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301" r:id="rId4"/>
    <p:sldId id="300" r:id="rId5"/>
    <p:sldId id="304" r:id="rId6"/>
    <p:sldId id="303" r:id="rId7"/>
    <p:sldId id="268" r:id="rId8"/>
    <p:sldId id="276" r:id="rId9"/>
    <p:sldId id="27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116" d="100"/>
          <a:sy n="116" d="100"/>
        </p:scale>
        <p:origin x="8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802.11-21/0266r0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Short frame in blindness issue of NSTR MLD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</a:t>
            </a:r>
            <a:r>
              <a:rPr lang="en-GB" smtClean="0"/>
              <a:t>: 2021-01-26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1234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Hongjia</a:t>
                      </a:r>
                      <a:r>
                        <a:rPr lang="en-US" sz="1200" dirty="0" smtClean="0"/>
                        <a:t> Su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Yiqing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11445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For a NSTR MLD, during the transmission of a STA (STA1) on one link, another STA (STA2) is not able to detect its medium state due to the interference from STA1, i.e., STA2 becomes blind [1-3].</a:t>
            </a:r>
          </a:p>
        </p:txBody>
      </p:sp>
      <p:sp>
        <p:nvSpPr>
          <p:cNvPr id="5" name="矩形 4"/>
          <p:cNvSpPr/>
          <p:nvPr/>
        </p:nvSpPr>
        <p:spPr bwMode="auto">
          <a:xfrm>
            <a:off x="1066800" y="3276600"/>
            <a:ext cx="83820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219200" y="3505200"/>
            <a:ext cx="533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1219200" y="4114800"/>
            <a:ext cx="533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905000" y="3810000"/>
            <a:ext cx="5334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1905000" y="4419600"/>
            <a:ext cx="5334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7239000" y="3581400"/>
            <a:ext cx="83820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7391400" y="3810000"/>
            <a:ext cx="580768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7391400" y="4419600"/>
            <a:ext cx="580768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6248400" y="3581400"/>
            <a:ext cx="4572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15" name="矩形 14"/>
          <p:cNvSpPr/>
          <p:nvPr/>
        </p:nvSpPr>
        <p:spPr bwMode="auto">
          <a:xfrm>
            <a:off x="2230645" y="3581400"/>
            <a:ext cx="828932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Trigger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211976" y="3810001"/>
            <a:ext cx="2884023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A-MPDU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08681" y="4662100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MLD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24213" y="4939099"/>
            <a:ext cx="1467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NSTR non-AP MLD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211976" y="4416725"/>
            <a:ext cx="2884023" cy="228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778056" y="5023449"/>
            <a:ext cx="3751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STA2 can not detect any packet during this blind duration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/>
          <p:cNvCxnSpPr>
            <a:stCxn id="20" idx="2"/>
            <a:endCxn id="22" idx="0"/>
          </p:cNvCxnSpPr>
          <p:nvPr/>
        </p:nvCxnSpPr>
        <p:spPr bwMode="auto">
          <a:xfrm flipH="1">
            <a:off x="4653987" y="4645325"/>
            <a:ext cx="1" cy="378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order to handle the blindness situation, it is agreed to bring some restriction to the channel access of STA-2. The following motion has passed: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/>
              <a:t>Do you agree to add the following to 11be SFD R1:  if during a transmission of a STA (STA-1) of a non-STR non-AP MLD, another STA (STA-2) of the same MLD cannot detect its medium state when required (due to STA-1’s UL transmission interference), STA-2 shall start a </a:t>
            </a:r>
            <a:r>
              <a:rPr lang="en-US" altLang="zh-CN" sz="1400" b="0" dirty="0" err="1"/>
              <a:t>MediumSyncDelay</a:t>
            </a:r>
            <a:r>
              <a:rPr lang="en-US" altLang="zh-CN" sz="1400" b="0" dirty="0"/>
              <a:t> timer at the end of STA-1's transmission, unless the STA-2 ended a transmission at the same time: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the </a:t>
            </a:r>
            <a:r>
              <a:rPr lang="en-US" altLang="zh-CN" sz="1400" b="0" dirty="0" err="1"/>
              <a:t>MediumSyncDelay</a:t>
            </a:r>
            <a:r>
              <a:rPr lang="en-US" altLang="zh-CN" sz="1400" b="0" dirty="0"/>
              <a:t> timer expires after a duration value that is either assigned by AP or a default value in spec or if at least either of the following events happens: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b="0" dirty="0"/>
              <a:t>any received PPDU with a valid MPDU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b="0" dirty="0"/>
              <a:t>a received PPDU whose corresponding RXVECTOR parameter TXOP_DURATION is not UNSPECIFIED</a:t>
            </a:r>
          </a:p>
          <a:p>
            <a:pPr marL="914400" lvl="2" indent="0"/>
            <a:r>
              <a:rPr lang="en-US" altLang="zh-CN" sz="1400" b="0" dirty="0" smtClean="0"/>
              <a:t>whichever </a:t>
            </a:r>
            <a:r>
              <a:rPr lang="en-US" altLang="zh-CN" sz="1400" b="0" dirty="0"/>
              <a:t>happens first.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STA-2 shall perform  CCA until the timer expires. Additional TBD exceptions may be considered</a:t>
            </a:r>
            <a:r>
              <a:rPr lang="en-US" altLang="zh-CN" sz="1400" dirty="0" smtClean="0"/>
              <a:t>.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r>
              <a:rPr lang="en-US" altLang="zh-CN" sz="1400" dirty="0">
                <a:solidFill>
                  <a:srgbClr val="FF0000"/>
                </a:solidFill>
              </a:rPr>
              <a:t>Note: it is TBD whether STA-2 is required to start the </a:t>
            </a:r>
            <a:r>
              <a:rPr lang="en-US" altLang="zh-CN" sz="1400" dirty="0" err="1">
                <a:solidFill>
                  <a:srgbClr val="FF0000"/>
                </a:solidFill>
              </a:rPr>
              <a:t>MediumSyncDelay</a:t>
            </a:r>
            <a:r>
              <a:rPr lang="en-US" altLang="zh-CN" sz="1400" dirty="0">
                <a:solidFill>
                  <a:srgbClr val="FF0000"/>
                </a:solidFill>
              </a:rPr>
              <a:t> timer if the transmission of STA-1 is shorter than TBD duration</a:t>
            </a:r>
            <a:endParaRPr lang="en-US" altLang="zh-CN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8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short frame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762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 </a:t>
            </a:r>
            <a:r>
              <a:rPr lang="en-US" altLang="zh-CN" sz="1800" b="0" dirty="0" smtClean="0"/>
              <a:t>If the transmission of STA-1 is very short, do we still need to put the restriction on STA-2?</a:t>
            </a:r>
            <a:endParaRPr lang="en-US" altLang="zh-CN" sz="12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839788" y="2590800"/>
            <a:ext cx="83820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992188" y="2819400"/>
            <a:ext cx="533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992188" y="3429000"/>
            <a:ext cx="533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677988" y="3124200"/>
            <a:ext cx="5334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1677988" y="3733800"/>
            <a:ext cx="5334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7011988" y="2895600"/>
            <a:ext cx="83820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7164388" y="3124200"/>
            <a:ext cx="580768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7164388" y="3733800"/>
            <a:ext cx="580768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5484811" y="2895600"/>
            <a:ext cx="4572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</a:p>
        </p:txBody>
      </p:sp>
      <p:sp>
        <p:nvSpPr>
          <p:cNvPr id="15" name="矩形 14"/>
          <p:cNvSpPr/>
          <p:nvPr/>
        </p:nvSpPr>
        <p:spPr bwMode="auto">
          <a:xfrm>
            <a:off x="6094411" y="3124201"/>
            <a:ext cx="533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</a:t>
            </a:r>
          </a:p>
        </p:txBody>
      </p:sp>
      <p:sp>
        <p:nvSpPr>
          <p:cNvPr id="16" name="矩形 15"/>
          <p:cNvSpPr/>
          <p:nvPr/>
        </p:nvSpPr>
        <p:spPr bwMode="auto">
          <a:xfrm>
            <a:off x="2003632" y="2895600"/>
            <a:ext cx="1063625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A-MPDU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216741" y="3124201"/>
            <a:ext cx="463292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BA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950678" y="6192573"/>
            <a:ext cx="533400" cy="228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517029" y="6168374"/>
            <a:ext cx="1691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Short blindness duration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81669" y="3976300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MLD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697201" y="4253299"/>
            <a:ext cx="1467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NSTR non-AP MLD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任意多边形 39"/>
          <p:cNvSpPr/>
          <p:nvPr/>
        </p:nvSpPr>
        <p:spPr bwMode="auto">
          <a:xfrm>
            <a:off x="4336429" y="2646405"/>
            <a:ext cx="363608" cy="1524000"/>
          </a:xfrm>
          <a:custGeom>
            <a:avLst/>
            <a:gdLst>
              <a:gd name="connsiteX0" fmla="*/ 347384 w 462713"/>
              <a:gd name="connsiteY0" fmla="*/ 0 h 1524000"/>
              <a:gd name="connsiteX1" fmla="*/ 1395 w 462713"/>
              <a:gd name="connsiteY1" fmla="*/ 617838 h 1524000"/>
              <a:gd name="connsiteX2" fmla="*/ 462713 w 462713"/>
              <a:gd name="connsiteY2" fmla="*/ 1021492 h 1524000"/>
              <a:gd name="connsiteX3" fmla="*/ 1395 w 462713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2713" h="1524000">
                <a:moveTo>
                  <a:pt x="347384" y="0"/>
                </a:moveTo>
                <a:cubicBezTo>
                  <a:pt x="164778" y="223794"/>
                  <a:pt x="-17827" y="447589"/>
                  <a:pt x="1395" y="617838"/>
                </a:cubicBezTo>
                <a:cubicBezTo>
                  <a:pt x="20616" y="788087"/>
                  <a:pt x="462713" y="870465"/>
                  <a:pt x="462713" y="1021492"/>
                </a:cubicBezTo>
                <a:cubicBezTo>
                  <a:pt x="462713" y="1172519"/>
                  <a:pt x="232054" y="1348259"/>
                  <a:pt x="1395" y="15240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831229" y="4432471"/>
            <a:ext cx="83820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983629" y="4661071"/>
            <a:ext cx="533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</a:p>
        </p:txBody>
      </p:sp>
      <p:sp>
        <p:nvSpPr>
          <p:cNvPr id="43" name="矩形 42"/>
          <p:cNvSpPr/>
          <p:nvPr/>
        </p:nvSpPr>
        <p:spPr bwMode="auto">
          <a:xfrm>
            <a:off x="983629" y="5270671"/>
            <a:ext cx="533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</a:p>
        </p:txBody>
      </p:sp>
      <p:cxnSp>
        <p:nvCxnSpPr>
          <p:cNvPr id="44" name="直接连接符 43"/>
          <p:cNvCxnSpPr/>
          <p:nvPr/>
        </p:nvCxnSpPr>
        <p:spPr bwMode="auto">
          <a:xfrm>
            <a:off x="1669429" y="4965871"/>
            <a:ext cx="5334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接连接符 44"/>
          <p:cNvCxnSpPr/>
          <p:nvPr/>
        </p:nvCxnSpPr>
        <p:spPr bwMode="auto">
          <a:xfrm>
            <a:off x="1669429" y="5575471"/>
            <a:ext cx="5334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矩形 45"/>
          <p:cNvSpPr/>
          <p:nvPr/>
        </p:nvSpPr>
        <p:spPr bwMode="auto">
          <a:xfrm>
            <a:off x="7003429" y="4737271"/>
            <a:ext cx="83820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7155829" y="4965871"/>
            <a:ext cx="580768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48" name="矩形 47"/>
          <p:cNvSpPr/>
          <p:nvPr/>
        </p:nvSpPr>
        <p:spPr bwMode="auto">
          <a:xfrm>
            <a:off x="7155829" y="5575471"/>
            <a:ext cx="580768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49" name="矩形 48"/>
          <p:cNvSpPr/>
          <p:nvPr/>
        </p:nvSpPr>
        <p:spPr bwMode="auto">
          <a:xfrm>
            <a:off x="3392180" y="4968747"/>
            <a:ext cx="4572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</a:p>
        </p:txBody>
      </p:sp>
      <p:sp>
        <p:nvSpPr>
          <p:cNvPr id="50" name="矩形 49"/>
          <p:cNvSpPr/>
          <p:nvPr/>
        </p:nvSpPr>
        <p:spPr bwMode="auto">
          <a:xfrm>
            <a:off x="3963990" y="4548529"/>
            <a:ext cx="736048" cy="405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 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1828800" y="4965423"/>
            <a:ext cx="475020" cy="4298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err="1" smtClean="0">
                <a:solidFill>
                  <a:schemeClr val="tx1"/>
                </a:solidFill>
              </a:rPr>
              <a:t>QoS</a:t>
            </a:r>
            <a:r>
              <a:rPr lang="en-US" sz="1200" dirty="0" smtClean="0">
                <a:solidFill>
                  <a:schemeClr val="tx1"/>
                </a:solidFill>
              </a:rPr>
              <a:t> Null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2412334" y="4737271"/>
            <a:ext cx="580684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873110" y="5817971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MLD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6688642" y="6094970"/>
            <a:ext cx="1467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NSTR non-AP MLD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任意多边形 54"/>
          <p:cNvSpPr/>
          <p:nvPr/>
        </p:nvSpPr>
        <p:spPr bwMode="auto">
          <a:xfrm>
            <a:off x="3124200" y="4508671"/>
            <a:ext cx="363608" cy="1524000"/>
          </a:xfrm>
          <a:custGeom>
            <a:avLst/>
            <a:gdLst>
              <a:gd name="connsiteX0" fmla="*/ 347384 w 462713"/>
              <a:gd name="connsiteY0" fmla="*/ 0 h 1524000"/>
              <a:gd name="connsiteX1" fmla="*/ 1395 w 462713"/>
              <a:gd name="connsiteY1" fmla="*/ 617838 h 1524000"/>
              <a:gd name="connsiteX2" fmla="*/ 462713 w 462713"/>
              <a:gd name="connsiteY2" fmla="*/ 1021492 h 1524000"/>
              <a:gd name="connsiteX3" fmla="*/ 1395 w 462713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2713" h="1524000">
                <a:moveTo>
                  <a:pt x="347384" y="0"/>
                </a:moveTo>
                <a:cubicBezTo>
                  <a:pt x="164778" y="223794"/>
                  <a:pt x="-17827" y="447589"/>
                  <a:pt x="1395" y="617838"/>
                </a:cubicBezTo>
                <a:cubicBezTo>
                  <a:pt x="20616" y="788087"/>
                  <a:pt x="462713" y="870465"/>
                  <a:pt x="462713" y="1021492"/>
                </a:cubicBezTo>
                <a:cubicBezTo>
                  <a:pt x="462713" y="1172519"/>
                  <a:pt x="232054" y="1348259"/>
                  <a:pt x="1395" y="15240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5134316" y="4738815"/>
            <a:ext cx="580684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NFRP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5849968" y="4969177"/>
            <a:ext cx="803985" cy="4556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 feedback</a:t>
            </a:r>
          </a:p>
        </p:txBody>
      </p:sp>
      <p:sp>
        <p:nvSpPr>
          <p:cNvPr id="58" name="任意多边形 57"/>
          <p:cNvSpPr/>
          <p:nvPr/>
        </p:nvSpPr>
        <p:spPr bwMode="auto">
          <a:xfrm>
            <a:off x="4910423" y="4435347"/>
            <a:ext cx="363608" cy="1524000"/>
          </a:xfrm>
          <a:custGeom>
            <a:avLst/>
            <a:gdLst>
              <a:gd name="connsiteX0" fmla="*/ 347384 w 462713"/>
              <a:gd name="connsiteY0" fmla="*/ 0 h 1524000"/>
              <a:gd name="connsiteX1" fmla="*/ 1395 w 462713"/>
              <a:gd name="connsiteY1" fmla="*/ 617838 h 1524000"/>
              <a:gd name="connsiteX2" fmla="*/ 462713 w 462713"/>
              <a:gd name="connsiteY2" fmla="*/ 1021492 h 1524000"/>
              <a:gd name="connsiteX3" fmla="*/ 1395 w 462713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2713" h="1524000">
                <a:moveTo>
                  <a:pt x="347384" y="0"/>
                </a:moveTo>
                <a:cubicBezTo>
                  <a:pt x="164778" y="223794"/>
                  <a:pt x="-17827" y="447589"/>
                  <a:pt x="1395" y="617838"/>
                </a:cubicBezTo>
                <a:cubicBezTo>
                  <a:pt x="20616" y="788087"/>
                  <a:pt x="462713" y="870465"/>
                  <a:pt x="462713" y="1021492"/>
                </a:cubicBezTo>
                <a:cubicBezTo>
                  <a:pt x="462713" y="1172519"/>
                  <a:pt x="232054" y="1348259"/>
                  <a:pt x="1395" y="15240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3216741" y="3730925"/>
            <a:ext cx="463292" cy="228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6094411" y="3730495"/>
            <a:ext cx="535975" cy="228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5849968" y="5575471"/>
            <a:ext cx="803985" cy="228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3387344" y="5589371"/>
            <a:ext cx="463292" cy="228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1828801" y="5589371"/>
            <a:ext cx="475020" cy="228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8" name="组合 67"/>
          <p:cNvGrpSpPr/>
          <p:nvPr/>
        </p:nvGrpSpPr>
        <p:grpSpPr>
          <a:xfrm>
            <a:off x="3685303" y="3738779"/>
            <a:ext cx="2946466" cy="590720"/>
            <a:chOff x="3685303" y="3738779"/>
            <a:chExt cx="2946466" cy="590720"/>
          </a:xfrm>
        </p:grpSpPr>
        <p:sp>
          <p:nvSpPr>
            <p:cNvPr id="64" name="矩形 63"/>
            <p:cNvSpPr/>
            <p:nvPr/>
          </p:nvSpPr>
          <p:spPr bwMode="auto">
            <a:xfrm>
              <a:off x="3685303" y="3738779"/>
              <a:ext cx="1141281" cy="184084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3935197" y="4052500"/>
              <a:ext cx="26965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err="1">
                  <a:solidFill>
                    <a:srgbClr val="FF0000"/>
                  </a:solidFill>
                </a:rPr>
                <a:t>MediumSyncDelay</a:t>
              </a:r>
              <a:r>
                <a:rPr lang="en-US" altLang="zh-CN" sz="1200" dirty="0">
                  <a:solidFill>
                    <a:srgbClr val="FF0000"/>
                  </a:solidFill>
                </a:rPr>
                <a:t> </a:t>
              </a:r>
              <a:r>
                <a:rPr lang="en-US" altLang="zh-CN" sz="1200" dirty="0" smtClean="0">
                  <a:solidFill>
                    <a:srgbClr val="FF0000"/>
                  </a:solidFill>
                </a:rPr>
                <a:t>timer needed or not?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67" name="直接箭头连接符 66"/>
            <p:cNvCxnSpPr>
              <a:stCxn id="64" idx="2"/>
            </p:cNvCxnSpPr>
            <p:nvPr/>
          </p:nvCxnSpPr>
          <p:spPr bwMode="auto">
            <a:xfrm>
              <a:off x="4255944" y="3922863"/>
              <a:ext cx="444093" cy="89434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3463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Let’s assume the packet arrival on link 2 follows the </a:t>
            </a:r>
            <a:r>
              <a:rPr lang="en-US" altLang="zh-CN" sz="1800" b="0" dirty="0" smtClean="0"/>
              <a:t>Poisson distribution with </a:t>
            </a:r>
            <a:r>
              <a:rPr lang="en-US" altLang="zh-CN" sz="1800" b="0" dirty="0"/>
              <a:t>the packet arrival rate </a:t>
            </a:r>
            <a:r>
              <a:rPr lang="en-US" altLang="zh-CN" sz="1800" b="0" dirty="0" smtClean="0"/>
              <a:t>equal to lambda, </a:t>
            </a:r>
            <a:r>
              <a:rPr lang="en-US" altLang="zh-CN" sz="1800" b="0" dirty="0"/>
              <a:t>and </a:t>
            </a:r>
            <a:r>
              <a:rPr lang="en-US" altLang="zh-CN" sz="1800" b="0" dirty="0" smtClean="0"/>
              <a:t>then the interval of two consecutive packets (denoted by X) follows </a:t>
            </a:r>
            <a:r>
              <a:rPr lang="en-US" altLang="zh-CN" sz="1800" b="0" dirty="0"/>
              <a:t>exponential distribution. </a:t>
            </a:r>
            <a:endParaRPr lang="en-US" altLang="zh-CN" sz="18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The </a:t>
            </a:r>
            <a:r>
              <a:rPr lang="en-US" altLang="zh-CN" sz="1800" b="0" dirty="0"/>
              <a:t>cumulative distribution </a:t>
            </a:r>
            <a:r>
              <a:rPr lang="en-US" altLang="zh-CN" sz="1800" b="0" dirty="0" smtClean="0"/>
              <a:t>function (CDF) </a:t>
            </a:r>
            <a:r>
              <a:rPr lang="en-US" altLang="zh-CN" sz="1800" b="0" dirty="0"/>
              <a:t>of </a:t>
            </a:r>
            <a:r>
              <a:rPr lang="en-US" altLang="zh-CN" sz="1800" b="0" dirty="0" smtClean="0"/>
              <a:t>X can be represented as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F(x) </a:t>
            </a:r>
            <a:r>
              <a:rPr lang="en-US" altLang="zh-CN" sz="1800" b="0" dirty="0"/>
              <a:t>= 1- </a:t>
            </a:r>
            <a:r>
              <a:rPr lang="en-US" altLang="zh-CN" sz="1800" b="0" dirty="0" err="1"/>
              <a:t>exp</a:t>
            </a:r>
            <a:r>
              <a:rPr lang="en-US" altLang="zh-CN" sz="1800" b="0" dirty="0"/>
              <a:t>(- lambda * x).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We know that F(x) = </a:t>
            </a:r>
            <a:r>
              <a:rPr lang="en-US" altLang="zh-CN" sz="1800" b="0" dirty="0" err="1" smtClean="0"/>
              <a:t>Pr</a:t>
            </a:r>
            <a:r>
              <a:rPr lang="en-US" altLang="zh-CN" sz="1800" b="0" dirty="0" smtClean="0"/>
              <a:t>{X&lt;=x}, which is the </a:t>
            </a:r>
            <a:r>
              <a:rPr lang="en-US" altLang="zh-CN" sz="1800" b="0" dirty="0"/>
              <a:t>probability of at least one packet arrives during </a:t>
            </a:r>
            <a:r>
              <a:rPr lang="en-US" altLang="zh-CN" sz="1800" b="0" dirty="0" smtClean="0"/>
              <a:t>the duration of x. Coming back to the case of blindness, if x is the blindness duration, then </a:t>
            </a:r>
            <a:r>
              <a:rPr lang="en-US" altLang="zh-CN" sz="1800" b="0" dirty="0"/>
              <a:t>the probability of missing a packet within the blindness </a:t>
            </a:r>
            <a:r>
              <a:rPr lang="en-US" altLang="zh-CN" sz="1800" b="0" dirty="0" smtClean="0"/>
              <a:t>duration is exactly F(x).</a:t>
            </a:r>
            <a:endParaRPr lang="en-US" altLang="zh-CN" sz="1800" b="0" dirty="0"/>
          </a:p>
          <a:p>
            <a:pPr marL="0" indent="0"/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compare two scenarios, a long frame scenario where the blindness duration is 2ms, and a short frame scenario where the blindness duration is 50us, and plot the probability of missing a packet within the blindness duration.</a:t>
            </a:r>
          </a:p>
        </p:txBody>
      </p:sp>
    </p:spTree>
    <p:extLst>
      <p:ext uri="{BB962C8B-B14F-4D97-AF65-F5344CB8AC3E}">
        <p14:creationId xmlns:p14="http://schemas.microsoft.com/office/powerpoint/2010/main" val="20672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524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It can be seen that the probabilities between the two scenarios are hugely </a:t>
            </a:r>
            <a:r>
              <a:rPr lang="en-US" altLang="zh-CN" sz="1800" b="0" dirty="0" smtClean="0"/>
              <a:t>different, and the probability of missing a packet during a short blindness duration of 50us is very low.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Hence, we propose that STA-2 is not </a:t>
            </a:r>
            <a:r>
              <a:rPr lang="en-US" altLang="zh-CN" sz="1800" b="0" dirty="0"/>
              <a:t>required to start the </a:t>
            </a:r>
            <a:r>
              <a:rPr lang="en-US" altLang="zh-CN" sz="1800" b="0" dirty="0" err="1"/>
              <a:t>MediumSyncDelay</a:t>
            </a:r>
            <a:r>
              <a:rPr lang="en-US" altLang="zh-CN" sz="1800" b="0" dirty="0"/>
              <a:t> timer if the transmission of STA-1 is shorter than TBD duration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487" y="3200400"/>
            <a:ext cx="5111677" cy="310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/>
              <a:t>Considering that the probability of missing a packet during a short blindness duration </a:t>
            </a:r>
            <a:r>
              <a:rPr lang="en-US" altLang="zh-CN" dirty="0" smtClean="0"/>
              <a:t>is </a:t>
            </a:r>
            <a:r>
              <a:rPr lang="en-US" altLang="zh-CN" dirty="0"/>
              <a:t>very </a:t>
            </a:r>
            <a:r>
              <a:rPr lang="en-US" altLang="zh-CN" dirty="0" smtClean="0"/>
              <a:t>low, we propose </a:t>
            </a:r>
            <a:r>
              <a:rPr lang="en-US" altLang="zh-CN" dirty="0"/>
              <a:t>that the STA-2 is not required to start the </a:t>
            </a:r>
            <a:r>
              <a:rPr lang="en-US" altLang="zh-CN" dirty="0" err="1"/>
              <a:t>MediumSyncDelay</a:t>
            </a:r>
            <a:r>
              <a:rPr lang="en-US" altLang="zh-CN" dirty="0"/>
              <a:t> timer if the transmission of STA-1 is shorter than TBD duration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to add the following to the </a:t>
            </a:r>
            <a:r>
              <a:rPr lang="en-US" altLang="zh-CN" dirty="0" err="1" smtClean="0"/>
              <a:t>TGbe</a:t>
            </a:r>
            <a:r>
              <a:rPr lang="en-US" altLang="zh-CN" dirty="0" smtClean="0"/>
              <a:t> draft in R1?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If the transmission </a:t>
            </a:r>
            <a:r>
              <a:rPr lang="en-US" altLang="zh-CN" dirty="0"/>
              <a:t>of a STA (STA-1) of a non-STR non-AP MLD is shorter than TBD duration, another STA (STA-2) of the same </a:t>
            </a:r>
            <a:r>
              <a:rPr lang="en-US" altLang="zh-CN" dirty="0" smtClean="0"/>
              <a:t>MLD is not </a:t>
            </a:r>
            <a:r>
              <a:rPr lang="en-US" altLang="zh-CN" dirty="0"/>
              <a:t>required to start the </a:t>
            </a:r>
            <a:r>
              <a:rPr lang="en-US" altLang="zh-CN" dirty="0" err="1"/>
              <a:t>MediumSyncDelay</a:t>
            </a:r>
            <a:r>
              <a:rPr lang="en-US" altLang="zh-CN" dirty="0"/>
              <a:t> timer </a:t>
            </a:r>
            <a:r>
              <a:rPr lang="en-US" altLang="zh-CN" dirty="0" smtClean="0"/>
              <a:t>at </a:t>
            </a:r>
            <a:r>
              <a:rPr lang="en-US" altLang="zh-CN" dirty="0"/>
              <a:t>the end of STA-1's transmission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11-20-1009-09-00be-multi-link-hidden-terminal-followup</a:t>
            </a:r>
          </a:p>
          <a:p>
            <a:pPr marL="0" lvl="1" indent="0"/>
            <a:r>
              <a:rPr lang="en-US" altLang="zh-CN" dirty="0" smtClean="0"/>
              <a:t>[2] </a:t>
            </a:r>
            <a:r>
              <a:rPr lang="en-US" altLang="zh-CN" dirty="0"/>
              <a:t>11-20-0444-01-00be-mla-non-str-sta-edca-rules-after-self-interference</a:t>
            </a:r>
            <a:endParaRPr lang="en-US" altLang="zh-CN" dirty="0" smtClean="0"/>
          </a:p>
          <a:p>
            <a:pPr marL="0" lvl="1" indent="0"/>
            <a:r>
              <a:rPr lang="en-US" altLang="zh-CN" dirty="0" smtClean="0"/>
              <a:t>[3] </a:t>
            </a:r>
            <a:r>
              <a:rPr lang="en-US" altLang="zh-CN" dirty="0"/>
              <a:t>11-20-1263-02-00be-non-str-blindness-rules-discussion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73913</TotalTime>
  <Words>571</Words>
  <Application>Microsoft Office PowerPoint</Application>
  <PresentationFormat>全屏显示(4:3)</PresentationFormat>
  <Paragraphs>96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Short frame in blindness issue of NSTR MLD</vt:lpstr>
      <vt:lpstr>Introduction</vt:lpstr>
      <vt:lpstr>Introduction</vt:lpstr>
      <vt:lpstr>The short frame scenario</vt:lpstr>
      <vt:lpstr>Analysis</vt:lpstr>
      <vt:lpstr>Analysis</vt:lpstr>
      <vt:lpstr>Conclusion</vt:lpstr>
      <vt:lpstr>Straw Poll 1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1316</cp:revision>
  <cp:lastPrinted>1601-01-01T00:00:00Z</cp:lastPrinted>
  <dcterms:created xsi:type="dcterms:W3CDTF">2015-10-31T00:33:08Z</dcterms:created>
  <dcterms:modified xsi:type="dcterms:W3CDTF">2021-02-24T08:45:22Z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(3)o4w22d0M/oacm4oKZgEQsu2zu5wGCpT5WCnxU6C2jsynUC46xIZck7dY7kZ3eP6rIEWh4o4r
11vmAibCsLZFqrfkrN5ppcTS0Wt8Fw5bwj3MzCRw4lsNMU2GSnN6xKKIzHcNtrEGaJiRtlPk
WypgYRanAz8zcWELkXjzJ0ybpsCE+/mvQg5oo6EMd/5SxZJdKO0jU0tWPltseRWXib8LRr7m
XWXRgbT4yoE6NT1NN+</vt:lpwstr>
  </property>
  <property fmtid="{D5CDD505-2E9C-101B-9397-08002B2CF9AE}" pid="3" name="_2015_ms_pID_7253431">
    <vt:lpwstr>RfZY/f4T6MpKWHK/zdgzPVCFXmv3TjWrZK+DcArD/X9f2PhrOU7dIz
BRCJ2DByCIMP+7yWTDVTv0lYYijeYOlfyakWJorOI9potP1UpT6Q0HNPrEpvRF4maRGSSoUX
tImOwKXNnZ7snWWrsDRDK54mjixj6FL+dFXAWqacLx9qloKcO6dWCxUKCterPx1nI1GFG9e7
e1+NKU5PQDisZkekQFvj1K+WND8ZEgxHbke1</vt:lpwstr>
  </property>
  <property fmtid="{D5CDD505-2E9C-101B-9397-08002B2CF9AE}" pid="4" name="_2015_ms_pID_7253432">
    <vt:lpwstr>QBxFg7QyQs/VjCrI3A2s7mc=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1613608403</vt:lpwstr>
  </property>
</Properties>
</file>