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43" r:id="rId3"/>
    <p:sldId id="406" r:id="rId4"/>
    <p:sldId id="401" r:id="rId5"/>
    <p:sldId id="400" r:id="rId6"/>
    <p:sldId id="404" r:id="rId7"/>
    <p:sldId id="402" r:id="rId8"/>
    <p:sldId id="405" r:id="rId9"/>
    <p:sldId id="348" r:id="rId10"/>
    <p:sldId id="408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E7F6EF"/>
    <a:srgbClr val="CBECDE"/>
    <a:srgbClr val="90FA93"/>
    <a:srgbClr val="FAE690"/>
    <a:srgbClr val="FD9491"/>
    <a:srgbClr val="DFB7D9"/>
    <a:srgbClr val="C2C2FE"/>
    <a:srgbClr val="1E1EFA"/>
    <a:srgbClr val="F490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2" autoAdjust="0"/>
    <p:restoredTop sz="94660"/>
  </p:normalViewPr>
  <p:slideViewPr>
    <p:cSldViewPr>
      <p:cViewPr varScale="1">
        <p:scale>
          <a:sx n="95" d="100"/>
          <a:sy n="95" d="100"/>
        </p:scale>
        <p:origin x="107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B191D38-BDD1-6541-816B-CB820FB164E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34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</a:t>
            </a:r>
            <a:r>
              <a:rPr lang="en-US" dirty="0" smtClean="0"/>
              <a:t>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802.11-21/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0265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-02-00be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981868" y="860843"/>
            <a:ext cx="7248525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b="0" dirty="0" smtClean="0"/>
              <a:t>Further discussion on BW extension of EHT </a:t>
            </a:r>
            <a:r>
              <a:rPr lang="en-US" altLang="zh-CN" b="0" dirty="0"/>
              <a:t>trigger </a:t>
            </a:r>
            <a:r>
              <a:rPr lang="en-US" altLang="zh-CN" b="0" dirty="0" smtClean="0"/>
              <a:t>frame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96913" y="1868612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2021-</a:t>
            </a:r>
            <a:r>
              <a:rPr lang="en-US" altLang="zh-CN" sz="2000" b="0" dirty="0" smtClean="0"/>
              <a:t>02</a:t>
            </a:r>
            <a:r>
              <a:rPr lang="en-US" sz="2000" b="0" dirty="0" smtClean="0"/>
              <a:t>-18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838200" y="221059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8969805"/>
              </p:ext>
            </p:extLst>
          </p:nvPr>
        </p:nvGraphicFramePr>
        <p:xfrm>
          <a:off x="1158000" y="2665412"/>
          <a:ext cx="6932613" cy="399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9" name="Document" r:id="rId4" imgW="8377264" imgH="4838877" progId="Word.Document.8">
                  <p:embed/>
                </p:oleObj>
              </mc:Choice>
              <mc:Fallback>
                <p:oleObj name="Document" r:id="rId4" imgW="8377264" imgH="48388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8000" y="2665412"/>
                        <a:ext cx="6932613" cy="3992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Feb</a:t>
            </a:r>
            <a:r>
              <a:rPr lang="en-US" dirty="0" smtClean="0"/>
              <a:t> 2021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600200"/>
            <a:ext cx="7772400" cy="4114800"/>
          </a:xfrm>
        </p:spPr>
        <p:txBody>
          <a:bodyPr/>
          <a:lstStyle/>
          <a:p>
            <a:r>
              <a:rPr lang="en-US" altLang="zh-CN" sz="1600" dirty="0"/>
              <a:t>Do you agree to modify the UL BW extension field for an R1 STA</a:t>
            </a:r>
          </a:p>
          <a:p>
            <a:pPr lvl="1"/>
            <a:r>
              <a:rPr lang="en-US" altLang="zh-CN" sz="1200" dirty="0" smtClean="0"/>
              <a:t>An </a:t>
            </a:r>
            <a:r>
              <a:rPr lang="en-US" altLang="zh-CN" sz="1200" dirty="0"/>
              <a:t>R1 EHT AP shall not use these two new entries in EHT Trigger frames it transmits</a:t>
            </a:r>
          </a:p>
          <a:p>
            <a:pPr lvl="1"/>
            <a:r>
              <a:rPr lang="en-US" altLang="zh-CN" sz="1200" dirty="0" smtClean="0"/>
              <a:t>An </a:t>
            </a:r>
            <a:r>
              <a:rPr lang="en-US" altLang="zh-CN" sz="1200" dirty="0"/>
              <a:t>R1 EHT non-AP STA shall be able to parse these two new entries of the UL BW extension field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Feb 2021</a:t>
            </a:r>
            <a:endParaRPr lang="en-US" altLang="zh-CN" dirty="0"/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xmlns="" id="{CFF28574-A3C3-41FA-A440-DEA47F390A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6808365"/>
              </p:ext>
            </p:extLst>
          </p:nvPr>
        </p:nvGraphicFramePr>
        <p:xfrm>
          <a:off x="2173289" y="2380789"/>
          <a:ext cx="4343398" cy="402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4399"/>
                <a:gridCol w="1117963"/>
                <a:gridCol w="1016181">
                  <a:extLst>
                    <a:ext uri="{9D8B030D-6E8A-4147-A177-3AD203B41FA5}">
                      <a16:colId xmlns:a16="http://schemas.microsoft.com/office/drawing/2014/main" xmlns="" val="3205872769"/>
                    </a:ext>
                  </a:extLst>
                </a:gridCol>
                <a:gridCol w="1294855">
                  <a:extLst>
                    <a:ext uri="{9D8B030D-6E8A-4147-A177-3AD203B41FA5}">
                      <a16:colId xmlns:a16="http://schemas.microsoft.com/office/drawing/2014/main" xmlns="" val="1047833147"/>
                    </a:ext>
                  </a:extLst>
                </a:gridCol>
              </a:tblGrid>
              <a:tr h="31895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 BW</a:t>
                      </a:r>
                    </a:p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(2 bits)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for HE TB PPDU, MHz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 BW Extension (2 </a:t>
                      </a: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bits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for EHT TB PPDU, MHz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34633499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66063745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97169879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21809437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strike="sngStrike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 </a:t>
                      </a:r>
                      <a:r>
                        <a:rPr lang="en-US" altLang="zh-CN" sz="900" strike="noStrike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160</a:t>
                      </a:r>
                      <a:endParaRPr lang="en-US" altLang="zh-CN" sz="900" strike="noStrik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16451754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76507205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altLang="zh-CN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43020963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strike="sngStrike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 </a:t>
                      </a:r>
                      <a:r>
                        <a:rPr lang="en-US" altLang="zh-CN" sz="900" strike="noStrike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altLang="zh-CN" sz="900" strike="noStrik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74722170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71016183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 </a:t>
                      </a: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-1</a:t>
                      </a:r>
                      <a:endParaRPr lang="en-US" sz="9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99349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altLang="zh-CN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320-2</a:t>
                      </a:r>
                      <a:endParaRPr lang="en-US" altLang="zh-CN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287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1905000"/>
            <a:ext cx="6172200" cy="4114800"/>
          </a:xfrm>
        </p:spPr>
        <p:txBody>
          <a:bodyPr/>
          <a:lstStyle/>
          <a:p>
            <a:r>
              <a:rPr lang="en-US" altLang="zh-CN" sz="2000" dirty="0" smtClean="0"/>
              <a:t>We agree that </a:t>
            </a:r>
          </a:p>
          <a:p>
            <a:pPr lvl="1"/>
            <a:r>
              <a:rPr lang="en-US" altLang="zh-CN" sz="1400" dirty="0" smtClean="0"/>
              <a:t>The </a:t>
            </a:r>
            <a:r>
              <a:rPr lang="en-US" altLang="zh-CN" sz="1400" dirty="0"/>
              <a:t>UL BW Extension field and the UL BW field together indicate the bandwidth of the EHT TB PPDU solicited by the Trigger </a:t>
            </a:r>
            <a:r>
              <a:rPr lang="en-US" altLang="zh-CN" sz="1400" dirty="0" smtClean="0"/>
              <a:t>frame</a:t>
            </a:r>
          </a:p>
          <a:p>
            <a:pPr lvl="1"/>
            <a:r>
              <a:rPr lang="en-US" altLang="zh-CN" sz="1400" dirty="0" smtClean="0"/>
              <a:t>The </a:t>
            </a:r>
            <a:r>
              <a:rPr lang="en-US" altLang="zh-CN" sz="1400" dirty="0"/>
              <a:t>UL BW Extension field </a:t>
            </a:r>
            <a:r>
              <a:rPr lang="en-US" altLang="zh-CN" sz="1400" dirty="0" smtClean="0"/>
              <a:t>is defined as the left table</a:t>
            </a:r>
          </a:p>
          <a:p>
            <a:pPr lvl="1"/>
            <a:r>
              <a:rPr lang="en-US" altLang="zh-CN" sz="1400" dirty="0"/>
              <a:t>The EHT STA is not allowed to transmit HE TB PPDU in S</a:t>
            </a:r>
            <a:r>
              <a:rPr lang="en-US" altLang="zh-CN" sz="1400" dirty="0" smtClean="0"/>
              <a:t>econdary 160 MHz </a:t>
            </a:r>
            <a:r>
              <a:rPr lang="en-US" altLang="zh-CN" sz="1400" dirty="0"/>
              <a:t>even if the solicited TB PPDU is A-PPDU</a:t>
            </a:r>
            <a:endParaRPr lang="en-US" altLang="zh-CN" sz="1400" dirty="0" smtClean="0"/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The </a:t>
            </a:r>
            <a:r>
              <a:rPr lang="en-US" altLang="zh-CN" b="1" dirty="0">
                <a:ea typeface="+mn-ea"/>
                <a:cs typeface="+mn-cs"/>
              </a:rPr>
              <a:t>UL BW Extension </a:t>
            </a:r>
            <a:r>
              <a:rPr lang="en-US" altLang="zh-CN" b="1" dirty="0" smtClean="0">
                <a:ea typeface="+mn-ea"/>
                <a:cs typeface="+mn-cs"/>
              </a:rPr>
              <a:t>now only supports pure EHT TB PPDU transmission since A-PPDU is R2 feature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However,  if the extra entries of UL BW extension field are defined in R2, then  R1 STA can not recognize them such that it can not participate A-PPDU transmission with R2 STA</a:t>
            </a:r>
          </a:p>
          <a:p>
            <a:pPr lvl="1">
              <a:buFontTx/>
              <a:buChar char="–"/>
            </a:pPr>
            <a:r>
              <a:rPr lang="en-US" altLang="zh-CN" sz="1400" dirty="0" smtClean="0"/>
              <a:t>For example, R1 STA could not participate “HE (Primary 160 MHz) + EHT </a:t>
            </a:r>
            <a:r>
              <a:rPr lang="zh-CN" altLang="en-US" sz="1400" dirty="0" smtClean="0"/>
              <a:t>（</a:t>
            </a:r>
            <a:r>
              <a:rPr lang="en-US" altLang="zh-CN" sz="1400" dirty="0"/>
              <a:t>T</a:t>
            </a:r>
            <a:r>
              <a:rPr lang="en-US" altLang="zh-CN" sz="1400" dirty="0" smtClean="0"/>
              <a:t>hird 80 MHz</a:t>
            </a:r>
            <a:r>
              <a:rPr lang="zh-CN" altLang="en-US" sz="1400" dirty="0" smtClean="0"/>
              <a:t>）</a:t>
            </a:r>
            <a:r>
              <a:rPr lang="en-US" altLang="zh-CN" sz="1400" dirty="0" smtClean="0"/>
              <a:t>”</a:t>
            </a:r>
            <a:r>
              <a:rPr lang="zh-CN" altLang="en-US" sz="1400" dirty="0" smtClean="0"/>
              <a:t> </a:t>
            </a:r>
            <a:r>
              <a:rPr lang="en-US" altLang="zh-CN" sz="1400" dirty="0" smtClean="0"/>
              <a:t>A-PPDU transmission</a:t>
            </a:r>
            <a:endParaRPr lang="en-US" altLang="zh-CN" b="1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endParaRPr lang="en-US" altLang="zh-CN" b="1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endParaRPr lang="zh-CN" altLang="en-US" b="1" dirty="0"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xmlns="" id="{CFF28574-A3C3-41FA-A440-DEA47F390A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6936617"/>
              </p:ext>
            </p:extLst>
          </p:nvPr>
        </p:nvGraphicFramePr>
        <p:xfrm>
          <a:off x="6400800" y="1996440"/>
          <a:ext cx="2627311" cy="4297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53118"/>
                <a:gridCol w="676253"/>
                <a:gridCol w="614686">
                  <a:extLst>
                    <a:ext uri="{9D8B030D-6E8A-4147-A177-3AD203B41FA5}">
                      <a16:colId xmlns:a16="http://schemas.microsoft.com/office/drawing/2014/main" xmlns="" val="3205872769"/>
                    </a:ext>
                  </a:extLst>
                </a:gridCol>
                <a:gridCol w="783254">
                  <a:extLst>
                    <a:ext uri="{9D8B030D-6E8A-4147-A177-3AD203B41FA5}">
                      <a16:colId xmlns:a16="http://schemas.microsoft.com/office/drawing/2014/main" xmlns="" val="1047833147"/>
                    </a:ext>
                  </a:extLst>
                </a:gridCol>
              </a:tblGrid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 BW</a:t>
                      </a:r>
                    </a:p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(2 bits)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for HE TB PPDU, MHz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 BW Extension (2 </a:t>
                      </a: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bits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for EHT TB PPDU, MHz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34633499"/>
                  </a:ext>
                </a:extLst>
              </a:tr>
              <a:tr h="21771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66063745"/>
                  </a:ext>
                </a:extLst>
              </a:tr>
              <a:tr h="21771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21771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21771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21771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97169879"/>
                  </a:ext>
                </a:extLst>
              </a:tr>
              <a:tr h="21771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21771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21771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21771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21809437"/>
                  </a:ext>
                </a:extLst>
              </a:tr>
              <a:tr h="217714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16451754"/>
                  </a:ext>
                </a:extLst>
              </a:tr>
              <a:tr h="217714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76507205"/>
                  </a:ext>
                </a:extLst>
              </a:tr>
              <a:tr h="217714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altLang="zh-CN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43020963"/>
                  </a:ext>
                </a:extLst>
              </a:tr>
              <a:tr h="217714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74722170"/>
                  </a:ext>
                </a:extLst>
              </a:tr>
              <a:tr h="217714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71016183"/>
                  </a:ext>
                </a:extLst>
              </a:tr>
              <a:tr h="217714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 </a:t>
                      </a: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-1</a:t>
                      </a:r>
                      <a:endParaRPr lang="en-US" sz="9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217714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altLang="zh-CN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320-2</a:t>
                      </a:r>
                      <a:endParaRPr lang="en-US" altLang="zh-CN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0513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Discussion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99310" y="1600200"/>
            <a:ext cx="8221579" cy="4114800"/>
          </a:xfrm>
        </p:spPr>
        <p:txBody>
          <a:bodyPr/>
          <a:lstStyle/>
          <a:p>
            <a:r>
              <a:rPr lang="en-US" altLang="zh-CN" dirty="0" smtClean="0"/>
              <a:t>Two cases for A-PPDU transmission </a:t>
            </a:r>
          </a:p>
          <a:p>
            <a:pPr lvl="1"/>
            <a:r>
              <a:rPr lang="en-US" altLang="zh-CN" sz="1400" dirty="0"/>
              <a:t>All the STAs park on </a:t>
            </a:r>
            <a:r>
              <a:rPr lang="en-US" altLang="zh-CN" sz="1400" dirty="0" smtClean="0"/>
              <a:t>primary </a:t>
            </a:r>
            <a:r>
              <a:rPr lang="en-US" altLang="zh-CN" sz="1400" dirty="0"/>
              <a:t>20 MHz channel</a:t>
            </a:r>
          </a:p>
          <a:p>
            <a:pPr lvl="1"/>
            <a:r>
              <a:rPr lang="en-US" altLang="zh-CN" sz="1400" dirty="0" smtClean="0"/>
              <a:t>Some STAs park on primary 20 MHz channel, and the other STAs </a:t>
            </a:r>
            <a:r>
              <a:rPr lang="en-US" altLang="zh-CN" sz="1400" dirty="0"/>
              <a:t>park on non-primary 20 MHz channel</a:t>
            </a:r>
            <a:endParaRPr lang="en-US" altLang="zh-CN" sz="1400" dirty="0" smtClean="0"/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The first case is easily implemented, no extra procedure is </a:t>
            </a:r>
            <a:r>
              <a:rPr lang="en-US" altLang="zh-CN" b="1" dirty="0" smtClean="0">
                <a:ea typeface="+mn-ea"/>
                <a:cs typeface="+mn-cs"/>
              </a:rPr>
              <a:t>needed, like the existing trigger based PPDU transmission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However, for the second case, </a:t>
            </a:r>
          </a:p>
          <a:p>
            <a:pPr lvl="1"/>
            <a:r>
              <a:rPr lang="en-US" altLang="zh-CN" sz="1400" dirty="0" smtClean="0"/>
              <a:t>It </a:t>
            </a:r>
            <a:r>
              <a:rPr lang="en-US" altLang="zh-CN" sz="1400" dirty="0"/>
              <a:t>not only requires extra procedure to allow some STAs to park on non-primary 20 MHz channel, but also needs to make sure that these STA get sync on with the info provided on primary channel</a:t>
            </a:r>
          </a:p>
          <a:p>
            <a:pPr lvl="1"/>
            <a:r>
              <a:rPr lang="en-US" altLang="zh-CN" sz="1400" dirty="0"/>
              <a:t>Moreover, the transmission rule is also needed if some STAs park on non-primary channel </a:t>
            </a:r>
            <a:endParaRPr lang="en-US" altLang="zh-CN" sz="1400" dirty="0" smtClean="0"/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A-PPDU </a:t>
            </a:r>
            <a:r>
              <a:rPr lang="zh-CN" altLang="en-US" b="1" dirty="0" smtClean="0">
                <a:ea typeface="+mn-ea"/>
                <a:cs typeface="+mn-cs"/>
              </a:rPr>
              <a:t>（</a:t>
            </a:r>
            <a:r>
              <a:rPr lang="en-US" altLang="zh-CN" b="1" dirty="0">
                <a:ea typeface="+mn-ea"/>
                <a:cs typeface="+mn-cs"/>
              </a:rPr>
              <a:t>TB</a:t>
            </a:r>
            <a:r>
              <a:rPr lang="zh-CN" altLang="en-US" b="1" dirty="0" smtClean="0">
                <a:ea typeface="+mn-ea"/>
                <a:cs typeface="+mn-cs"/>
              </a:rPr>
              <a:t>）</a:t>
            </a:r>
            <a:r>
              <a:rPr lang="en-US" altLang="zh-CN" b="1" dirty="0" smtClean="0">
                <a:ea typeface="+mn-ea"/>
                <a:cs typeface="+mn-cs"/>
              </a:rPr>
              <a:t> transmission is transparent to the non-AP STA, but requires extra decoding procedure at the AP side. In this case, we could be open that A-PPDU is R2 feature 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To make A-PPDU transmission useful, it is good to allow R1 STA to participate A-PPDU transmission with R2 STA because of no extra complexity</a:t>
            </a:r>
            <a:endParaRPr lang="en-US" altLang="zh-CN" b="1" dirty="0"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Feb 2021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48617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UL BW extension for A-PPDU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A-PPDU case 1: HE TB ( Primary 160MHz)+EHT TB (Secondary 160 MHz)</a:t>
            </a:r>
            <a:endParaRPr lang="zh-CN" altLang="en-US" sz="18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  <p:sp>
        <p:nvSpPr>
          <p:cNvPr id="7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2093518" y="532694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8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2093518" y="5526323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9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093518" y="594956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cxnSp>
        <p:nvCxnSpPr>
          <p:cNvPr id="10" name="Straight Arrow Connector 19">
            <a:extLst>
              <a:ext uri="{FF2B5EF4-FFF2-40B4-BE49-F238E27FC236}">
                <a16:creationId xmlns="" xmlns:a16="http://schemas.microsoft.com/office/drawing/2014/main" id="{9BA0A1B1-63DC-4B51-8526-91A1A692534E}"/>
              </a:ext>
            </a:extLst>
          </p:cNvPr>
          <p:cNvCxnSpPr/>
          <p:nvPr/>
        </p:nvCxnSpPr>
        <p:spPr bwMode="auto">
          <a:xfrm flipV="1">
            <a:off x="1837209" y="5335112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" name="TextBox 20">
            <a:extLst>
              <a:ext uri="{FF2B5EF4-FFF2-40B4-BE49-F238E27FC236}">
                <a16:creationId xmlns="" xmlns:a16="http://schemas.microsoft.com/office/drawing/2014/main" id="{6E55616D-9DC3-4BE9-90BD-4D2D49A9C5CE}"/>
              </a:ext>
            </a:extLst>
          </p:cNvPr>
          <p:cNvSpPr txBox="1"/>
          <p:nvPr/>
        </p:nvSpPr>
        <p:spPr>
          <a:xfrm>
            <a:off x="1146832" y="5472530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Primary </a:t>
            </a:r>
          </a:p>
          <a:p>
            <a:r>
              <a:rPr lang="en-US" sz="900" dirty="0"/>
              <a:t>80MHz</a:t>
            </a:r>
          </a:p>
        </p:txBody>
      </p:sp>
      <p:cxnSp>
        <p:nvCxnSpPr>
          <p:cNvPr id="12" name="Straight Arrow Connector 21">
            <a:extLst>
              <a:ext uri="{FF2B5EF4-FFF2-40B4-BE49-F238E27FC236}">
                <a16:creationId xmlns="" xmlns:a16="http://schemas.microsoft.com/office/drawing/2014/main" id="{93501787-FC6C-46EA-809B-6494F6E1448C}"/>
              </a:ext>
            </a:extLst>
          </p:cNvPr>
          <p:cNvCxnSpPr/>
          <p:nvPr/>
        </p:nvCxnSpPr>
        <p:spPr bwMode="auto">
          <a:xfrm flipV="1">
            <a:off x="1837209" y="4537610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3" name="TextBox 22">
            <a:extLst>
              <a:ext uri="{FF2B5EF4-FFF2-40B4-BE49-F238E27FC236}">
                <a16:creationId xmlns="" xmlns:a16="http://schemas.microsoft.com/office/drawing/2014/main" id="{8E312AE8-5F14-41B3-8A03-BDC27C19C041}"/>
              </a:ext>
            </a:extLst>
          </p:cNvPr>
          <p:cNvSpPr txBox="1"/>
          <p:nvPr/>
        </p:nvSpPr>
        <p:spPr>
          <a:xfrm>
            <a:off x="1111957" y="4671541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/>
              <a:t>80MHz</a:t>
            </a:r>
          </a:p>
        </p:txBody>
      </p:sp>
      <p:sp>
        <p:nvSpPr>
          <p:cNvPr id="14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551956" y="5335112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5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543791" y="5949567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17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550086" y="552939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8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5236138" y="5341864"/>
            <a:ext cx="936104" cy="808594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19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6329072" y="5362063"/>
            <a:ext cx="1178626" cy="772068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HE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20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4308018" y="5335055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1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4308018" y="5534430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2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308018" y="5957675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23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4782710" y="5330732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24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4782710" y="5530107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25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782710" y="5953352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26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090617" y="574566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27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540890" y="5745663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28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312848" y="5757978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29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787540" y="5753655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30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2091648" y="449151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31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2091648" y="469089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32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091648" y="511413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33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550086" y="449968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34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541921" y="5114138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35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548216" y="4693964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36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088747" y="491023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37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539020" y="4910234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cxnSp>
        <p:nvCxnSpPr>
          <p:cNvPr id="38" name="Straight Arrow Connector 21">
            <a:extLst>
              <a:ext uri="{FF2B5EF4-FFF2-40B4-BE49-F238E27FC236}">
                <a16:creationId xmlns="" xmlns:a16="http://schemas.microsoft.com/office/drawing/2014/main" id="{93501787-FC6C-46EA-809B-6494F6E1448C}"/>
              </a:ext>
            </a:extLst>
          </p:cNvPr>
          <p:cNvCxnSpPr/>
          <p:nvPr/>
        </p:nvCxnSpPr>
        <p:spPr bwMode="auto">
          <a:xfrm flipV="1">
            <a:off x="1826143" y="2772587"/>
            <a:ext cx="0" cy="16674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9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6318006" y="2760080"/>
            <a:ext cx="1178626" cy="788266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EHT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40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296952" y="3171281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41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296952" y="3370656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42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771644" y="3166958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43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771644" y="3366333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44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2080582" y="272649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45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2080582" y="2925871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46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080582" y="334911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47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539020" y="2734660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48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530855" y="3349115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49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537150" y="2928941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50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077681" y="314521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51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527954" y="3145211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52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307276" y="2752350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53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307276" y="2951725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54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781968" y="2748027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55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781968" y="2947402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56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5232241" y="2736935"/>
            <a:ext cx="936104" cy="834612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57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5240714" y="4495711"/>
            <a:ext cx="936104" cy="808594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58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6333648" y="4515910"/>
            <a:ext cx="1178626" cy="772068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HE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59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4312594" y="4488902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60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4312594" y="4688277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61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312594" y="5111522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62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4787286" y="4484579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63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4787286" y="4683954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64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787286" y="5107199"/>
            <a:ext cx="450273" cy="214479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65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317424" y="4911825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66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792116" y="4903510"/>
            <a:ext cx="445443" cy="204883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68" name="TextBox 22">
            <a:extLst>
              <a:ext uri="{FF2B5EF4-FFF2-40B4-BE49-F238E27FC236}">
                <a16:creationId xmlns="" xmlns:a16="http://schemas.microsoft.com/office/drawing/2014/main" id="{8E312AE8-5F14-41B3-8A03-BDC27C19C041}"/>
              </a:ext>
            </a:extLst>
          </p:cNvPr>
          <p:cNvSpPr txBox="1"/>
          <p:nvPr/>
        </p:nvSpPr>
        <p:spPr>
          <a:xfrm>
            <a:off x="1103416" y="3438533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 smtClean="0"/>
              <a:t>160MHz</a:t>
            </a:r>
            <a:endParaRPr lang="en-US" sz="900" dirty="0"/>
          </a:p>
        </p:txBody>
      </p:sp>
      <p:sp>
        <p:nvSpPr>
          <p:cNvPr id="70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6316136" y="3620313"/>
            <a:ext cx="1178626" cy="788266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EHT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71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295082" y="4031514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72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295082" y="4230889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73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769774" y="4027191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74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769774" y="4226566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75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2078712" y="358672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76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2078712" y="378610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77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078712" y="420934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78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537150" y="359489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79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528985" y="4209348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80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535280" y="3789174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81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075811" y="400544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82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526084" y="4005444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83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305406" y="3612583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84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305406" y="3811958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85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780098" y="3608260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86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780098" y="3807635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87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5230371" y="3597168"/>
            <a:ext cx="936104" cy="834612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88" name="文本框 87"/>
          <p:cNvSpPr txBox="1"/>
          <p:nvPr/>
        </p:nvSpPr>
        <p:spPr>
          <a:xfrm>
            <a:off x="2366306" y="6208774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Trigger frame</a:t>
            </a:r>
            <a:endParaRPr lang="zh-CN" altLang="en-US" sz="1200" dirty="0"/>
          </a:p>
        </p:txBody>
      </p:sp>
      <p:sp>
        <p:nvSpPr>
          <p:cNvPr id="89" name="文本框 88"/>
          <p:cNvSpPr txBox="1"/>
          <p:nvPr/>
        </p:nvSpPr>
        <p:spPr>
          <a:xfrm>
            <a:off x="4429829" y="6213410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TB PPDU</a:t>
            </a:r>
            <a:endParaRPr lang="zh-CN" altLang="en-US" sz="1200" dirty="0"/>
          </a:p>
        </p:txBody>
      </p:sp>
      <p:cxnSp>
        <p:nvCxnSpPr>
          <p:cNvPr id="90" name="Straight Arrow Connector 33">
            <a:extLst>
              <a:ext uri="{FF2B5EF4-FFF2-40B4-BE49-F238E27FC236}">
                <a16:creationId xmlns="" xmlns:a16="http://schemas.microsoft.com/office/drawing/2014/main" id="{952D4C81-F5E5-4052-A610-A536413691C2}"/>
              </a:ext>
            </a:extLst>
          </p:cNvPr>
          <p:cNvCxnSpPr/>
          <p:nvPr/>
        </p:nvCxnSpPr>
        <p:spPr bwMode="auto">
          <a:xfrm>
            <a:off x="2530799" y="6222736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91" name="Straight Arrow Connector 33">
            <a:extLst>
              <a:ext uri="{FF2B5EF4-FFF2-40B4-BE49-F238E27FC236}">
                <a16:creationId xmlns="" xmlns:a16="http://schemas.microsoft.com/office/drawing/2014/main" id="{952D4C81-F5E5-4052-A610-A536413691C2}"/>
              </a:ext>
            </a:extLst>
          </p:cNvPr>
          <p:cNvCxnSpPr/>
          <p:nvPr/>
        </p:nvCxnSpPr>
        <p:spPr bwMode="auto">
          <a:xfrm>
            <a:off x="4297186" y="6222736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91680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UL BW extension for A-PPDU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71525" y="1812719"/>
            <a:ext cx="7772400" cy="4114800"/>
          </a:xfrm>
        </p:spPr>
        <p:txBody>
          <a:bodyPr/>
          <a:lstStyle/>
          <a:p>
            <a:r>
              <a:rPr lang="en-US" altLang="zh-CN" sz="1800" dirty="0" smtClean="0"/>
              <a:t>A-PPDU case 2: HE TB ( Primary 160MHz)+EHT TB (80MHz within Secondary 160 MHz) </a:t>
            </a:r>
          </a:p>
          <a:p>
            <a:pPr lvl="1"/>
            <a:r>
              <a:rPr lang="en-US" altLang="zh-CN" sz="1400" dirty="0" smtClean="0"/>
              <a:t>The location of 80 MHz for EHT TB is determined by RU allocation subfield</a:t>
            </a:r>
            <a:endParaRPr lang="zh-CN" alt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  <p:sp>
        <p:nvSpPr>
          <p:cNvPr id="7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2093518" y="532694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8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2093518" y="5526323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9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093518" y="594956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cxnSp>
        <p:nvCxnSpPr>
          <p:cNvPr id="10" name="Straight Arrow Connector 19">
            <a:extLst>
              <a:ext uri="{FF2B5EF4-FFF2-40B4-BE49-F238E27FC236}">
                <a16:creationId xmlns="" xmlns:a16="http://schemas.microsoft.com/office/drawing/2014/main" id="{9BA0A1B1-63DC-4B51-8526-91A1A692534E}"/>
              </a:ext>
            </a:extLst>
          </p:cNvPr>
          <p:cNvCxnSpPr/>
          <p:nvPr/>
        </p:nvCxnSpPr>
        <p:spPr bwMode="auto">
          <a:xfrm flipV="1">
            <a:off x="1837209" y="5335112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" name="TextBox 20">
            <a:extLst>
              <a:ext uri="{FF2B5EF4-FFF2-40B4-BE49-F238E27FC236}">
                <a16:creationId xmlns="" xmlns:a16="http://schemas.microsoft.com/office/drawing/2014/main" id="{6E55616D-9DC3-4BE9-90BD-4D2D49A9C5CE}"/>
              </a:ext>
            </a:extLst>
          </p:cNvPr>
          <p:cNvSpPr txBox="1"/>
          <p:nvPr/>
        </p:nvSpPr>
        <p:spPr>
          <a:xfrm>
            <a:off x="1146832" y="5472530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Primary </a:t>
            </a:r>
          </a:p>
          <a:p>
            <a:r>
              <a:rPr lang="en-US" sz="900" dirty="0"/>
              <a:t>80MHz</a:t>
            </a:r>
          </a:p>
        </p:txBody>
      </p:sp>
      <p:cxnSp>
        <p:nvCxnSpPr>
          <p:cNvPr id="12" name="Straight Arrow Connector 21">
            <a:extLst>
              <a:ext uri="{FF2B5EF4-FFF2-40B4-BE49-F238E27FC236}">
                <a16:creationId xmlns="" xmlns:a16="http://schemas.microsoft.com/office/drawing/2014/main" id="{93501787-FC6C-46EA-809B-6494F6E1448C}"/>
              </a:ext>
            </a:extLst>
          </p:cNvPr>
          <p:cNvCxnSpPr/>
          <p:nvPr/>
        </p:nvCxnSpPr>
        <p:spPr bwMode="auto">
          <a:xfrm flipV="1">
            <a:off x="1837209" y="4537610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3" name="TextBox 22">
            <a:extLst>
              <a:ext uri="{FF2B5EF4-FFF2-40B4-BE49-F238E27FC236}">
                <a16:creationId xmlns="" xmlns:a16="http://schemas.microsoft.com/office/drawing/2014/main" id="{8E312AE8-5F14-41B3-8A03-BDC27C19C041}"/>
              </a:ext>
            </a:extLst>
          </p:cNvPr>
          <p:cNvSpPr txBox="1"/>
          <p:nvPr/>
        </p:nvSpPr>
        <p:spPr>
          <a:xfrm>
            <a:off x="1111957" y="4671541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/>
              <a:t>80MHz</a:t>
            </a:r>
          </a:p>
        </p:txBody>
      </p:sp>
      <p:sp>
        <p:nvSpPr>
          <p:cNvPr id="14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551956" y="5335112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5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543791" y="5949567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17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550086" y="552939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26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090617" y="574566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27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540890" y="5745663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30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2091648" y="449151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31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2091648" y="469089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32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091648" y="511413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33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550086" y="449968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34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541921" y="5114138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35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548216" y="4693964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36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088747" y="491023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37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539020" y="4910234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cxnSp>
        <p:nvCxnSpPr>
          <p:cNvPr id="38" name="Straight Arrow Connector 21">
            <a:extLst>
              <a:ext uri="{FF2B5EF4-FFF2-40B4-BE49-F238E27FC236}">
                <a16:creationId xmlns="" xmlns:a16="http://schemas.microsoft.com/office/drawing/2014/main" id="{93501787-FC6C-46EA-809B-6494F6E1448C}"/>
              </a:ext>
            </a:extLst>
          </p:cNvPr>
          <p:cNvCxnSpPr/>
          <p:nvPr/>
        </p:nvCxnSpPr>
        <p:spPr bwMode="auto">
          <a:xfrm flipV="1">
            <a:off x="1826143" y="2772587"/>
            <a:ext cx="0" cy="16674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9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6318006" y="2760080"/>
            <a:ext cx="1178626" cy="788266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EHT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40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296952" y="3171281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41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296952" y="3370656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42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771644" y="3166958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43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771644" y="3366333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44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2080582" y="272649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45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2080582" y="2925871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46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080582" y="334911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47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539020" y="2734660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48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530855" y="3349115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49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537150" y="2928941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50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077681" y="314521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51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527954" y="3145211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52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307276" y="2752350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53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307276" y="2951725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54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781968" y="2748027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55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781968" y="2947402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56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5232241" y="2736935"/>
            <a:ext cx="936104" cy="834612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67" name="Rectangle 6">
            <a:extLst>
              <a:ext uri="{FF2B5EF4-FFF2-40B4-BE49-F238E27FC236}">
                <a16:creationId xmlns="" xmlns:a16="http://schemas.microsoft.com/office/drawing/2014/main" id="{837C5C0D-CA2B-4C9C-921A-29CE0DF54EA2}"/>
              </a:ext>
            </a:extLst>
          </p:cNvPr>
          <p:cNvSpPr/>
          <p:nvPr/>
        </p:nvSpPr>
        <p:spPr bwMode="auto">
          <a:xfrm>
            <a:off x="2075309" y="3660113"/>
            <a:ext cx="5421323" cy="779914"/>
          </a:xfrm>
          <a:prstGeom prst="rect">
            <a:avLst/>
          </a:prstGeom>
          <a:pattFill prst="dkUpDiag">
            <a:fgClr>
              <a:srgbClr val="FFC000"/>
            </a:fgClr>
            <a:bgClr>
              <a:schemeClr val="bg1"/>
            </a:bgClr>
          </a:patt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sz="900" dirty="0"/>
              <a:t>              </a:t>
            </a:r>
            <a:r>
              <a:rPr lang="en-US" sz="900" dirty="0">
                <a:highlight>
                  <a:srgbClr val="FFFF00"/>
                </a:highlight>
              </a:rPr>
              <a:t>Punctured </a:t>
            </a:r>
            <a:r>
              <a:rPr lang="en-US" sz="900" dirty="0" smtClean="0">
                <a:highlight>
                  <a:srgbClr val="FFFF00"/>
                </a:highlight>
              </a:rPr>
              <a:t>80MHz </a:t>
            </a:r>
            <a:r>
              <a:rPr lang="en-US" sz="900" dirty="0">
                <a:highlight>
                  <a:srgbClr val="FFFF00"/>
                </a:highlight>
              </a:rPr>
              <a:t>channel</a:t>
            </a:r>
          </a:p>
        </p:txBody>
      </p:sp>
      <p:sp>
        <p:nvSpPr>
          <p:cNvPr id="68" name="TextBox 22">
            <a:extLst>
              <a:ext uri="{FF2B5EF4-FFF2-40B4-BE49-F238E27FC236}">
                <a16:creationId xmlns="" xmlns:a16="http://schemas.microsoft.com/office/drawing/2014/main" id="{8E312AE8-5F14-41B3-8A03-BDC27C19C041}"/>
              </a:ext>
            </a:extLst>
          </p:cNvPr>
          <p:cNvSpPr txBox="1"/>
          <p:nvPr/>
        </p:nvSpPr>
        <p:spPr>
          <a:xfrm>
            <a:off x="1103416" y="3438533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 smtClean="0"/>
              <a:t>160MHz</a:t>
            </a:r>
            <a:endParaRPr lang="en-US" sz="900" dirty="0"/>
          </a:p>
        </p:txBody>
      </p:sp>
      <p:sp>
        <p:nvSpPr>
          <p:cNvPr id="74" name="文本框 73"/>
          <p:cNvSpPr txBox="1"/>
          <p:nvPr/>
        </p:nvSpPr>
        <p:spPr>
          <a:xfrm>
            <a:off x="2366306" y="6208774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Trigger frame</a:t>
            </a:r>
            <a:endParaRPr lang="zh-CN" altLang="en-US" sz="1200" dirty="0"/>
          </a:p>
        </p:txBody>
      </p:sp>
      <p:sp>
        <p:nvSpPr>
          <p:cNvPr id="75" name="文本框 74"/>
          <p:cNvSpPr txBox="1"/>
          <p:nvPr/>
        </p:nvSpPr>
        <p:spPr>
          <a:xfrm>
            <a:off x="4429829" y="6213410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TB PPDU</a:t>
            </a:r>
            <a:endParaRPr lang="zh-CN" altLang="en-US" sz="1200" dirty="0"/>
          </a:p>
        </p:txBody>
      </p:sp>
      <p:cxnSp>
        <p:nvCxnSpPr>
          <p:cNvPr id="76" name="Straight Arrow Connector 33">
            <a:extLst>
              <a:ext uri="{FF2B5EF4-FFF2-40B4-BE49-F238E27FC236}">
                <a16:creationId xmlns="" xmlns:a16="http://schemas.microsoft.com/office/drawing/2014/main" id="{952D4C81-F5E5-4052-A610-A536413691C2}"/>
              </a:ext>
            </a:extLst>
          </p:cNvPr>
          <p:cNvCxnSpPr/>
          <p:nvPr/>
        </p:nvCxnSpPr>
        <p:spPr bwMode="auto">
          <a:xfrm>
            <a:off x="2530799" y="6222736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7" name="Straight Arrow Connector 33">
            <a:extLst>
              <a:ext uri="{FF2B5EF4-FFF2-40B4-BE49-F238E27FC236}">
                <a16:creationId xmlns="" xmlns:a16="http://schemas.microsoft.com/office/drawing/2014/main" id="{952D4C81-F5E5-4052-A610-A536413691C2}"/>
              </a:ext>
            </a:extLst>
          </p:cNvPr>
          <p:cNvCxnSpPr/>
          <p:nvPr/>
        </p:nvCxnSpPr>
        <p:spPr bwMode="auto">
          <a:xfrm>
            <a:off x="4297186" y="6222736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72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5230820" y="5356819"/>
            <a:ext cx="936104" cy="808594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73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6323754" y="5377018"/>
            <a:ext cx="1178626" cy="772068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HE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78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4302700" y="5350010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79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4302700" y="5549385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80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302700" y="5972630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81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4777392" y="5345687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82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4777392" y="5545062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83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777392" y="5968307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84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307530" y="5772933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85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782222" y="5768610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86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5235396" y="4510666"/>
            <a:ext cx="936104" cy="808594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87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6328330" y="4530865"/>
            <a:ext cx="1178626" cy="772068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HE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88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4307276" y="4503857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89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4307276" y="4703232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90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307276" y="5126477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91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4781968" y="4499534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92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4781968" y="4698909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93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781968" y="5122154"/>
            <a:ext cx="450273" cy="214479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94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312106" y="4926780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95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786798" y="4918465"/>
            <a:ext cx="445443" cy="204883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cxnSp>
        <p:nvCxnSpPr>
          <p:cNvPr id="96" name="Straight Arrow Connector 33">
            <a:extLst>
              <a:ext uri="{FF2B5EF4-FFF2-40B4-BE49-F238E27FC236}">
                <a16:creationId xmlns="" xmlns:a16="http://schemas.microsoft.com/office/drawing/2014/main" id="{952D4C81-F5E5-4052-A610-A536413691C2}"/>
              </a:ext>
            </a:extLst>
          </p:cNvPr>
          <p:cNvCxnSpPr/>
          <p:nvPr/>
        </p:nvCxnSpPr>
        <p:spPr bwMode="auto">
          <a:xfrm>
            <a:off x="4291868" y="6237691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51605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UL BW extension for A-PPDU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A-PPDU case 3: HE </a:t>
            </a:r>
            <a:r>
              <a:rPr lang="en-US" altLang="zh-CN" sz="1800" dirty="0"/>
              <a:t>TB (80MHz within secondary 160 MHz)+</a:t>
            </a:r>
            <a:r>
              <a:rPr lang="en-US" altLang="zh-CN" sz="1800" dirty="0" smtClean="0"/>
              <a:t>EHT TB (secondary 160 MHz)</a:t>
            </a:r>
            <a:endParaRPr lang="zh-CN" altLang="en-US" sz="18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  <p:sp>
        <p:nvSpPr>
          <p:cNvPr id="7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2093518" y="532694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8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2093518" y="5526323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9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093518" y="594956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cxnSp>
        <p:nvCxnSpPr>
          <p:cNvPr id="10" name="Straight Arrow Connector 19">
            <a:extLst>
              <a:ext uri="{FF2B5EF4-FFF2-40B4-BE49-F238E27FC236}">
                <a16:creationId xmlns="" xmlns:a16="http://schemas.microsoft.com/office/drawing/2014/main" id="{9BA0A1B1-63DC-4B51-8526-91A1A692534E}"/>
              </a:ext>
            </a:extLst>
          </p:cNvPr>
          <p:cNvCxnSpPr/>
          <p:nvPr/>
        </p:nvCxnSpPr>
        <p:spPr bwMode="auto">
          <a:xfrm flipV="1">
            <a:off x="1837209" y="5335112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" name="TextBox 20">
            <a:extLst>
              <a:ext uri="{FF2B5EF4-FFF2-40B4-BE49-F238E27FC236}">
                <a16:creationId xmlns="" xmlns:a16="http://schemas.microsoft.com/office/drawing/2014/main" id="{6E55616D-9DC3-4BE9-90BD-4D2D49A9C5CE}"/>
              </a:ext>
            </a:extLst>
          </p:cNvPr>
          <p:cNvSpPr txBox="1"/>
          <p:nvPr/>
        </p:nvSpPr>
        <p:spPr>
          <a:xfrm>
            <a:off x="1146832" y="5472530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Primary </a:t>
            </a:r>
          </a:p>
          <a:p>
            <a:r>
              <a:rPr lang="en-US" sz="900" dirty="0"/>
              <a:t>80MHz</a:t>
            </a:r>
          </a:p>
        </p:txBody>
      </p:sp>
      <p:cxnSp>
        <p:nvCxnSpPr>
          <p:cNvPr id="12" name="Straight Arrow Connector 21">
            <a:extLst>
              <a:ext uri="{FF2B5EF4-FFF2-40B4-BE49-F238E27FC236}">
                <a16:creationId xmlns="" xmlns:a16="http://schemas.microsoft.com/office/drawing/2014/main" id="{93501787-FC6C-46EA-809B-6494F6E1448C}"/>
              </a:ext>
            </a:extLst>
          </p:cNvPr>
          <p:cNvCxnSpPr/>
          <p:nvPr/>
        </p:nvCxnSpPr>
        <p:spPr bwMode="auto">
          <a:xfrm flipV="1">
            <a:off x="1837209" y="4537610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3" name="TextBox 22">
            <a:extLst>
              <a:ext uri="{FF2B5EF4-FFF2-40B4-BE49-F238E27FC236}">
                <a16:creationId xmlns="" xmlns:a16="http://schemas.microsoft.com/office/drawing/2014/main" id="{8E312AE8-5F14-41B3-8A03-BDC27C19C041}"/>
              </a:ext>
            </a:extLst>
          </p:cNvPr>
          <p:cNvSpPr txBox="1"/>
          <p:nvPr/>
        </p:nvSpPr>
        <p:spPr>
          <a:xfrm>
            <a:off x="1111957" y="4671541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/>
              <a:t>80MHz</a:t>
            </a:r>
          </a:p>
        </p:txBody>
      </p:sp>
      <p:sp>
        <p:nvSpPr>
          <p:cNvPr id="14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551956" y="5335112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5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543791" y="5949567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17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550086" y="552939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26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090617" y="574566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27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540890" y="5745663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cxnSp>
        <p:nvCxnSpPr>
          <p:cNvPr id="38" name="Straight Arrow Connector 21">
            <a:extLst>
              <a:ext uri="{FF2B5EF4-FFF2-40B4-BE49-F238E27FC236}">
                <a16:creationId xmlns="" xmlns:a16="http://schemas.microsoft.com/office/drawing/2014/main" id="{93501787-FC6C-46EA-809B-6494F6E1448C}"/>
              </a:ext>
            </a:extLst>
          </p:cNvPr>
          <p:cNvCxnSpPr/>
          <p:nvPr/>
        </p:nvCxnSpPr>
        <p:spPr bwMode="auto">
          <a:xfrm flipV="1">
            <a:off x="1826143" y="2772587"/>
            <a:ext cx="0" cy="16674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9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6318006" y="2760080"/>
            <a:ext cx="1178626" cy="788266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EHT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40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296952" y="3171281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41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296952" y="3370656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42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771644" y="3166958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43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771644" y="3366333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44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2080582" y="272649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45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2080582" y="2925871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46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080582" y="334911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47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539020" y="2734660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48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530855" y="3349115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49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537150" y="2928941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50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077681" y="314521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51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527954" y="3145211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52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307276" y="2752350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53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307276" y="2951725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54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781968" y="2748027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55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781968" y="2947402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56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5232241" y="2736935"/>
            <a:ext cx="936104" cy="834612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68" name="TextBox 22">
            <a:extLst>
              <a:ext uri="{FF2B5EF4-FFF2-40B4-BE49-F238E27FC236}">
                <a16:creationId xmlns="" xmlns:a16="http://schemas.microsoft.com/office/drawing/2014/main" id="{8E312AE8-5F14-41B3-8A03-BDC27C19C041}"/>
              </a:ext>
            </a:extLst>
          </p:cNvPr>
          <p:cNvSpPr txBox="1"/>
          <p:nvPr/>
        </p:nvSpPr>
        <p:spPr>
          <a:xfrm>
            <a:off x="1103416" y="3438533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 smtClean="0"/>
              <a:t>160MHz</a:t>
            </a:r>
            <a:endParaRPr lang="en-US" sz="900" dirty="0"/>
          </a:p>
        </p:txBody>
      </p:sp>
      <p:sp>
        <p:nvSpPr>
          <p:cNvPr id="70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6316136" y="3620313"/>
            <a:ext cx="1178626" cy="788266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EHT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71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295082" y="4031514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72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295082" y="4230889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73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769774" y="4027191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74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769774" y="4226566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75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2078712" y="358672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76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2078712" y="378610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77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078712" y="420934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78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537150" y="359489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79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528985" y="4209348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80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535280" y="3789174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81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075811" y="400544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82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526084" y="4005444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83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305406" y="3612583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84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305406" y="3811958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85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780098" y="3608260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86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780098" y="3807635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87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5230371" y="3597168"/>
            <a:ext cx="936104" cy="834612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88" name="文本框 87"/>
          <p:cNvSpPr txBox="1"/>
          <p:nvPr/>
        </p:nvSpPr>
        <p:spPr>
          <a:xfrm>
            <a:off x="2366306" y="6208774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Trigger frame</a:t>
            </a:r>
            <a:endParaRPr lang="zh-CN" altLang="en-US" sz="1200" dirty="0"/>
          </a:p>
        </p:txBody>
      </p:sp>
      <p:sp>
        <p:nvSpPr>
          <p:cNvPr id="89" name="文本框 88"/>
          <p:cNvSpPr txBox="1"/>
          <p:nvPr/>
        </p:nvSpPr>
        <p:spPr>
          <a:xfrm>
            <a:off x="4429829" y="6213410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TB PPDU</a:t>
            </a:r>
            <a:endParaRPr lang="zh-CN" altLang="en-US" sz="1200" dirty="0"/>
          </a:p>
        </p:txBody>
      </p:sp>
      <p:cxnSp>
        <p:nvCxnSpPr>
          <p:cNvPr id="90" name="Straight Arrow Connector 33">
            <a:extLst>
              <a:ext uri="{FF2B5EF4-FFF2-40B4-BE49-F238E27FC236}">
                <a16:creationId xmlns="" xmlns:a16="http://schemas.microsoft.com/office/drawing/2014/main" id="{952D4C81-F5E5-4052-A610-A536413691C2}"/>
              </a:ext>
            </a:extLst>
          </p:cNvPr>
          <p:cNvCxnSpPr/>
          <p:nvPr/>
        </p:nvCxnSpPr>
        <p:spPr bwMode="auto">
          <a:xfrm>
            <a:off x="2530799" y="6222736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91" name="Straight Arrow Connector 33">
            <a:extLst>
              <a:ext uri="{FF2B5EF4-FFF2-40B4-BE49-F238E27FC236}">
                <a16:creationId xmlns="" xmlns:a16="http://schemas.microsoft.com/office/drawing/2014/main" id="{952D4C81-F5E5-4052-A610-A536413691C2}"/>
              </a:ext>
            </a:extLst>
          </p:cNvPr>
          <p:cNvCxnSpPr/>
          <p:nvPr/>
        </p:nvCxnSpPr>
        <p:spPr bwMode="auto">
          <a:xfrm>
            <a:off x="4297186" y="6222736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2" name="Rectangle 6">
            <a:extLst>
              <a:ext uri="{FF2B5EF4-FFF2-40B4-BE49-F238E27FC236}">
                <a16:creationId xmlns="" xmlns:a16="http://schemas.microsoft.com/office/drawing/2014/main" id="{837C5C0D-CA2B-4C9C-921A-29CE0DF54EA2}"/>
              </a:ext>
            </a:extLst>
          </p:cNvPr>
          <p:cNvSpPr/>
          <p:nvPr/>
        </p:nvSpPr>
        <p:spPr bwMode="auto">
          <a:xfrm>
            <a:off x="2075811" y="4500297"/>
            <a:ext cx="5421323" cy="779914"/>
          </a:xfrm>
          <a:prstGeom prst="rect">
            <a:avLst/>
          </a:prstGeom>
          <a:pattFill prst="dkUpDiag">
            <a:fgClr>
              <a:srgbClr val="FFC000"/>
            </a:fgClr>
            <a:bgClr>
              <a:schemeClr val="bg1"/>
            </a:bgClr>
          </a:patt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sz="900" dirty="0"/>
              <a:t>              </a:t>
            </a:r>
            <a:r>
              <a:rPr lang="en-US" sz="900" dirty="0">
                <a:highlight>
                  <a:srgbClr val="FFFF00"/>
                </a:highlight>
              </a:rPr>
              <a:t>Punctured </a:t>
            </a:r>
            <a:r>
              <a:rPr lang="en-US" sz="900" dirty="0" smtClean="0">
                <a:highlight>
                  <a:srgbClr val="FFFF00"/>
                </a:highlight>
              </a:rPr>
              <a:t>80MHz </a:t>
            </a:r>
            <a:r>
              <a:rPr lang="en-US" sz="900" dirty="0">
                <a:highlight>
                  <a:srgbClr val="FFFF00"/>
                </a:highlight>
              </a:rPr>
              <a:t>channel</a:t>
            </a:r>
          </a:p>
        </p:txBody>
      </p:sp>
      <p:sp>
        <p:nvSpPr>
          <p:cNvPr id="93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5223202" y="5336012"/>
            <a:ext cx="936104" cy="808594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94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6316136" y="5356211"/>
            <a:ext cx="1178626" cy="772068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HE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95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4295082" y="5329203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96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4295082" y="5528578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97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295082" y="5951823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98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4769774" y="5324880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99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4769774" y="5524255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100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769774" y="5947500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101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299912" y="5752126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102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774604" y="5747803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cxnSp>
        <p:nvCxnSpPr>
          <p:cNvPr id="113" name="Straight Arrow Connector 33">
            <a:extLst>
              <a:ext uri="{FF2B5EF4-FFF2-40B4-BE49-F238E27FC236}">
                <a16:creationId xmlns="" xmlns:a16="http://schemas.microsoft.com/office/drawing/2014/main" id="{952D4C81-F5E5-4052-A610-A536413691C2}"/>
              </a:ext>
            </a:extLst>
          </p:cNvPr>
          <p:cNvCxnSpPr/>
          <p:nvPr/>
        </p:nvCxnSpPr>
        <p:spPr bwMode="auto">
          <a:xfrm>
            <a:off x="4284250" y="6216884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2894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Other cases for UL BW extension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There are some controversial cases for UL BW extension as follows</a:t>
            </a:r>
          </a:p>
          <a:p>
            <a:pPr lvl="1"/>
            <a:r>
              <a:rPr lang="en-US" altLang="zh-CN" sz="1400" dirty="0"/>
              <a:t>HE 80 + EHT 320</a:t>
            </a:r>
          </a:p>
          <a:p>
            <a:pPr lvl="1"/>
            <a:r>
              <a:rPr lang="en-US" altLang="zh-CN" sz="1400" dirty="0"/>
              <a:t>HE 80 + EHT </a:t>
            </a:r>
            <a:r>
              <a:rPr lang="en-US" altLang="zh-CN" sz="1400" dirty="0" smtClean="0"/>
              <a:t>80 </a:t>
            </a:r>
            <a:r>
              <a:rPr lang="en-US" altLang="zh-CN" sz="1400" dirty="0"/>
              <a:t>(if these two 80 are in primary 80)</a:t>
            </a:r>
            <a:endParaRPr lang="zh-CN" altLang="zh-CN" sz="1400" dirty="0"/>
          </a:p>
          <a:p>
            <a:pPr marL="342900" lvl="1" indent="-342900"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Both of </a:t>
            </a:r>
            <a:r>
              <a:rPr lang="en-US" altLang="zh-CN" sz="2400" b="1" dirty="0" smtClean="0">
                <a:ea typeface="+mn-ea"/>
                <a:cs typeface="+mn-cs"/>
              </a:rPr>
              <a:t>the above </a:t>
            </a:r>
            <a:r>
              <a:rPr lang="en-US" altLang="zh-CN" sz="2400" b="1" dirty="0">
                <a:ea typeface="+mn-ea"/>
                <a:cs typeface="+mn-cs"/>
              </a:rPr>
              <a:t>two </a:t>
            </a:r>
            <a:r>
              <a:rPr lang="en-US" altLang="zh-CN" sz="2400" b="1" dirty="0" smtClean="0">
                <a:ea typeface="+mn-ea"/>
                <a:cs typeface="+mn-cs"/>
              </a:rPr>
              <a:t>cases </a:t>
            </a:r>
            <a:r>
              <a:rPr lang="en-US" altLang="zh-CN" sz="2400" b="1" dirty="0">
                <a:ea typeface="+mn-ea"/>
                <a:cs typeface="+mn-cs"/>
              </a:rPr>
              <a:t>have issue about preamble decoding for 160 capable legacy </a:t>
            </a:r>
            <a:r>
              <a:rPr lang="en-US" altLang="zh-CN" sz="2400" b="1" dirty="0" smtClean="0">
                <a:ea typeface="+mn-ea"/>
                <a:cs typeface="+mn-cs"/>
              </a:rPr>
              <a:t>STAs as mentioned in[1] </a:t>
            </a:r>
          </a:p>
          <a:p>
            <a:pPr marL="342900" lvl="1" indent="-342900"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For HE 80 + EHT 80 if </a:t>
            </a:r>
            <a:r>
              <a:rPr lang="en-US" altLang="zh-CN" sz="2400" b="1" dirty="0" smtClean="0">
                <a:ea typeface="+mn-ea"/>
                <a:cs typeface="+mn-cs"/>
              </a:rPr>
              <a:t>HE80 is </a:t>
            </a:r>
            <a:r>
              <a:rPr lang="en-US" altLang="zh-CN" sz="2400" b="1" dirty="0">
                <a:ea typeface="+mn-ea"/>
                <a:cs typeface="+mn-cs"/>
              </a:rPr>
              <a:t>in primary 160 MHz and EHT80 </a:t>
            </a:r>
            <a:r>
              <a:rPr lang="en-US" altLang="zh-CN" sz="2400" b="1" dirty="0" smtClean="0">
                <a:ea typeface="+mn-ea"/>
                <a:cs typeface="+mn-cs"/>
              </a:rPr>
              <a:t>is in </a:t>
            </a:r>
            <a:r>
              <a:rPr lang="en-US" altLang="zh-CN" sz="2400" b="1" dirty="0">
                <a:ea typeface="+mn-ea"/>
                <a:cs typeface="+mn-cs"/>
              </a:rPr>
              <a:t>secondary 160 MHz and other two 80 MHz channels are </a:t>
            </a:r>
            <a:r>
              <a:rPr lang="en-US" altLang="zh-CN" sz="2400" b="1" dirty="0" smtClean="0">
                <a:ea typeface="+mn-ea"/>
                <a:cs typeface="+mn-cs"/>
              </a:rPr>
              <a:t>punctured, this case could be TBD</a:t>
            </a:r>
          </a:p>
          <a:p>
            <a:pPr lvl="1">
              <a:buFontTx/>
              <a:buChar char="–"/>
            </a:pPr>
            <a:r>
              <a:rPr lang="en-US" altLang="zh-CN" sz="1400" dirty="0" smtClean="0"/>
              <a:t>This case </a:t>
            </a:r>
            <a:r>
              <a:rPr lang="en-US" altLang="zh-CN" sz="1400" dirty="0"/>
              <a:t>does not have preamble </a:t>
            </a:r>
            <a:r>
              <a:rPr lang="en-US" altLang="zh-CN" sz="1400" dirty="0" smtClean="0"/>
              <a:t>decoding issue</a:t>
            </a:r>
            <a:r>
              <a:rPr lang="en-US" altLang="zh-CN" sz="1400" dirty="0"/>
              <a:t>. </a:t>
            </a:r>
            <a:r>
              <a:rPr lang="en-US" altLang="zh-CN" sz="1400" dirty="0" smtClean="0"/>
              <a:t>But the question </a:t>
            </a:r>
            <a:r>
              <a:rPr lang="en-US" altLang="zh-CN" sz="1400" dirty="0"/>
              <a:t>is that only half of 320 MHz is occupied by TB PPDU.</a:t>
            </a:r>
            <a:endParaRPr lang="zh-CN" altLang="zh-CN" sz="1400" dirty="0"/>
          </a:p>
          <a:p>
            <a:pPr marL="342900" lvl="1" indent="-342900">
              <a:buChar char="•"/>
            </a:pPr>
            <a:endParaRPr lang="en-US" altLang="zh-CN" sz="2400" b="1" dirty="0"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Feb 2021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44296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</a:t>
            </a:r>
            <a:r>
              <a:rPr lang="en-US" altLang="zh-CN" dirty="0" smtClean="0"/>
              <a:t>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7670" y="1738745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In this contribution, we propose to modify the UL BW extension field to support A- PPDU for R1 STA</a:t>
            </a:r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Feb 2021</a:t>
            </a:r>
            <a:endParaRPr lang="en-US" altLang="zh-CN" dirty="0"/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xmlns="" id="{CFF28574-A3C3-41FA-A440-DEA47F390A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6808365"/>
              </p:ext>
            </p:extLst>
          </p:nvPr>
        </p:nvGraphicFramePr>
        <p:xfrm>
          <a:off x="2173289" y="2380789"/>
          <a:ext cx="4343398" cy="402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4399"/>
                <a:gridCol w="1117963"/>
                <a:gridCol w="1016181">
                  <a:extLst>
                    <a:ext uri="{9D8B030D-6E8A-4147-A177-3AD203B41FA5}">
                      <a16:colId xmlns:a16="http://schemas.microsoft.com/office/drawing/2014/main" xmlns="" val="3205872769"/>
                    </a:ext>
                  </a:extLst>
                </a:gridCol>
                <a:gridCol w="1294855">
                  <a:extLst>
                    <a:ext uri="{9D8B030D-6E8A-4147-A177-3AD203B41FA5}">
                      <a16:colId xmlns:a16="http://schemas.microsoft.com/office/drawing/2014/main" xmlns="" val="1047833147"/>
                    </a:ext>
                  </a:extLst>
                </a:gridCol>
              </a:tblGrid>
              <a:tr h="31895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 BW</a:t>
                      </a:r>
                    </a:p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(2 bits)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for HE TB PPDU, MHz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 BW Extension (2 </a:t>
                      </a: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bits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for EHT TB PPDU, MHz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34633499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66063745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97169879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21809437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strike="sngStrike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 </a:t>
                      </a:r>
                      <a:r>
                        <a:rPr lang="en-US" altLang="zh-CN" sz="900" strike="noStrike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160</a:t>
                      </a:r>
                      <a:endParaRPr lang="en-US" altLang="zh-CN" sz="900" strike="noStrik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16451754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76507205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altLang="zh-CN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43020963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strike="sngStrike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 </a:t>
                      </a:r>
                      <a:r>
                        <a:rPr lang="en-US" altLang="zh-CN" sz="900" strike="noStrike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altLang="zh-CN" sz="900" strike="noStrik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74722170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71016183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 </a:t>
                      </a: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-1</a:t>
                      </a:r>
                      <a:endParaRPr lang="en-US" sz="9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99349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altLang="zh-CN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320-2</a:t>
                      </a:r>
                      <a:endParaRPr lang="en-US" altLang="zh-CN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658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[1] 11-20-1808-04-00be-backward-compatible-eht-trigger-frame-follow-up</a:t>
            </a:r>
            <a:endParaRPr lang="en-US" altLang="zh-CN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3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101966</TotalTime>
  <Words>1212</Words>
  <Application>Microsoft Office PowerPoint</Application>
  <PresentationFormat>全屏显示(4:3)</PresentationFormat>
  <Paragraphs>474</Paragraphs>
  <Slides>10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ＭＳ Ｐゴシック</vt:lpstr>
      <vt:lpstr>宋体</vt:lpstr>
      <vt:lpstr>Calibri</vt:lpstr>
      <vt:lpstr>Times New Roman</vt:lpstr>
      <vt:lpstr>802-11-Submission</vt:lpstr>
      <vt:lpstr>Document</vt:lpstr>
      <vt:lpstr>Further discussion on BW extension of EHT trigger frame</vt:lpstr>
      <vt:lpstr>Background</vt:lpstr>
      <vt:lpstr>Discussion</vt:lpstr>
      <vt:lpstr>UL BW extension for A-PPDU </vt:lpstr>
      <vt:lpstr>UL BW extension for A-PPDU</vt:lpstr>
      <vt:lpstr>UL BW extension for A-PPDU </vt:lpstr>
      <vt:lpstr>Other cases for UL BW extension</vt:lpstr>
      <vt:lpstr>Summary</vt:lpstr>
      <vt:lpstr>References</vt:lpstr>
      <vt:lpstr>SP 1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711</cp:revision>
  <cp:lastPrinted>1998-02-10T13:28:06Z</cp:lastPrinted>
  <dcterms:created xsi:type="dcterms:W3CDTF">2013-11-12T18:41:50Z</dcterms:created>
  <dcterms:modified xsi:type="dcterms:W3CDTF">2021-03-23T14:27:53Z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(3)ldhdM3aWDgSS5DfIkW7WaO1v7KXL1q9Ne1XvqXJk+Aa/NRJrUHIJd6QcvE2wp6OriToZmbge
PFXoHgcaFxqcwv++49sYCU2ZeQp6QgBShhvP+J8MGbPjBd5UEVgtw/QNcJHNRmIg9Y9Y8sEP
TQxN3ejCnY5Y9jnfGXKZDcQ/dkmncq2Ke1W2zxz+OhK0TRVHgFzT4WjI8E9y0jJ0VAIEgKfu
lB0CgzjdbxRP60KVFQ</vt:lpwstr>
  </property>
  <property fmtid="{D5CDD505-2E9C-101B-9397-08002B2CF9AE}" pid="4" name="_2015_ms_pID_7253431">
    <vt:lpwstr>EQ9iwJJvxFGEWhUJRilLblxWVTEZDE2GMnWiqNMTuFyO1mOr4cs7xb
uUsj6joIPPoE9y6WJmnYI+CKhoQX8mfMKfo25KrWjcpYyiIjdPWJv1AlR3M9ihswy+o2tWA/
tDDdAXgsasriUgyvfSSZl1sM48VRdQFmZKSAFEoADS1KchglYhjxIMPL53Mpmx4u+m9gEKVf
NtsLtBdcHwqmBuNQ41+S8Lsp1bjFkVcOuiRT</vt:lpwstr>
  </property>
  <property fmtid="{D5CDD505-2E9C-101B-9397-08002B2CF9AE}" pid="5" name="_2015_ms_pID_7253432">
    <vt:lpwstr>WbGcK5K1sUKKkCe342Q6+9U=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1614605092</vt:lpwstr>
  </property>
</Properties>
</file>