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916" r:id="rId3"/>
    <p:sldId id="917" r:id="rId4"/>
    <p:sldId id="918" r:id="rId5"/>
    <p:sldId id="921" r:id="rId6"/>
    <p:sldId id="920" r:id="rId7"/>
    <p:sldId id="923" r:id="rId8"/>
    <p:sldId id="919" r:id="rId9"/>
    <p:sldId id="92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2/17/2021</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2/17/2021</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2/17/2021</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802.11-21/</a:t>
            </a:r>
            <a:r>
              <a:rPr lang="en-US" altLang="en-US" sz="1800" b="1" kern="1200" dirty="0">
                <a:solidFill>
                  <a:schemeClr val="tx1"/>
                </a:solidFill>
                <a:latin typeface="Times New Roman" pitchFamily="18" charset="0"/>
                <a:ea typeface="+mn-ea"/>
                <a:cs typeface="+mn-cs"/>
              </a:rPr>
              <a:t>0262</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2/17/2021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Critical Update -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2021-2-17</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DE31E-24C8-488A-8DC4-F924653D27CB}"/>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A7E5564F-7FC0-4288-8316-DD70D0DB0733}"/>
              </a:ext>
            </a:extLst>
          </p:cNvPr>
          <p:cNvSpPr>
            <a:spLocks noGrp="1"/>
          </p:cNvSpPr>
          <p:nvPr>
            <p:ph idx="1"/>
          </p:nvPr>
        </p:nvSpPr>
        <p:spPr>
          <a:xfrm>
            <a:off x="685800" y="1752607"/>
            <a:ext cx="8229600" cy="4722806"/>
          </a:xfrm>
        </p:spPr>
        <p:txBody>
          <a:bodyPr>
            <a:normAutofit fontScale="92500"/>
          </a:bodyPr>
          <a:lstStyle/>
          <a:p>
            <a:r>
              <a:rPr lang="en-US" dirty="0"/>
              <a:t>The following concepts regarding critical updates were agreed:</a:t>
            </a:r>
          </a:p>
          <a:p>
            <a:pPr lvl="1"/>
            <a:r>
              <a:rPr lang="en-GB" dirty="0"/>
              <a:t>802.11be supports that an AP within an AP MLD shall include in the Beacon and Probe Response frames it transmits the Change Sequence fields that indicate changes of system information for the transmitting AP and other APs within the same AP MLD, where the change sequence field value for each AP is initialized to 0, and is incremented when there is a critical update to the operational parameters for that AP.</a:t>
            </a:r>
            <a:endParaRPr lang="en-US" dirty="0"/>
          </a:p>
          <a:p>
            <a:r>
              <a:rPr lang="en-US" dirty="0"/>
              <a:t>Also, there has been a discussion on cases that some critical updates are directly included in Beacon and/or Probe Response frames on other links:</a:t>
            </a:r>
          </a:p>
          <a:p>
            <a:pPr lvl="1"/>
            <a:r>
              <a:rPr lang="en-US" dirty="0"/>
              <a:t>Inclusion of (Extended) Channel Switch Announcement</a:t>
            </a:r>
          </a:p>
          <a:p>
            <a:pPr lvl="1"/>
            <a:r>
              <a:rPr lang="en-US" dirty="0"/>
              <a:t>Inclusion of Quiet element</a:t>
            </a:r>
          </a:p>
          <a:p>
            <a:pPr lvl="1"/>
            <a:r>
              <a:rPr lang="en-US" dirty="0"/>
              <a:t>NOTE: For the simplicity, let’s use the term “Direct inclusion event” for this case</a:t>
            </a:r>
          </a:p>
          <a:p>
            <a:pPr marL="0" indent="0">
              <a:buNone/>
            </a:pPr>
            <a:endParaRPr lang="en-US" dirty="0"/>
          </a:p>
        </p:txBody>
      </p:sp>
      <p:sp>
        <p:nvSpPr>
          <p:cNvPr id="4" name="Footer Placeholder 3">
            <a:extLst>
              <a:ext uri="{FF2B5EF4-FFF2-40B4-BE49-F238E27FC236}">
                <a16:creationId xmlns:a16="http://schemas.microsoft.com/office/drawing/2014/main" id="{25048B72-7626-43C1-8ABE-54024D77ACE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3119DB1-8C5F-4072-BE89-CDB04B337AB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31922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35FCF-A222-49DC-935C-6D936AF42F47}"/>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A8E36C7B-23E6-4A39-A384-2E30C228D789}"/>
              </a:ext>
            </a:extLst>
          </p:cNvPr>
          <p:cNvSpPr>
            <a:spLocks noGrp="1"/>
          </p:cNvSpPr>
          <p:nvPr>
            <p:ph idx="1"/>
          </p:nvPr>
        </p:nvSpPr>
        <p:spPr>
          <a:xfrm>
            <a:off x="685800" y="1752606"/>
            <a:ext cx="8153400" cy="4648193"/>
          </a:xfrm>
        </p:spPr>
        <p:txBody>
          <a:bodyPr>
            <a:normAutofit lnSpcReduction="10000"/>
          </a:bodyPr>
          <a:lstStyle/>
          <a:p>
            <a:r>
              <a:rPr lang="en-US" dirty="0"/>
              <a:t>When a non-AP STA receives a Beacon frame from AP1 on link1 that has Direct inclusion event for AP2 on link2, where AP1 and AP2 are affiliated with the same AP MLD:</a:t>
            </a:r>
          </a:p>
          <a:p>
            <a:pPr lvl="1"/>
            <a:r>
              <a:rPr lang="en-US" dirty="0"/>
              <a:t>Change Sequence value corresponding to AP1 in the Beacon frame is updated such that this value is higher than the saved Change Sequence value from the non-AP STA.</a:t>
            </a:r>
          </a:p>
          <a:p>
            <a:pPr lvl="1"/>
            <a:r>
              <a:rPr lang="en-US" dirty="0"/>
              <a:t>Even though the Change Sequence value has been updated, the non-AP STA is not supposed to access link2.</a:t>
            </a:r>
          </a:p>
          <a:p>
            <a:pPr lvl="1"/>
            <a:r>
              <a:rPr lang="en-US" dirty="0"/>
              <a:t>What if there are other critical updates happened together with the direct inclusion event? For example:</a:t>
            </a:r>
          </a:p>
          <a:p>
            <a:pPr lvl="2"/>
            <a:r>
              <a:rPr lang="en-US" dirty="0"/>
              <a:t>Inclusion of a Quiet element</a:t>
            </a:r>
          </a:p>
          <a:p>
            <a:pPr lvl="2"/>
            <a:r>
              <a:rPr lang="en-US" dirty="0"/>
              <a:t>Insertion of a Broadcast TWT element</a:t>
            </a:r>
          </a:p>
          <a:p>
            <a:pPr lvl="1"/>
            <a:r>
              <a:rPr lang="en-US" dirty="0"/>
              <a:t>As the non-AP STA does not access link2, the non-AP STA does not update the other critical updates properly. </a:t>
            </a:r>
          </a:p>
          <a:p>
            <a:pPr lvl="1"/>
            <a:endParaRPr lang="en-US" dirty="0"/>
          </a:p>
        </p:txBody>
      </p:sp>
      <p:sp>
        <p:nvSpPr>
          <p:cNvPr id="4" name="Footer Placeholder 3">
            <a:extLst>
              <a:ext uri="{FF2B5EF4-FFF2-40B4-BE49-F238E27FC236}">
                <a16:creationId xmlns:a16="http://schemas.microsoft.com/office/drawing/2014/main" id="{BB7B7163-F266-43C0-A1F2-F9AE6B546AD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42C9D14-997F-4D37-8B63-B4DD19BBB0D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497964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584A0-698E-45BD-A078-EAEFF478EB31}"/>
              </a:ext>
            </a:extLst>
          </p:cNvPr>
          <p:cNvSpPr>
            <a:spLocks noGrp="1"/>
          </p:cNvSpPr>
          <p:nvPr>
            <p:ph type="title"/>
          </p:nvPr>
        </p:nvSpPr>
        <p:spPr/>
        <p:txBody>
          <a:bodyPr/>
          <a:lstStyle/>
          <a:p>
            <a:r>
              <a:rPr lang="en-US" dirty="0"/>
              <a:t>Possible Solutions</a:t>
            </a:r>
          </a:p>
        </p:txBody>
      </p:sp>
      <p:sp>
        <p:nvSpPr>
          <p:cNvPr id="3" name="Content Placeholder 2">
            <a:extLst>
              <a:ext uri="{FF2B5EF4-FFF2-40B4-BE49-F238E27FC236}">
                <a16:creationId xmlns:a16="http://schemas.microsoft.com/office/drawing/2014/main" id="{62033520-E64E-4E50-85B2-9FED1F163458}"/>
              </a:ext>
            </a:extLst>
          </p:cNvPr>
          <p:cNvSpPr>
            <a:spLocks noGrp="1"/>
          </p:cNvSpPr>
          <p:nvPr>
            <p:ph idx="1"/>
          </p:nvPr>
        </p:nvSpPr>
        <p:spPr/>
        <p:txBody>
          <a:bodyPr/>
          <a:lstStyle/>
          <a:p>
            <a:r>
              <a:rPr lang="en-US" dirty="0"/>
              <a:t>Option 1</a:t>
            </a:r>
          </a:p>
          <a:p>
            <a:pPr lvl="1"/>
            <a:r>
              <a:rPr lang="en-US" dirty="0"/>
              <a:t>When a direct inclusion event happens, the Change Sequence value is not updated.</a:t>
            </a:r>
          </a:p>
          <a:p>
            <a:pPr lvl="2"/>
            <a:r>
              <a:rPr lang="en-US" dirty="0"/>
              <a:t>Or a direct inclusion event is not considered as a critical update.</a:t>
            </a:r>
          </a:p>
          <a:p>
            <a:pPr lvl="1"/>
            <a:r>
              <a:rPr lang="en-US" dirty="0"/>
              <a:t>In this case, a non-AP STA will only check Beacon/Probe Response frames when a critical update that is not a direct inclusion event happens.</a:t>
            </a:r>
          </a:p>
          <a:p>
            <a:pPr marL="457200" lvl="1" indent="0">
              <a:buNone/>
            </a:pPr>
            <a:endParaRPr lang="en-US" dirty="0"/>
          </a:p>
        </p:txBody>
      </p:sp>
      <p:sp>
        <p:nvSpPr>
          <p:cNvPr id="4" name="Footer Placeholder 3">
            <a:extLst>
              <a:ext uri="{FF2B5EF4-FFF2-40B4-BE49-F238E27FC236}">
                <a16:creationId xmlns:a16="http://schemas.microsoft.com/office/drawing/2014/main" id="{45AE87AE-29FB-462C-8231-9AFAA755A0BF}"/>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CD1960D-2881-4D2C-969E-041DC8AD609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cxnSp>
        <p:nvCxnSpPr>
          <p:cNvPr id="6" name="Straight Arrow Connector 5">
            <a:extLst>
              <a:ext uri="{FF2B5EF4-FFF2-40B4-BE49-F238E27FC236}">
                <a16:creationId xmlns:a16="http://schemas.microsoft.com/office/drawing/2014/main" id="{AFE85B68-254D-4682-BF6D-BD93E6625BA5}"/>
              </a:ext>
            </a:extLst>
          </p:cNvPr>
          <p:cNvCxnSpPr>
            <a:cxnSpLocks/>
            <a:endCxn id="7" idx="1"/>
          </p:cNvCxnSpPr>
          <p:nvPr/>
        </p:nvCxnSpPr>
        <p:spPr bwMode="auto">
          <a:xfrm>
            <a:off x="1479369" y="5108601"/>
            <a:ext cx="617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TextBox 6">
            <a:extLst>
              <a:ext uri="{FF2B5EF4-FFF2-40B4-BE49-F238E27FC236}">
                <a16:creationId xmlns:a16="http://schemas.microsoft.com/office/drawing/2014/main" id="{D7887D65-7C87-47C7-BAEF-99BD16E1E33D}"/>
              </a:ext>
            </a:extLst>
          </p:cNvPr>
          <p:cNvSpPr txBox="1"/>
          <p:nvPr/>
        </p:nvSpPr>
        <p:spPr>
          <a:xfrm>
            <a:off x="7651569" y="4970101"/>
            <a:ext cx="502061" cy="276999"/>
          </a:xfrm>
          <a:prstGeom prst="rect">
            <a:avLst/>
          </a:prstGeom>
          <a:noFill/>
        </p:spPr>
        <p:txBody>
          <a:bodyPr wrap="none" rtlCol="0">
            <a:spAutoFit/>
          </a:bodyPr>
          <a:lstStyle/>
          <a:p>
            <a:r>
              <a:rPr lang="en-US" dirty="0"/>
              <a:t>link1</a:t>
            </a:r>
          </a:p>
        </p:txBody>
      </p:sp>
      <p:sp>
        <p:nvSpPr>
          <p:cNvPr id="8" name="Rectangle 7">
            <a:extLst>
              <a:ext uri="{FF2B5EF4-FFF2-40B4-BE49-F238E27FC236}">
                <a16:creationId xmlns:a16="http://schemas.microsoft.com/office/drawing/2014/main" id="{0AB31F56-A042-4448-B484-15AE937A4BBD}"/>
              </a:ext>
            </a:extLst>
          </p:cNvPr>
          <p:cNvSpPr/>
          <p:nvPr/>
        </p:nvSpPr>
        <p:spPr bwMode="auto">
          <a:xfrm>
            <a:off x="1570488" y="48007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85E9B63F-3A5B-47FF-90BA-07775053412E}"/>
              </a:ext>
            </a:extLst>
          </p:cNvPr>
          <p:cNvSpPr/>
          <p:nvPr/>
        </p:nvSpPr>
        <p:spPr bwMode="auto">
          <a:xfrm>
            <a:off x="2713488" y="48007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311023C8-6521-4132-AC8B-5C63FB6F6068}"/>
              </a:ext>
            </a:extLst>
          </p:cNvPr>
          <p:cNvSpPr/>
          <p:nvPr/>
        </p:nvSpPr>
        <p:spPr bwMode="auto">
          <a:xfrm>
            <a:off x="3856488" y="48007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CDFC53CF-155E-411C-B8F7-3F839EC23906}"/>
              </a:ext>
            </a:extLst>
          </p:cNvPr>
          <p:cNvSpPr/>
          <p:nvPr/>
        </p:nvSpPr>
        <p:spPr bwMode="auto">
          <a:xfrm>
            <a:off x="4999488" y="48007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EAD36381-7FD8-4907-862B-F8F5BC8AE1EE}"/>
              </a:ext>
            </a:extLst>
          </p:cNvPr>
          <p:cNvSpPr/>
          <p:nvPr/>
        </p:nvSpPr>
        <p:spPr bwMode="auto">
          <a:xfrm>
            <a:off x="6142488" y="48007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2FC52CF4-53B3-49EF-8A93-BC9E284373FC}"/>
              </a:ext>
            </a:extLst>
          </p:cNvPr>
          <p:cNvSpPr txBox="1"/>
          <p:nvPr/>
        </p:nvSpPr>
        <p:spPr>
          <a:xfrm>
            <a:off x="2245455" y="4492876"/>
            <a:ext cx="1008609" cy="246221"/>
          </a:xfrm>
          <a:prstGeom prst="rect">
            <a:avLst/>
          </a:prstGeom>
          <a:noFill/>
        </p:spPr>
        <p:txBody>
          <a:bodyPr wrap="none" rtlCol="0">
            <a:spAutoFit/>
          </a:bodyPr>
          <a:lstStyle/>
          <a:p>
            <a:pPr algn="ctr"/>
            <a:r>
              <a:rPr lang="en-US" sz="1000" dirty="0"/>
              <a:t>Quiet IE, </a:t>
            </a:r>
            <a:r>
              <a:rPr lang="en-US" sz="1000" dirty="0" err="1"/>
              <a:t>Cnt</a:t>
            </a:r>
            <a:r>
              <a:rPr lang="en-US" sz="1000" dirty="0"/>
              <a:t>=3</a:t>
            </a:r>
          </a:p>
        </p:txBody>
      </p:sp>
      <p:sp>
        <p:nvSpPr>
          <p:cNvPr id="14" name="TextBox 13">
            <a:extLst>
              <a:ext uri="{FF2B5EF4-FFF2-40B4-BE49-F238E27FC236}">
                <a16:creationId xmlns:a16="http://schemas.microsoft.com/office/drawing/2014/main" id="{A1977855-959B-410F-8018-BD31C8379A72}"/>
              </a:ext>
            </a:extLst>
          </p:cNvPr>
          <p:cNvSpPr txBox="1"/>
          <p:nvPr/>
        </p:nvSpPr>
        <p:spPr>
          <a:xfrm>
            <a:off x="3390283" y="4400629"/>
            <a:ext cx="1008609" cy="400110"/>
          </a:xfrm>
          <a:prstGeom prst="rect">
            <a:avLst/>
          </a:prstGeom>
          <a:noFill/>
        </p:spPr>
        <p:txBody>
          <a:bodyPr wrap="none" rtlCol="0">
            <a:spAutoFit/>
          </a:bodyPr>
          <a:lstStyle/>
          <a:p>
            <a:pPr algn="ctr"/>
            <a:r>
              <a:rPr lang="en-US" sz="1000" dirty="0"/>
              <a:t>Quiet IE, </a:t>
            </a:r>
            <a:r>
              <a:rPr lang="en-US" sz="1000" dirty="0" err="1"/>
              <a:t>Cnt</a:t>
            </a:r>
            <a:r>
              <a:rPr lang="en-US" sz="1000" dirty="0"/>
              <a:t>=2</a:t>
            </a:r>
          </a:p>
          <a:p>
            <a:pPr algn="ctr"/>
            <a:r>
              <a:rPr lang="en-US" sz="1000" dirty="0" err="1"/>
              <a:t>bTWT</a:t>
            </a:r>
            <a:r>
              <a:rPr lang="en-US" sz="1000" dirty="0"/>
              <a:t> element</a:t>
            </a:r>
          </a:p>
        </p:txBody>
      </p:sp>
      <p:sp>
        <p:nvSpPr>
          <p:cNvPr id="15" name="TextBox 14">
            <a:extLst>
              <a:ext uri="{FF2B5EF4-FFF2-40B4-BE49-F238E27FC236}">
                <a16:creationId xmlns:a16="http://schemas.microsoft.com/office/drawing/2014/main" id="{EDF802D5-AD26-4AB2-98EE-BE893C5DF9AB}"/>
              </a:ext>
            </a:extLst>
          </p:cNvPr>
          <p:cNvSpPr txBox="1"/>
          <p:nvPr/>
        </p:nvSpPr>
        <p:spPr>
          <a:xfrm>
            <a:off x="4533283" y="4400181"/>
            <a:ext cx="1008609" cy="400110"/>
          </a:xfrm>
          <a:prstGeom prst="rect">
            <a:avLst/>
          </a:prstGeom>
          <a:noFill/>
        </p:spPr>
        <p:txBody>
          <a:bodyPr wrap="none" rtlCol="0">
            <a:spAutoFit/>
          </a:bodyPr>
          <a:lstStyle/>
          <a:p>
            <a:pPr algn="ctr"/>
            <a:r>
              <a:rPr lang="en-US" sz="1000" dirty="0"/>
              <a:t>Quiet IE, </a:t>
            </a:r>
            <a:r>
              <a:rPr lang="en-US" sz="1000" dirty="0" err="1"/>
              <a:t>Cnt</a:t>
            </a:r>
            <a:r>
              <a:rPr lang="en-US" sz="1000" dirty="0"/>
              <a:t>=1</a:t>
            </a:r>
          </a:p>
          <a:p>
            <a:pPr algn="ctr"/>
            <a:r>
              <a:rPr lang="en-US" sz="1000" dirty="0" err="1"/>
              <a:t>bTWT</a:t>
            </a:r>
            <a:r>
              <a:rPr lang="en-US" sz="1000" dirty="0"/>
              <a:t> element</a:t>
            </a:r>
          </a:p>
        </p:txBody>
      </p:sp>
      <p:sp>
        <p:nvSpPr>
          <p:cNvPr id="16" name="Rectangle 15">
            <a:extLst>
              <a:ext uri="{FF2B5EF4-FFF2-40B4-BE49-F238E27FC236}">
                <a16:creationId xmlns:a16="http://schemas.microsoft.com/office/drawing/2014/main" id="{E8329873-6A1D-48A2-96A2-63FBF5051F17}"/>
              </a:ext>
            </a:extLst>
          </p:cNvPr>
          <p:cNvSpPr/>
          <p:nvPr/>
        </p:nvSpPr>
        <p:spPr bwMode="auto">
          <a:xfrm>
            <a:off x="6218688" y="4880001"/>
            <a:ext cx="1143000" cy="22859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Quiet Period</a:t>
            </a:r>
          </a:p>
        </p:txBody>
      </p:sp>
      <p:cxnSp>
        <p:nvCxnSpPr>
          <p:cNvPr id="17" name="Straight Arrow Connector 16">
            <a:extLst>
              <a:ext uri="{FF2B5EF4-FFF2-40B4-BE49-F238E27FC236}">
                <a16:creationId xmlns:a16="http://schemas.microsoft.com/office/drawing/2014/main" id="{C7564782-6B7A-4053-AFE2-16FF391BFB11}"/>
              </a:ext>
            </a:extLst>
          </p:cNvPr>
          <p:cNvCxnSpPr>
            <a:cxnSpLocks/>
            <a:endCxn id="18" idx="1"/>
          </p:cNvCxnSpPr>
          <p:nvPr/>
        </p:nvCxnSpPr>
        <p:spPr bwMode="auto">
          <a:xfrm>
            <a:off x="1485900" y="6009752"/>
            <a:ext cx="617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TextBox 17">
            <a:extLst>
              <a:ext uri="{FF2B5EF4-FFF2-40B4-BE49-F238E27FC236}">
                <a16:creationId xmlns:a16="http://schemas.microsoft.com/office/drawing/2014/main" id="{4F5C0FBC-6ADC-46F4-B3CC-09C44C908887}"/>
              </a:ext>
            </a:extLst>
          </p:cNvPr>
          <p:cNvSpPr txBox="1"/>
          <p:nvPr/>
        </p:nvSpPr>
        <p:spPr>
          <a:xfrm>
            <a:off x="7658100" y="5871252"/>
            <a:ext cx="502061" cy="276999"/>
          </a:xfrm>
          <a:prstGeom prst="rect">
            <a:avLst/>
          </a:prstGeom>
          <a:noFill/>
        </p:spPr>
        <p:txBody>
          <a:bodyPr wrap="none" rtlCol="0">
            <a:spAutoFit/>
          </a:bodyPr>
          <a:lstStyle/>
          <a:p>
            <a:r>
              <a:rPr lang="en-US" dirty="0"/>
              <a:t>link2</a:t>
            </a:r>
          </a:p>
        </p:txBody>
      </p:sp>
      <p:sp>
        <p:nvSpPr>
          <p:cNvPr id="19" name="Rectangle 18">
            <a:extLst>
              <a:ext uri="{FF2B5EF4-FFF2-40B4-BE49-F238E27FC236}">
                <a16:creationId xmlns:a16="http://schemas.microsoft.com/office/drawing/2014/main" id="{E8ABA67F-3616-4EE8-8ECF-9F26DA107CB1}"/>
              </a:ext>
            </a:extLst>
          </p:cNvPr>
          <p:cNvSpPr/>
          <p:nvPr/>
        </p:nvSpPr>
        <p:spPr bwMode="auto">
          <a:xfrm>
            <a:off x="2088969" y="5701890"/>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CA455972-BEBE-4575-9B95-8D20C2D8CA9D}"/>
              </a:ext>
            </a:extLst>
          </p:cNvPr>
          <p:cNvSpPr/>
          <p:nvPr/>
        </p:nvSpPr>
        <p:spPr bwMode="auto">
          <a:xfrm>
            <a:off x="3231969" y="5701890"/>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0B4F02CE-73D9-4C22-94B7-0570662BB5ED}"/>
              </a:ext>
            </a:extLst>
          </p:cNvPr>
          <p:cNvSpPr/>
          <p:nvPr/>
        </p:nvSpPr>
        <p:spPr bwMode="auto">
          <a:xfrm>
            <a:off x="4374969" y="5701890"/>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05E04E3F-69F2-452B-B437-133D6BE34CE4}"/>
              </a:ext>
            </a:extLst>
          </p:cNvPr>
          <p:cNvSpPr/>
          <p:nvPr/>
        </p:nvSpPr>
        <p:spPr bwMode="auto">
          <a:xfrm>
            <a:off x="5517969" y="5701890"/>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5CA589EE-FD76-4BE9-949D-7A29F185AD54}"/>
              </a:ext>
            </a:extLst>
          </p:cNvPr>
          <p:cNvSpPr/>
          <p:nvPr/>
        </p:nvSpPr>
        <p:spPr bwMode="auto">
          <a:xfrm>
            <a:off x="6660969" y="5701890"/>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F341CBCE-7CF1-4E1C-8C8A-D98C6D9E31E4}"/>
              </a:ext>
            </a:extLst>
          </p:cNvPr>
          <p:cNvSpPr txBox="1"/>
          <p:nvPr/>
        </p:nvSpPr>
        <p:spPr>
          <a:xfrm>
            <a:off x="2765764" y="5315029"/>
            <a:ext cx="1008609" cy="400110"/>
          </a:xfrm>
          <a:prstGeom prst="rect">
            <a:avLst/>
          </a:prstGeom>
          <a:noFill/>
        </p:spPr>
        <p:txBody>
          <a:bodyPr wrap="none" rtlCol="0">
            <a:spAutoFit/>
          </a:bodyPr>
          <a:lstStyle/>
          <a:p>
            <a:pPr algn="ctr"/>
            <a:r>
              <a:rPr lang="en-US" sz="1000" dirty="0"/>
              <a:t>CS = 100</a:t>
            </a:r>
          </a:p>
          <a:p>
            <a:pPr algn="ctr"/>
            <a:r>
              <a:rPr lang="en-US" sz="1000" dirty="0"/>
              <a:t>Quiet IE, </a:t>
            </a:r>
            <a:r>
              <a:rPr lang="en-US" sz="1000" dirty="0" err="1"/>
              <a:t>Cnt</a:t>
            </a:r>
            <a:r>
              <a:rPr lang="en-US" sz="1000" dirty="0"/>
              <a:t>=3</a:t>
            </a:r>
          </a:p>
        </p:txBody>
      </p:sp>
      <p:sp>
        <p:nvSpPr>
          <p:cNvPr id="25" name="TextBox 24">
            <a:extLst>
              <a:ext uri="{FF2B5EF4-FFF2-40B4-BE49-F238E27FC236}">
                <a16:creationId xmlns:a16="http://schemas.microsoft.com/office/drawing/2014/main" id="{FF17F691-2E03-4C06-AB4D-FDB6687D0678}"/>
              </a:ext>
            </a:extLst>
          </p:cNvPr>
          <p:cNvSpPr txBox="1"/>
          <p:nvPr/>
        </p:nvSpPr>
        <p:spPr>
          <a:xfrm>
            <a:off x="3908764" y="5315029"/>
            <a:ext cx="1008609" cy="400110"/>
          </a:xfrm>
          <a:prstGeom prst="rect">
            <a:avLst/>
          </a:prstGeom>
          <a:noFill/>
        </p:spPr>
        <p:txBody>
          <a:bodyPr wrap="none" rtlCol="0">
            <a:spAutoFit/>
          </a:bodyPr>
          <a:lstStyle/>
          <a:p>
            <a:pPr algn="ctr"/>
            <a:r>
              <a:rPr lang="en-US" sz="1000" dirty="0"/>
              <a:t>CS = 101</a:t>
            </a:r>
          </a:p>
          <a:p>
            <a:pPr algn="ctr"/>
            <a:r>
              <a:rPr lang="en-US" sz="1000" dirty="0"/>
              <a:t>Quiet IE, </a:t>
            </a:r>
            <a:r>
              <a:rPr lang="en-US" sz="1000" dirty="0" err="1"/>
              <a:t>Cnt</a:t>
            </a:r>
            <a:r>
              <a:rPr lang="en-US" sz="1000" dirty="0"/>
              <a:t>=2</a:t>
            </a:r>
          </a:p>
        </p:txBody>
      </p:sp>
      <p:sp>
        <p:nvSpPr>
          <p:cNvPr id="26" name="TextBox 25">
            <a:extLst>
              <a:ext uri="{FF2B5EF4-FFF2-40B4-BE49-F238E27FC236}">
                <a16:creationId xmlns:a16="http://schemas.microsoft.com/office/drawing/2014/main" id="{B7334BCC-6952-4F4C-8BFB-DE0B308BBAF3}"/>
              </a:ext>
            </a:extLst>
          </p:cNvPr>
          <p:cNvSpPr txBox="1"/>
          <p:nvPr/>
        </p:nvSpPr>
        <p:spPr>
          <a:xfrm>
            <a:off x="5051764" y="5314581"/>
            <a:ext cx="1008609" cy="400110"/>
          </a:xfrm>
          <a:prstGeom prst="rect">
            <a:avLst/>
          </a:prstGeom>
          <a:noFill/>
        </p:spPr>
        <p:txBody>
          <a:bodyPr wrap="none" rtlCol="0">
            <a:spAutoFit/>
          </a:bodyPr>
          <a:lstStyle/>
          <a:p>
            <a:pPr algn="ctr"/>
            <a:r>
              <a:rPr lang="en-US" sz="1000" dirty="0"/>
              <a:t>CS = 102</a:t>
            </a:r>
          </a:p>
          <a:p>
            <a:pPr algn="ctr"/>
            <a:r>
              <a:rPr lang="en-US" sz="1000" dirty="0"/>
              <a:t>Quiet IE, </a:t>
            </a:r>
            <a:r>
              <a:rPr lang="en-US" sz="1000" dirty="0" err="1"/>
              <a:t>Cnt</a:t>
            </a:r>
            <a:r>
              <a:rPr lang="en-US" sz="1000" dirty="0"/>
              <a:t>=1</a:t>
            </a:r>
          </a:p>
        </p:txBody>
      </p:sp>
      <p:sp>
        <p:nvSpPr>
          <p:cNvPr id="27" name="TextBox 26">
            <a:extLst>
              <a:ext uri="{FF2B5EF4-FFF2-40B4-BE49-F238E27FC236}">
                <a16:creationId xmlns:a16="http://schemas.microsoft.com/office/drawing/2014/main" id="{287301D4-D905-4D19-BD52-45E5A32E2C23}"/>
              </a:ext>
            </a:extLst>
          </p:cNvPr>
          <p:cNvSpPr txBox="1"/>
          <p:nvPr/>
        </p:nvSpPr>
        <p:spPr>
          <a:xfrm>
            <a:off x="1792682" y="5394027"/>
            <a:ext cx="668773" cy="246221"/>
          </a:xfrm>
          <a:prstGeom prst="rect">
            <a:avLst/>
          </a:prstGeom>
          <a:noFill/>
        </p:spPr>
        <p:txBody>
          <a:bodyPr wrap="none" rtlCol="0">
            <a:spAutoFit/>
          </a:bodyPr>
          <a:lstStyle/>
          <a:p>
            <a:pPr algn="ctr"/>
            <a:r>
              <a:rPr lang="en-US" sz="1000" dirty="0"/>
              <a:t>CS = 100</a:t>
            </a:r>
          </a:p>
        </p:txBody>
      </p:sp>
      <p:sp>
        <p:nvSpPr>
          <p:cNvPr id="28" name="TextBox 27">
            <a:extLst>
              <a:ext uri="{FF2B5EF4-FFF2-40B4-BE49-F238E27FC236}">
                <a16:creationId xmlns:a16="http://schemas.microsoft.com/office/drawing/2014/main" id="{FD24B3AA-6E30-4A62-84F5-5C50DA04DBBC}"/>
              </a:ext>
            </a:extLst>
          </p:cNvPr>
          <p:cNvSpPr txBox="1"/>
          <p:nvPr/>
        </p:nvSpPr>
        <p:spPr>
          <a:xfrm>
            <a:off x="6364682" y="5390618"/>
            <a:ext cx="668773" cy="246221"/>
          </a:xfrm>
          <a:prstGeom prst="rect">
            <a:avLst/>
          </a:prstGeom>
          <a:noFill/>
        </p:spPr>
        <p:txBody>
          <a:bodyPr wrap="none" rtlCol="0">
            <a:spAutoFit/>
          </a:bodyPr>
          <a:lstStyle/>
          <a:p>
            <a:pPr algn="ctr"/>
            <a:r>
              <a:rPr lang="en-US" sz="1000" dirty="0"/>
              <a:t>CS = 102</a:t>
            </a:r>
          </a:p>
        </p:txBody>
      </p:sp>
    </p:spTree>
    <p:extLst>
      <p:ext uri="{BB962C8B-B14F-4D97-AF65-F5344CB8AC3E}">
        <p14:creationId xmlns:p14="http://schemas.microsoft.com/office/powerpoint/2010/main" val="3974580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584A0-698E-45BD-A078-EAEFF478EB31}"/>
              </a:ext>
            </a:extLst>
          </p:cNvPr>
          <p:cNvSpPr>
            <a:spLocks noGrp="1"/>
          </p:cNvSpPr>
          <p:nvPr>
            <p:ph type="title"/>
          </p:nvPr>
        </p:nvSpPr>
        <p:spPr/>
        <p:txBody>
          <a:bodyPr/>
          <a:lstStyle/>
          <a:p>
            <a:r>
              <a:rPr lang="en-US" dirty="0"/>
              <a:t>Possible Solutions</a:t>
            </a:r>
          </a:p>
        </p:txBody>
      </p:sp>
      <p:sp>
        <p:nvSpPr>
          <p:cNvPr id="3" name="Content Placeholder 2">
            <a:extLst>
              <a:ext uri="{FF2B5EF4-FFF2-40B4-BE49-F238E27FC236}">
                <a16:creationId xmlns:a16="http://schemas.microsoft.com/office/drawing/2014/main" id="{62033520-E64E-4E50-85B2-9FED1F163458}"/>
              </a:ext>
            </a:extLst>
          </p:cNvPr>
          <p:cNvSpPr>
            <a:spLocks noGrp="1"/>
          </p:cNvSpPr>
          <p:nvPr>
            <p:ph idx="1"/>
          </p:nvPr>
        </p:nvSpPr>
        <p:spPr/>
        <p:txBody>
          <a:bodyPr/>
          <a:lstStyle/>
          <a:p>
            <a:r>
              <a:rPr lang="en-US" dirty="0"/>
              <a:t>Option 2</a:t>
            </a:r>
          </a:p>
          <a:p>
            <a:pPr lvl="1"/>
            <a:r>
              <a:rPr lang="en-US" dirty="0"/>
              <a:t>There are two fields defined:</a:t>
            </a:r>
          </a:p>
          <a:p>
            <a:pPr lvl="2"/>
            <a:r>
              <a:rPr lang="en-US" dirty="0"/>
              <a:t>Critical update field: As in current definition</a:t>
            </a:r>
          </a:p>
          <a:p>
            <a:pPr lvl="2"/>
            <a:r>
              <a:rPr lang="en-US" dirty="0"/>
              <a:t>Indication of other critical updates included in this update</a:t>
            </a:r>
          </a:p>
          <a:p>
            <a:pPr lvl="3"/>
            <a:r>
              <a:rPr lang="en-US" dirty="0"/>
              <a:t>“0”: Only direct inclusion event happened in the critical update indicated by the Critical update field.</a:t>
            </a:r>
          </a:p>
          <a:p>
            <a:pPr lvl="3"/>
            <a:r>
              <a:rPr lang="en-US" dirty="0"/>
              <a:t>“1”: Critical update other than the direct inclusion happened in the critical update indicated by the Critical update field.</a:t>
            </a:r>
          </a:p>
          <a:p>
            <a:pPr marL="457200" lvl="1" indent="0">
              <a:buNone/>
            </a:pPr>
            <a:endParaRPr lang="en-US" dirty="0"/>
          </a:p>
        </p:txBody>
      </p:sp>
      <p:sp>
        <p:nvSpPr>
          <p:cNvPr id="4" name="Footer Placeholder 3">
            <a:extLst>
              <a:ext uri="{FF2B5EF4-FFF2-40B4-BE49-F238E27FC236}">
                <a16:creationId xmlns:a16="http://schemas.microsoft.com/office/drawing/2014/main" id="{45AE87AE-29FB-462C-8231-9AFAA755A0BF}"/>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CD1960D-2881-4D2C-969E-041DC8AD609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cxnSp>
        <p:nvCxnSpPr>
          <p:cNvPr id="6" name="Straight Arrow Connector 5">
            <a:extLst>
              <a:ext uri="{FF2B5EF4-FFF2-40B4-BE49-F238E27FC236}">
                <a16:creationId xmlns:a16="http://schemas.microsoft.com/office/drawing/2014/main" id="{17A5A9E3-A11F-4C4F-9973-AD6554C5F68B}"/>
              </a:ext>
            </a:extLst>
          </p:cNvPr>
          <p:cNvCxnSpPr>
            <a:cxnSpLocks/>
            <a:endCxn id="7" idx="1"/>
          </p:cNvCxnSpPr>
          <p:nvPr/>
        </p:nvCxnSpPr>
        <p:spPr bwMode="auto">
          <a:xfrm>
            <a:off x="1365069" y="5152144"/>
            <a:ext cx="617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TextBox 6">
            <a:extLst>
              <a:ext uri="{FF2B5EF4-FFF2-40B4-BE49-F238E27FC236}">
                <a16:creationId xmlns:a16="http://schemas.microsoft.com/office/drawing/2014/main" id="{C1CB4CA5-F5E1-4F9C-B2B9-CD62A0DE0A7E}"/>
              </a:ext>
            </a:extLst>
          </p:cNvPr>
          <p:cNvSpPr txBox="1"/>
          <p:nvPr/>
        </p:nvSpPr>
        <p:spPr>
          <a:xfrm>
            <a:off x="7537269" y="5013644"/>
            <a:ext cx="502061" cy="276999"/>
          </a:xfrm>
          <a:prstGeom prst="rect">
            <a:avLst/>
          </a:prstGeom>
          <a:noFill/>
        </p:spPr>
        <p:txBody>
          <a:bodyPr wrap="none" rtlCol="0">
            <a:spAutoFit/>
          </a:bodyPr>
          <a:lstStyle/>
          <a:p>
            <a:r>
              <a:rPr lang="en-US" dirty="0"/>
              <a:t>link1</a:t>
            </a:r>
          </a:p>
        </p:txBody>
      </p:sp>
      <p:sp>
        <p:nvSpPr>
          <p:cNvPr id="8" name="Rectangle 7">
            <a:extLst>
              <a:ext uri="{FF2B5EF4-FFF2-40B4-BE49-F238E27FC236}">
                <a16:creationId xmlns:a16="http://schemas.microsoft.com/office/drawing/2014/main" id="{C4099094-3F6A-4E44-8226-74BA0FD5F846}"/>
              </a:ext>
            </a:extLst>
          </p:cNvPr>
          <p:cNvSpPr/>
          <p:nvPr/>
        </p:nvSpPr>
        <p:spPr bwMode="auto">
          <a:xfrm>
            <a:off x="1456188" y="4844282"/>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CB37CB69-5D8D-4075-B138-C1977F823302}"/>
              </a:ext>
            </a:extLst>
          </p:cNvPr>
          <p:cNvSpPr/>
          <p:nvPr/>
        </p:nvSpPr>
        <p:spPr bwMode="auto">
          <a:xfrm>
            <a:off x="2599188" y="4844282"/>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ED3410BF-353D-430B-88A0-CC6F28FC83FE}"/>
              </a:ext>
            </a:extLst>
          </p:cNvPr>
          <p:cNvSpPr/>
          <p:nvPr/>
        </p:nvSpPr>
        <p:spPr bwMode="auto">
          <a:xfrm>
            <a:off x="3742188" y="4844282"/>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0A0CB3FA-B9B4-4D4C-8C59-598D8DDD2866}"/>
              </a:ext>
            </a:extLst>
          </p:cNvPr>
          <p:cNvSpPr/>
          <p:nvPr/>
        </p:nvSpPr>
        <p:spPr bwMode="auto">
          <a:xfrm>
            <a:off x="4885188" y="4844282"/>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70438203-2C03-46A4-9465-98EACE1D10DC}"/>
              </a:ext>
            </a:extLst>
          </p:cNvPr>
          <p:cNvSpPr/>
          <p:nvPr/>
        </p:nvSpPr>
        <p:spPr bwMode="auto">
          <a:xfrm>
            <a:off x="6028188" y="4844282"/>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4D3D489E-F1BB-4211-9272-843B02FF5959}"/>
              </a:ext>
            </a:extLst>
          </p:cNvPr>
          <p:cNvSpPr txBox="1"/>
          <p:nvPr/>
        </p:nvSpPr>
        <p:spPr>
          <a:xfrm>
            <a:off x="2131155" y="4536419"/>
            <a:ext cx="1008609" cy="246221"/>
          </a:xfrm>
          <a:prstGeom prst="rect">
            <a:avLst/>
          </a:prstGeom>
          <a:noFill/>
        </p:spPr>
        <p:txBody>
          <a:bodyPr wrap="none" rtlCol="0">
            <a:spAutoFit/>
          </a:bodyPr>
          <a:lstStyle/>
          <a:p>
            <a:pPr algn="ctr"/>
            <a:r>
              <a:rPr lang="en-US" sz="1000" dirty="0"/>
              <a:t>Quiet IE, </a:t>
            </a:r>
            <a:r>
              <a:rPr lang="en-US" sz="1000" dirty="0" err="1"/>
              <a:t>Cnt</a:t>
            </a:r>
            <a:r>
              <a:rPr lang="en-US" sz="1000" dirty="0"/>
              <a:t>=3</a:t>
            </a:r>
          </a:p>
        </p:txBody>
      </p:sp>
      <p:sp>
        <p:nvSpPr>
          <p:cNvPr id="14" name="TextBox 13">
            <a:extLst>
              <a:ext uri="{FF2B5EF4-FFF2-40B4-BE49-F238E27FC236}">
                <a16:creationId xmlns:a16="http://schemas.microsoft.com/office/drawing/2014/main" id="{23DCD082-11BA-40A3-B826-B5E827AB1CF2}"/>
              </a:ext>
            </a:extLst>
          </p:cNvPr>
          <p:cNvSpPr txBox="1"/>
          <p:nvPr/>
        </p:nvSpPr>
        <p:spPr>
          <a:xfrm>
            <a:off x="3275983" y="4444172"/>
            <a:ext cx="1008609" cy="400110"/>
          </a:xfrm>
          <a:prstGeom prst="rect">
            <a:avLst/>
          </a:prstGeom>
          <a:noFill/>
        </p:spPr>
        <p:txBody>
          <a:bodyPr wrap="none" rtlCol="0">
            <a:spAutoFit/>
          </a:bodyPr>
          <a:lstStyle/>
          <a:p>
            <a:pPr algn="ctr"/>
            <a:r>
              <a:rPr lang="en-US" sz="1000" dirty="0"/>
              <a:t>Quiet IE, </a:t>
            </a:r>
            <a:r>
              <a:rPr lang="en-US" sz="1000" dirty="0" err="1"/>
              <a:t>Cnt</a:t>
            </a:r>
            <a:r>
              <a:rPr lang="en-US" sz="1000" dirty="0"/>
              <a:t>=2</a:t>
            </a:r>
          </a:p>
          <a:p>
            <a:pPr algn="ctr"/>
            <a:r>
              <a:rPr lang="en-US" sz="1000" dirty="0" err="1"/>
              <a:t>bTWT</a:t>
            </a:r>
            <a:r>
              <a:rPr lang="en-US" sz="1000" dirty="0"/>
              <a:t> element</a:t>
            </a:r>
          </a:p>
        </p:txBody>
      </p:sp>
      <p:sp>
        <p:nvSpPr>
          <p:cNvPr id="15" name="TextBox 14">
            <a:extLst>
              <a:ext uri="{FF2B5EF4-FFF2-40B4-BE49-F238E27FC236}">
                <a16:creationId xmlns:a16="http://schemas.microsoft.com/office/drawing/2014/main" id="{8EAC10B4-8EF0-4451-9AA9-77017E4E6264}"/>
              </a:ext>
            </a:extLst>
          </p:cNvPr>
          <p:cNvSpPr txBox="1"/>
          <p:nvPr/>
        </p:nvSpPr>
        <p:spPr>
          <a:xfrm>
            <a:off x="4418983" y="4443724"/>
            <a:ext cx="1008609" cy="400110"/>
          </a:xfrm>
          <a:prstGeom prst="rect">
            <a:avLst/>
          </a:prstGeom>
          <a:noFill/>
        </p:spPr>
        <p:txBody>
          <a:bodyPr wrap="none" rtlCol="0">
            <a:spAutoFit/>
          </a:bodyPr>
          <a:lstStyle/>
          <a:p>
            <a:pPr algn="ctr"/>
            <a:r>
              <a:rPr lang="en-US" sz="1000" dirty="0"/>
              <a:t>Quiet IE, </a:t>
            </a:r>
            <a:r>
              <a:rPr lang="en-US" sz="1000" dirty="0" err="1"/>
              <a:t>Cnt</a:t>
            </a:r>
            <a:r>
              <a:rPr lang="en-US" sz="1000" dirty="0"/>
              <a:t>=1</a:t>
            </a:r>
          </a:p>
          <a:p>
            <a:pPr algn="ctr"/>
            <a:r>
              <a:rPr lang="en-US" sz="1000" dirty="0" err="1"/>
              <a:t>bTWT</a:t>
            </a:r>
            <a:r>
              <a:rPr lang="en-US" sz="1000" dirty="0"/>
              <a:t> element</a:t>
            </a:r>
          </a:p>
        </p:txBody>
      </p:sp>
      <p:sp>
        <p:nvSpPr>
          <p:cNvPr id="16" name="Rectangle 15">
            <a:extLst>
              <a:ext uri="{FF2B5EF4-FFF2-40B4-BE49-F238E27FC236}">
                <a16:creationId xmlns:a16="http://schemas.microsoft.com/office/drawing/2014/main" id="{1E23C31B-825F-48BE-9D99-69FF72B10243}"/>
              </a:ext>
            </a:extLst>
          </p:cNvPr>
          <p:cNvSpPr/>
          <p:nvPr/>
        </p:nvSpPr>
        <p:spPr bwMode="auto">
          <a:xfrm>
            <a:off x="6104388" y="4923544"/>
            <a:ext cx="1143000" cy="22859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Quiet Period</a:t>
            </a:r>
          </a:p>
        </p:txBody>
      </p:sp>
      <p:cxnSp>
        <p:nvCxnSpPr>
          <p:cNvPr id="17" name="Straight Arrow Connector 16">
            <a:extLst>
              <a:ext uri="{FF2B5EF4-FFF2-40B4-BE49-F238E27FC236}">
                <a16:creationId xmlns:a16="http://schemas.microsoft.com/office/drawing/2014/main" id="{53F5F213-0B9E-4361-8EE0-569375041974}"/>
              </a:ext>
            </a:extLst>
          </p:cNvPr>
          <p:cNvCxnSpPr>
            <a:cxnSpLocks/>
            <a:endCxn id="18" idx="1"/>
          </p:cNvCxnSpPr>
          <p:nvPr/>
        </p:nvCxnSpPr>
        <p:spPr bwMode="auto">
          <a:xfrm>
            <a:off x="1371600" y="6053295"/>
            <a:ext cx="617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TextBox 17">
            <a:extLst>
              <a:ext uri="{FF2B5EF4-FFF2-40B4-BE49-F238E27FC236}">
                <a16:creationId xmlns:a16="http://schemas.microsoft.com/office/drawing/2014/main" id="{65D38D5F-3B74-43C9-A88B-96405854F469}"/>
              </a:ext>
            </a:extLst>
          </p:cNvPr>
          <p:cNvSpPr txBox="1"/>
          <p:nvPr/>
        </p:nvSpPr>
        <p:spPr>
          <a:xfrm>
            <a:off x="7543800" y="5914795"/>
            <a:ext cx="502061" cy="276999"/>
          </a:xfrm>
          <a:prstGeom prst="rect">
            <a:avLst/>
          </a:prstGeom>
          <a:noFill/>
        </p:spPr>
        <p:txBody>
          <a:bodyPr wrap="none" rtlCol="0">
            <a:spAutoFit/>
          </a:bodyPr>
          <a:lstStyle/>
          <a:p>
            <a:r>
              <a:rPr lang="en-US" dirty="0"/>
              <a:t>link2</a:t>
            </a:r>
          </a:p>
        </p:txBody>
      </p:sp>
      <p:sp>
        <p:nvSpPr>
          <p:cNvPr id="19" name="Rectangle 18">
            <a:extLst>
              <a:ext uri="{FF2B5EF4-FFF2-40B4-BE49-F238E27FC236}">
                <a16:creationId xmlns:a16="http://schemas.microsoft.com/office/drawing/2014/main" id="{F2EB5D87-29D0-4413-B876-4CAC8FE6B3CF}"/>
              </a:ext>
            </a:extLst>
          </p:cNvPr>
          <p:cNvSpPr/>
          <p:nvPr/>
        </p:nvSpPr>
        <p:spPr bwMode="auto">
          <a:xfrm>
            <a:off x="1974669" y="5745433"/>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F9B55956-0E07-481D-96BB-D9ABEC12DA3C}"/>
              </a:ext>
            </a:extLst>
          </p:cNvPr>
          <p:cNvSpPr/>
          <p:nvPr/>
        </p:nvSpPr>
        <p:spPr bwMode="auto">
          <a:xfrm>
            <a:off x="3117669" y="5745433"/>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BDEED8D3-81E7-41A1-9D14-96A0F38A0E06}"/>
              </a:ext>
            </a:extLst>
          </p:cNvPr>
          <p:cNvSpPr/>
          <p:nvPr/>
        </p:nvSpPr>
        <p:spPr bwMode="auto">
          <a:xfrm>
            <a:off x="4260669" y="5745433"/>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1ED4766C-21C3-4267-8912-8F9EE30709A9}"/>
              </a:ext>
            </a:extLst>
          </p:cNvPr>
          <p:cNvSpPr/>
          <p:nvPr/>
        </p:nvSpPr>
        <p:spPr bwMode="auto">
          <a:xfrm>
            <a:off x="5403669" y="5745433"/>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AC462AA3-27BD-4FD6-9567-A12D9E246AF6}"/>
              </a:ext>
            </a:extLst>
          </p:cNvPr>
          <p:cNvSpPr/>
          <p:nvPr/>
        </p:nvSpPr>
        <p:spPr bwMode="auto">
          <a:xfrm>
            <a:off x="6546669" y="5745433"/>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C5DF2063-FA57-4AA9-A298-2B6FD1C6E5BB}"/>
              </a:ext>
            </a:extLst>
          </p:cNvPr>
          <p:cNvSpPr txBox="1"/>
          <p:nvPr/>
        </p:nvSpPr>
        <p:spPr>
          <a:xfrm>
            <a:off x="2585741" y="5358572"/>
            <a:ext cx="1140057" cy="400110"/>
          </a:xfrm>
          <a:prstGeom prst="rect">
            <a:avLst/>
          </a:prstGeom>
          <a:noFill/>
        </p:spPr>
        <p:txBody>
          <a:bodyPr wrap="none" rtlCol="0">
            <a:spAutoFit/>
          </a:bodyPr>
          <a:lstStyle/>
          <a:p>
            <a:pPr algn="ctr"/>
            <a:r>
              <a:rPr lang="en-US" sz="1000" dirty="0"/>
              <a:t>CS = 101, OCU=0</a:t>
            </a:r>
          </a:p>
          <a:p>
            <a:pPr algn="ctr"/>
            <a:r>
              <a:rPr lang="en-US" sz="1000" dirty="0"/>
              <a:t>Quiet IE, </a:t>
            </a:r>
            <a:r>
              <a:rPr lang="en-US" sz="1000" dirty="0" err="1"/>
              <a:t>Cnt</a:t>
            </a:r>
            <a:r>
              <a:rPr lang="en-US" sz="1000" dirty="0"/>
              <a:t>=3</a:t>
            </a:r>
          </a:p>
        </p:txBody>
      </p:sp>
      <p:sp>
        <p:nvSpPr>
          <p:cNvPr id="25" name="TextBox 24">
            <a:extLst>
              <a:ext uri="{FF2B5EF4-FFF2-40B4-BE49-F238E27FC236}">
                <a16:creationId xmlns:a16="http://schemas.microsoft.com/office/drawing/2014/main" id="{09A8C299-9632-456A-9DF8-8B5F309FE384}"/>
              </a:ext>
            </a:extLst>
          </p:cNvPr>
          <p:cNvSpPr txBox="1"/>
          <p:nvPr/>
        </p:nvSpPr>
        <p:spPr>
          <a:xfrm>
            <a:off x="3728741" y="5358572"/>
            <a:ext cx="1140057" cy="400110"/>
          </a:xfrm>
          <a:prstGeom prst="rect">
            <a:avLst/>
          </a:prstGeom>
          <a:noFill/>
        </p:spPr>
        <p:txBody>
          <a:bodyPr wrap="none" rtlCol="0">
            <a:spAutoFit/>
          </a:bodyPr>
          <a:lstStyle/>
          <a:p>
            <a:pPr algn="ctr"/>
            <a:r>
              <a:rPr lang="en-US" sz="1000" dirty="0"/>
              <a:t>CS = 102, OCU=1</a:t>
            </a:r>
          </a:p>
          <a:p>
            <a:pPr algn="ctr"/>
            <a:r>
              <a:rPr lang="en-US" sz="1000" dirty="0"/>
              <a:t>Quiet IE, </a:t>
            </a:r>
            <a:r>
              <a:rPr lang="en-US" sz="1000" dirty="0" err="1"/>
              <a:t>Cnt</a:t>
            </a:r>
            <a:r>
              <a:rPr lang="en-US" sz="1000" dirty="0"/>
              <a:t>=2</a:t>
            </a:r>
          </a:p>
        </p:txBody>
      </p:sp>
      <p:sp>
        <p:nvSpPr>
          <p:cNvPr id="26" name="TextBox 25">
            <a:extLst>
              <a:ext uri="{FF2B5EF4-FFF2-40B4-BE49-F238E27FC236}">
                <a16:creationId xmlns:a16="http://schemas.microsoft.com/office/drawing/2014/main" id="{17E85B54-8947-4298-B5A1-F1C9946D0785}"/>
              </a:ext>
            </a:extLst>
          </p:cNvPr>
          <p:cNvSpPr txBox="1"/>
          <p:nvPr/>
        </p:nvSpPr>
        <p:spPr>
          <a:xfrm>
            <a:off x="4871741" y="5358124"/>
            <a:ext cx="1140057" cy="400110"/>
          </a:xfrm>
          <a:prstGeom prst="rect">
            <a:avLst/>
          </a:prstGeom>
          <a:noFill/>
        </p:spPr>
        <p:txBody>
          <a:bodyPr wrap="none" rtlCol="0">
            <a:spAutoFit/>
          </a:bodyPr>
          <a:lstStyle/>
          <a:p>
            <a:pPr algn="ctr"/>
            <a:r>
              <a:rPr lang="en-US" sz="1000" dirty="0"/>
              <a:t>CS = 103, OCU=1</a:t>
            </a:r>
          </a:p>
          <a:p>
            <a:pPr algn="ctr"/>
            <a:r>
              <a:rPr lang="en-US" sz="1000" dirty="0"/>
              <a:t>Quiet IE, </a:t>
            </a:r>
            <a:r>
              <a:rPr lang="en-US" sz="1000" dirty="0" err="1"/>
              <a:t>Cnt</a:t>
            </a:r>
            <a:r>
              <a:rPr lang="en-US" sz="1000" dirty="0"/>
              <a:t>=1</a:t>
            </a:r>
          </a:p>
        </p:txBody>
      </p:sp>
      <p:sp>
        <p:nvSpPr>
          <p:cNvPr id="27" name="TextBox 26">
            <a:extLst>
              <a:ext uri="{FF2B5EF4-FFF2-40B4-BE49-F238E27FC236}">
                <a16:creationId xmlns:a16="http://schemas.microsoft.com/office/drawing/2014/main" id="{FD1ABC65-FA50-426C-B940-301BA5822C1F}"/>
              </a:ext>
            </a:extLst>
          </p:cNvPr>
          <p:cNvSpPr txBox="1"/>
          <p:nvPr/>
        </p:nvSpPr>
        <p:spPr>
          <a:xfrm>
            <a:off x="1396255" y="5437570"/>
            <a:ext cx="1233030" cy="246221"/>
          </a:xfrm>
          <a:prstGeom prst="rect">
            <a:avLst/>
          </a:prstGeom>
          <a:noFill/>
        </p:spPr>
        <p:txBody>
          <a:bodyPr wrap="none" rtlCol="0">
            <a:spAutoFit/>
          </a:bodyPr>
          <a:lstStyle/>
          <a:p>
            <a:pPr algn="ctr"/>
            <a:r>
              <a:rPr lang="en-US" sz="1000" dirty="0"/>
              <a:t>CS = 100, OCU*=X</a:t>
            </a:r>
          </a:p>
        </p:txBody>
      </p:sp>
      <p:sp>
        <p:nvSpPr>
          <p:cNvPr id="28" name="TextBox 27">
            <a:extLst>
              <a:ext uri="{FF2B5EF4-FFF2-40B4-BE49-F238E27FC236}">
                <a16:creationId xmlns:a16="http://schemas.microsoft.com/office/drawing/2014/main" id="{3570A794-6CC7-44C2-8EB6-598DEC1ADA3D}"/>
              </a:ext>
            </a:extLst>
          </p:cNvPr>
          <p:cNvSpPr txBox="1"/>
          <p:nvPr/>
        </p:nvSpPr>
        <p:spPr>
          <a:xfrm>
            <a:off x="6014741" y="5434161"/>
            <a:ext cx="1140057" cy="246221"/>
          </a:xfrm>
          <a:prstGeom prst="rect">
            <a:avLst/>
          </a:prstGeom>
          <a:noFill/>
        </p:spPr>
        <p:txBody>
          <a:bodyPr wrap="none" rtlCol="0">
            <a:spAutoFit/>
          </a:bodyPr>
          <a:lstStyle/>
          <a:p>
            <a:pPr algn="ctr"/>
            <a:r>
              <a:rPr lang="en-US" sz="1000" dirty="0"/>
              <a:t>CS = 103, OCU=1</a:t>
            </a:r>
          </a:p>
        </p:txBody>
      </p:sp>
      <p:sp>
        <p:nvSpPr>
          <p:cNvPr id="29" name="TextBox 28">
            <a:extLst>
              <a:ext uri="{FF2B5EF4-FFF2-40B4-BE49-F238E27FC236}">
                <a16:creationId xmlns:a16="http://schemas.microsoft.com/office/drawing/2014/main" id="{CD564A5B-3DA5-4728-9B0D-302CBFD3C24F}"/>
              </a:ext>
            </a:extLst>
          </p:cNvPr>
          <p:cNvSpPr txBox="1"/>
          <p:nvPr/>
        </p:nvSpPr>
        <p:spPr>
          <a:xfrm>
            <a:off x="1327656" y="6163156"/>
            <a:ext cx="1701107" cy="246221"/>
          </a:xfrm>
          <a:prstGeom prst="rect">
            <a:avLst/>
          </a:prstGeom>
          <a:noFill/>
        </p:spPr>
        <p:txBody>
          <a:bodyPr wrap="none" rtlCol="0">
            <a:spAutoFit/>
          </a:bodyPr>
          <a:lstStyle/>
          <a:p>
            <a:r>
              <a:rPr lang="en-US" sz="1000" dirty="0"/>
              <a:t>*OCU: Other Critical Update</a:t>
            </a:r>
          </a:p>
        </p:txBody>
      </p:sp>
    </p:spTree>
    <p:extLst>
      <p:ext uri="{BB962C8B-B14F-4D97-AF65-F5344CB8AC3E}">
        <p14:creationId xmlns:p14="http://schemas.microsoft.com/office/powerpoint/2010/main" val="3391294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584A0-698E-45BD-A078-EAEFF478EB31}"/>
              </a:ext>
            </a:extLst>
          </p:cNvPr>
          <p:cNvSpPr>
            <a:spLocks noGrp="1"/>
          </p:cNvSpPr>
          <p:nvPr>
            <p:ph type="title"/>
          </p:nvPr>
        </p:nvSpPr>
        <p:spPr/>
        <p:txBody>
          <a:bodyPr/>
          <a:lstStyle/>
          <a:p>
            <a:r>
              <a:rPr lang="en-US" dirty="0"/>
              <a:t>Possible Solutions</a:t>
            </a:r>
          </a:p>
        </p:txBody>
      </p:sp>
      <p:sp>
        <p:nvSpPr>
          <p:cNvPr id="3" name="Content Placeholder 2">
            <a:extLst>
              <a:ext uri="{FF2B5EF4-FFF2-40B4-BE49-F238E27FC236}">
                <a16:creationId xmlns:a16="http://schemas.microsoft.com/office/drawing/2014/main" id="{62033520-E64E-4E50-85B2-9FED1F163458}"/>
              </a:ext>
            </a:extLst>
          </p:cNvPr>
          <p:cNvSpPr>
            <a:spLocks noGrp="1"/>
          </p:cNvSpPr>
          <p:nvPr>
            <p:ph idx="1"/>
          </p:nvPr>
        </p:nvSpPr>
        <p:spPr/>
        <p:txBody>
          <a:bodyPr/>
          <a:lstStyle/>
          <a:p>
            <a:r>
              <a:rPr lang="en-US" dirty="0"/>
              <a:t>Option 3</a:t>
            </a:r>
          </a:p>
          <a:p>
            <a:pPr lvl="1"/>
            <a:r>
              <a:rPr lang="en-US" dirty="0"/>
              <a:t>When a direct inclusion event happens together with other critical updates on a Beacon frame of an AP affiliated with an AP MLD, all the critical updates are included in a Beacon and/or Probe Response frames of other APs affiliated with the same AP MLD.</a:t>
            </a:r>
          </a:p>
        </p:txBody>
      </p:sp>
      <p:sp>
        <p:nvSpPr>
          <p:cNvPr id="4" name="Footer Placeholder 3">
            <a:extLst>
              <a:ext uri="{FF2B5EF4-FFF2-40B4-BE49-F238E27FC236}">
                <a16:creationId xmlns:a16="http://schemas.microsoft.com/office/drawing/2014/main" id="{45AE87AE-29FB-462C-8231-9AFAA755A0BF}"/>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ECD1960D-2881-4D2C-969E-041DC8AD609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cxnSp>
        <p:nvCxnSpPr>
          <p:cNvPr id="6" name="Straight Arrow Connector 5">
            <a:extLst>
              <a:ext uri="{FF2B5EF4-FFF2-40B4-BE49-F238E27FC236}">
                <a16:creationId xmlns:a16="http://schemas.microsoft.com/office/drawing/2014/main" id="{8730E692-6595-49AF-BF25-1AC6CE4F6BAA}"/>
              </a:ext>
            </a:extLst>
          </p:cNvPr>
          <p:cNvCxnSpPr>
            <a:cxnSpLocks/>
            <a:endCxn id="7" idx="1"/>
          </p:cNvCxnSpPr>
          <p:nvPr/>
        </p:nvCxnSpPr>
        <p:spPr bwMode="auto">
          <a:xfrm>
            <a:off x="1396408" y="5092858"/>
            <a:ext cx="617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TextBox 6">
            <a:extLst>
              <a:ext uri="{FF2B5EF4-FFF2-40B4-BE49-F238E27FC236}">
                <a16:creationId xmlns:a16="http://schemas.microsoft.com/office/drawing/2014/main" id="{A5CAD854-E518-4533-B8C2-CB4A48E6E621}"/>
              </a:ext>
            </a:extLst>
          </p:cNvPr>
          <p:cNvSpPr txBox="1"/>
          <p:nvPr/>
        </p:nvSpPr>
        <p:spPr>
          <a:xfrm>
            <a:off x="7568608" y="4954358"/>
            <a:ext cx="502061" cy="276999"/>
          </a:xfrm>
          <a:prstGeom prst="rect">
            <a:avLst/>
          </a:prstGeom>
          <a:noFill/>
        </p:spPr>
        <p:txBody>
          <a:bodyPr wrap="none" rtlCol="0">
            <a:spAutoFit/>
          </a:bodyPr>
          <a:lstStyle/>
          <a:p>
            <a:r>
              <a:rPr lang="en-US" dirty="0"/>
              <a:t>link1</a:t>
            </a:r>
          </a:p>
        </p:txBody>
      </p:sp>
      <p:sp>
        <p:nvSpPr>
          <p:cNvPr id="8" name="Rectangle 7">
            <a:extLst>
              <a:ext uri="{FF2B5EF4-FFF2-40B4-BE49-F238E27FC236}">
                <a16:creationId xmlns:a16="http://schemas.microsoft.com/office/drawing/2014/main" id="{F8FE44C4-AD05-4E3A-AE8B-3AC7FDF53B68}"/>
              </a:ext>
            </a:extLst>
          </p:cNvPr>
          <p:cNvSpPr/>
          <p:nvPr/>
        </p:nvSpPr>
        <p:spPr bwMode="auto">
          <a:xfrm>
            <a:off x="1487527" y="4784996"/>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64685867-8416-430B-BEDF-943AA893FED2}"/>
              </a:ext>
            </a:extLst>
          </p:cNvPr>
          <p:cNvSpPr/>
          <p:nvPr/>
        </p:nvSpPr>
        <p:spPr bwMode="auto">
          <a:xfrm>
            <a:off x="2630527" y="4784996"/>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B82287D8-C2AE-43DB-B354-8E369E544F26}"/>
              </a:ext>
            </a:extLst>
          </p:cNvPr>
          <p:cNvSpPr/>
          <p:nvPr/>
        </p:nvSpPr>
        <p:spPr bwMode="auto">
          <a:xfrm>
            <a:off x="3773527" y="4784996"/>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042E7B37-78C0-4275-886D-B744DE2FE621}"/>
              </a:ext>
            </a:extLst>
          </p:cNvPr>
          <p:cNvSpPr/>
          <p:nvPr/>
        </p:nvSpPr>
        <p:spPr bwMode="auto">
          <a:xfrm>
            <a:off x="4916527" y="4784996"/>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A1BD612C-3E46-4EC3-86B4-D75B2A492D03}"/>
              </a:ext>
            </a:extLst>
          </p:cNvPr>
          <p:cNvSpPr/>
          <p:nvPr/>
        </p:nvSpPr>
        <p:spPr bwMode="auto">
          <a:xfrm>
            <a:off x="6059527" y="4784996"/>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F41E6CDA-4CCD-478D-8340-7DCEDD2D4881}"/>
              </a:ext>
            </a:extLst>
          </p:cNvPr>
          <p:cNvSpPr txBox="1"/>
          <p:nvPr/>
        </p:nvSpPr>
        <p:spPr>
          <a:xfrm>
            <a:off x="2162494" y="4477133"/>
            <a:ext cx="1008609" cy="246221"/>
          </a:xfrm>
          <a:prstGeom prst="rect">
            <a:avLst/>
          </a:prstGeom>
          <a:noFill/>
        </p:spPr>
        <p:txBody>
          <a:bodyPr wrap="none" rtlCol="0">
            <a:spAutoFit/>
          </a:bodyPr>
          <a:lstStyle/>
          <a:p>
            <a:pPr algn="ctr"/>
            <a:r>
              <a:rPr lang="en-US" sz="1000" dirty="0"/>
              <a:t>Quiet IE, </a:t>
            </a:r>
            <a:r>
              <a:rPr lang="en-US" sz="1000" dirty="0" err="1"/>
              <a:t>Cnt</a:t>
            </a:r>
            <a:r>
              <a:rPr lang="en-US" sz="1000" dirty="0"/>
              <a:t>=3</a:t>
            </a:r>
          </a:p>
        </p:txBody>
      </p:sp>
      <p:sp>
        <p:nvSpPr>
          <p:cNvPr id="14" name="TextBox 13">
            <a:extLst>
              <a:ext uri="{FF2B5EF4-FFF2-40B4-BE49-F238E27FC236}">
                <a16:creationId xmlns:a16="http://schemas.microsoft.com/office/drawing/2014/main" id="{FD6D4CB6-7912-4BF4-BD42-E3F24D6D26A0}"/>
              </a:ext>
            </a:extLst>
          </p:cNvPr>
          <p:cNvSpPr txBox="1"/>
          <p:nvPr/>
        </p:nvSpPr>
        <p:spPr>
          <a:xfrm>
            <a:off x="3307322" y="4384886"/>
            <a:ext cx="1008609" cy="400110"/>
          </a:xfrm>
          <a:prstGeom prst="rect">
            <a:avLst/>
          </a:prstGeom>
          <a:noFill/>
        </p:spPr>
        <p:txBody>
          <a:bodyPr wrap="none" rtlCol="0">
            <a:spAutoFit/>
          </a:bodyPr>
          <a:lstStyle/>
          <a:p>
            <a:pPr algn="ctr"/>
            <a:r>
              <a:rPr lang="en-US" sz="1000" dirty="0"/>
              <a:t>Quiet IE, </a:t>
            </a:r>
            <a:r>
              <a:rPr lang="en-US" sz="1000" dirty="0" err="1"/>
              <a:t>Cnt</a:t>
            </a:r>
            <a:r>
              <a:rPr lang="en-US" sz="1000" dirty="0"/>
              <a:t>=2</a:t>
            </a:r>
          </a:p>
          <a:p>
            <a:pPr algn="ctr"/>
            <a:r>
              <a:rPr lang="en-US" sz="1000" dirty="0" err="1"/>
              <a:t>bTWT</a:t>
            </a:r>
            <a:r>
              <a:rPr lang="en-US" sz="1000" dirty="0"/>
              <a:t> element</a:t>
            </a:r>
          </a:p>
        </p:txBody>
      </p:sp>
      <p:sp>
        <p:nvSpPr>
          <p:cNvPr id="15" name="TextBox 14">
            <a:extLst>
              <a:ext uri="{FF2B5EF4-FFF2-40B4-BE49-F238E27FC236}">
                <a16:creationId xmlns:a16="http://schemas.microsoft.com/office/drawing/2014/main" id="{EE4629D8-116F-41FD-8EFB-9F638E15D4C9}"/>
              </a:ext>
            </a:extLst>
          </p:cNvPr>
          <p:cNvSpPr txBox="1"/>
          <p:nvPr/>
        </p:nvSpPr>
        <p:spPr>
          <a:xfrm>
            <a:off x="4450322" y="4384438"/>
            <a:ext cx="1008609" cy="400110"/>
          </a:xfrm>
          <a:prstGeom prst="rect">
            <a:avLst/>
          </a:prstGeom>
          <a:noFill/>
        </p:spPr>
        <p:txBody>
          <a:bodyPr wrap="none" rtlCol="0">
            <a:spAutoFit/>
          </a:bodyPr>
          <a:lstStyle/>
          <a:p>
            <a:pPr algn="ctr"/>
            <a:r>
              <a:rPr lang="en-US" sz="1000" dirty="0"/>
              <a:t>Quiet IE, </a:t>
            </a:r>
            <a:r>
              <a:rPr lang="en-US" sz="1000" dirty="0" err="1"/>
              <a:t>Cnt</a:t>
            </a:r>
            <a:r>
              <a:rPr lang="en-US" sz="1000" dirty="0"/>
              <a:t>=1</a:t>
            </a:r>
          </a:p>
          <a:p>
            <a:pPr algn="ctr"/>
            <a:r>
              <a:rPr lang="en-US" sz="1000" dirty="0" err="1"/>
              <a:t>bTWT</a:t>
            </a:r>
            <a:r>
              <a:rPr lang="en-US" sz="1000" dirty="0"/>
              <a:t> element</a:t>
            </a:r>
          </a:p>
        </p:txBody>
      </p:sp>
      <p:sp>
        <p:nvSpPr>
          <p:cNvPr id="16" name="Rectangle 15">
            <a:extLst>
              <a:ext uri="{FF2B5EF4-FFF2-40B4-BE49-F238E27FC236}">
                <a16:creationId xmlns:a16="http://schemas.microsoft.com/office/drawing/2014/main" id="{3AB3EC36-66F4-4ED8-9F0A-0509F25C6116}"/>
              </a:ext>
            </a:extLst>
          </p:cNvPr>
          <p:cNvSpPr/>
          <p:nvPr/>
        </p:nvSpPr>
        <p:spPr bwMode="auto">
          <a:xfrm>
            <a:off x="6135727" y="4864258"/>
            <a:ext cx="1143000" cy="228595"/>
          </a:xfrm>
          <a:prstGeom prst="rect">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Quiet Period</a:t>
            </a:r>
          </a:p>
        </p:txBody>
      </p:sp>
      <p:cxnSp>
        <p:nvCxnSpPr>
          <p:cNvPr id="17" name="Straight Arrow Connector 16">
            <a:extLst>
              <a:ext uri="{FF2B5EF4-FFF2-40B4-BE49-F238E27FC236}">
                <a16:creationId xmlns:a16="http://schemas.microsoft.com/office/drawing/2014/main" id="{6C60669F-F155-4BED-8F68-4CC48977428E}"/>
              </a:ext>
            </a:extLst>
          </p:cNvPr>
          <p:cNvCxnSpPr>
            <a:cxnSpLocks/>
            <a:endCxn id="18" idx="1"/>
          </p:cNvCxnSpPr>
          <p:nvPr/>
        </p:nvCxnSpPr>
        <p:spPr bwMode="auto">
          <a:xfrm>
            <a:off x="1402939" y="6186101"/>
            <a:ext cx="617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TextBox 17">
            <a:extLst>
              <a:ext uri="{FF2B5EF4-FFF2-40B4-BE49-F238E27FC236}">
                <a16:creationId xmlns:a16="http://schemas.microsoft.com/office/drawing/2014/main" id="{D1572AC3-0F50-4E6B-B265-631601ADA000}"/>
              </a:ext>
            </a:extLst>
          </p:cNvPr>
          <p:cNvSpPr txBox="1"/>
          <p:nvPr/>
        </p:nvSpPr>
        <p:spPr>
          <a:xfrm>
            <a:off x="7575139" y="6047601"/>
            <a:ext cx="502061" cy="276999"/>
          </a:xfrm>
          <a:prstGeom prst="rect">
            <a:avLst/>
          </a:prstGeom>
          <a:noFill/>
        </p:spPr>
        <p:txBody>
          <a:bodyPr wrap="none" rtlCol="0">
            <a:spAutoFit/>
          </a:bodyPr>
          <a:lstStyle/>
          <a:p>
            <a:r>
              <a:rPr lang="en-US" dirty="0"/>
              <a:t>link2</a:t>
            </a:r>
          </a:p>
        </p:txBody>
      </p:sp>
      <p:sp>
        <p:nvSpPr>
          <p:cNvPr id="19" name="Rectangle 18">
            <a:extLst>
              <a:ext uri="{FF2B5EF4-FFF2-40B4-BE49-F238E27FC236}">
                <a16:creationId xmlns:a16="http://schemas.microsoft.com/office/drawing/2014/main" id="{A1AE7B03-BA2F-4199-80DE-80063B15135B}"/>
              </a:ext>
            </a:extLst>
          </p:cNvPr>
          <p:cNvSpPr/>
          <p:nvPr/>
        </p:nvSpPr>
        <p:spPr bwMode="auto">
          <a:xfrm>
            <a:off x="2006008" y="58782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Rectangle 19">
            <a:extLst>
              <a:ext uri="{FF2B5EF4-FFF2-40B4-BE49-F238E27FC236}">
                <a16:creationId xmlns:a16="http://schemas.microsoft.com/office/drawing/2014/main" id="{55C7D55B-0FA7-4C6D-8579-D5985BA527BE}"/>
              </a:ext>
            </a:extLst>
          </p:cNvPr>
          <p:cNvSpPr/>
          <p:nvPr/>
        </p:nvSpPr>
        <p:spPr bwMode="auto">
          <a:xfrm>
            <a:off x="3149008" y="58782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0929D7ED-B8B9-4762-B2C2-29F6133505DC}"/>
              </a:ext>
            </a:extLst>
          </p:cNvPr>
          <p:cNvSpPr/>
          <p:nvPr/>
        </p:nvSpPr>
        <p:spPr bwMode="auto">
          <a:xfrm>
            <a:off x="4292008" y="58782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4EEF8B64-42B7-4004-85E0-DE35709C8CBD}"/>
              </a:ext>
            </a:extLst>
          </p:cNvPr>
          <p:cNvSpPr/>
          <p:nvPr/>
        </p:nvSpPr>
        <p:spPr bwMode="auto">
          <a:xfrm>
            <a:off x="5435008" y="58782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3" name="Rectangle 22">
            <a:extLst>
              <a:ext uri="{FF2B5EF4-FFF2-40B4-BE49-F238E27FC236}">
                <a16:creationId xmlns:a16="http://schemas.microsoft.com/office/drawing/2014/main" id="{F14390A3-74B4-41F7-A443-D4B866D973E4}"/>
              </a:ext>
            </a:extLst>
          </p:cNvPr>
          <p:cNvSpPr/>
          <p:nvPr/>
        </p:nvSpPr>
        <p:spPr bwMode="auto">
          <a:xfrm>
            <a:off x="6578008" y="5878239"/>
            <a:ext cx="76200" cy="307861"/>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TextBox 23">
            <a:extLst>
              <a:ext uri="{FF2B5EF4-FFF2-40B4-BE49-F238E27FC236}">
                <a16:creationId xmlns:a16="http://schemas.microsoft.com/office/drawing/2014/main" id="{37A2D8EA-DCF2-44ED-85B9-14BA19209C24}"/>
              </a:ext>
            </a:extLst>
          </p:cNvPr>
          <p:cNvSpPr txBox="1"/>
          <p:nvPr/>
        </p:nvSpPr>
        <p:spPr>
          <a:xfrm>
            <a:off x="2682803" y="5379512"/>
            <a:ext cx="1008609" cy="400110"/>
          </a:xfrm>
          <a:prstGeom prst="rect">
            <a:avLst/>
          </a:prstGeom>
          <a:noFill/>
        </p:spPr>
        <p:txBody>
          <a:bodyPr wrap="none" rtlCol="0">
            <a:spAutoFit/>
          </a:bodyPr>
          <a:lstStyle/>
          <a:p>
            <a:pPr algn="ctr"/>
            <a:r>
              <a:rPr lang="en-US" sz="1000" dirty="0"/>
              <a:t>CS = 101</a:t>
            </a:r>
          </a:p>
          <a:p>
            <a:pPr algn="ctr"/>
            <a:r>
              <a:rPr lang="en-US" sz="1000" dirty="0"/>
              <a:t>Quiet IE, </a:t>
            </a:r>
            <a:r>
              <a:rPr lang="en-US" sz="1000" dirty="0" err="1"/>
              <a:t>Cnt</a:t>
            </a:r>
            <a:r>
              <a:rPr lang="en-US" sz="1000" dirty="0"/>
              <a:t>=3</a:t>
            </a:r>
          </a:p>
        </p:txBody>
      </p:sp>
      <p:sp>
        <p:nvSpPr>
          <p:cNvPr id="25" name="TextBox 24">
            <a:extLst>
              <a:ext uri="{FF2B5EF4-FFF2-40B4-BE49-F238E27FC236}">
                <a16:creationId xmlns:a16="http://schemas.microsoft.com/office/drawing/2014/main" id="{37D7B5D1-40CD-4E22-9660-5FCA38240ABE}"/>
              </a:ext>
            </a:extLst>
          </p:cNvPr>
          <p:cNvSpPr txBox="1"/>
          <p:nvPr/>
        </p:nvSpPr>
        <p:spPr>
          <a:xfrm>
            <a:off x="3825803" y="5299286"/>
            <a:ext cx="1008609" cy="553998"/>
          </a:xfrm>
          <a:prstGeom prst="rect">
            <a:avLst/>
          </a:prstGeom>
          <a:noFill/>
        </p:spPr>
        <p:txBody>
          <a:bodyPr wrap="none" rtlCol="0">
            <a:spAutoFit/>
          </a:bodyPr>
          <a:lstStyle/>
          <a:p>
            <a:pPr algn="ctr"/>
            <a:r>
              <a:rPr lang="en-US" sz="1000" dirty="0"/>
              <a:t>CS = 102</a:t>
            </a:r>
          </a:p>
          <a:p>
            <a:pPr algn="ctr"/>
            <a:r>
              <a:rPr lang="en-US" sz="1000" dirty="0"/>
              <a:t>Quiet IE, </a:t>
            </a:r>
            <a:r>
              <a:rPr lang="en-US" sz="1000" dirty="0" err="1"/>
              <a:t>Cnt</a:t>
            </a:r>
            <a:r>
              <a:rPr lang="en-US" sz="1000" dirty="0"/>
              <a:t>=2</a:t>
            </a:r>
          </a:p>
          <a:p>
            <a:pPr algn="ctr"/>
            <a:r>
              <a:rPr lang="en-US" sz="1000" dirty="0" err="1"/>
              <a:t>bTWT</a:t>
            </a:r>
            <a:r>
              <a:rPr lang="en-US" sz="1000" dirty="0"/>
              <a:t> element</a:t>
            </a:r>
          </a:p>
        </p:txBody>
      </p:sp>
      <p:sp>
        <p:nvSpPr>
          <p:cNvPr id="26" name="TextBox 25">
            <a:extLst>
              <a:ext uri="{FF2B5EF4-FFF2-40B4-BE49-F238E27FC236}">
                <a16:creationId xmlns:a16="http://schemas.microsoft.com/office/drawing/2014/main" id="{389A42CF-CFF1-4EF6-B8E5-696B899FD447}"/>
              </a:ext>
            </a:extLst>
          </p:cNvPr>
          <p:cNvSpPr txBox="1"/>
          <p:nvPr/>
        </p:nvSpPr>
        <p:spPr>
          <a:xfrm>
            <a:off x="4968803" y="5298838"/>
            <a:ext cx="1008609" cy="553998"/>
          </a:xfrm>
          <a:prstGeom prst="rect">
            <a:avLst/>
          </a:prstGeom>
          <a:noFill/>
        </p:spPr>
        <p:txBody>
          <a:bodyPr wrap="none" rtlCol="0">
            <a:spAutoFit/>
          </a:bodyPr>
          <a:lstStyle/>
          <a:p>
            <a:pPr algn="ctr"/>
            <a:r>
              <a:rPr lang="en-US" sz="1000" dirty="0"/>
              <a:t>CS = 103</a:t>
            </a:r>
          </a:p>
          <a:p>
            <a:pPr algn="ctr"/>
            <a:r>
              <a:rPr lang="en-US" sz="1000" dirty="0"/>
              <a:t>Quiet IE, </a:t>
            </a:r>
            <a:r>
              <a:rPr lang="en-US" sz="1000" dirty="0" err="1"/>
              <a:t>Cnt</a:t>
            </a:r>
            <a:r>
              <a:rPr lang="en-US" sz="1000" dirty="0"/>
              <a:t>=1</a:t>
            </a:r>
          </a:p>
          <a:p>
            <a:pPr algn="ctr"/>
            <a:r>
              <a:rPr lang="en-US" sz="1000" dirty="0" err="1"/>
              <a:t>bTWT</a:t>
            </a:r>
            <a:r>
              <a:rPr lang="en-US" sz="1000" dirty="0"/>
              <a:t> element</a:t>
            </a:r>
          </a:p>
        </p:txBody>
      </p:sp>
      <p:sp>
        <p:nvSpPr>
          <p:cNvPr id="27" name="TextBox 26">
            <a:extLst>
              <a:ext uri="{FF2B5EF4-FFF2-40B4-BE49-F238E27FC236}">
                <a16:creationId xmlns:a16="http://schemas.microsoft.com/office/drawing/2014/main" id="{F89CAC51-4AF4-4017-ADA4-823FE008F09F}"/>
              </a:ext>
            </a:extLst>
          </p:cNvPr>
          <p:cNvSpPr txBox="1"/>
          <p:nvPr/>
        </p:nvSpPr>
        <p:spPr>
          <a:xfrm>
            <a:off x="1713595" y="5446597"/>
            <a:ext cx="668773" cy="246221"/>
          </a:xfrm>
          <a:prstGeom prst="rect">
            <a:avLst/>
          </a:prstGeom>
          <a:noFill/>
        </p:spPr>
        <p:txBody>
          <a:bodyPr wrap="none" rtlCol="0">
            <a:spAutoFit/>
          </a:bodyPr>
          <a:lstStyle/>
          <a:p>
            <a:pPr algn="ctr"/>
            <a:r>
              <a:rPr lang="en-US" sz="1000" dirty="0"/>
              <a:t>CS = 100</a:t>
            </a:r>
          </a:p>
        </p:txBody>
      </p:sp>
      <p:sp>
        <p:nvSpPr>
          <p:cNvPr id="28" name="TextBox 27">
            <a:extLst>
              <a:ext uri="{FF2B5EF4-FFF2-40B4-BE49-F238E27FC236}">
                <a16:creationId xmlns:a16="http://schemas.microsoft.com/office/drawing/2014/main" id="{A037B524-EE3D-4EBB-AB01-4361C1C353EA}"/>
              </a:ext>
            </a:extLst>
          </p:cNvPr>
          <p:cNvSpPr txBox="1"/>
          <p:nvPr/>
        </p:nvSpPr>
        <p:spPr>
          <a:xfrm>
            <a:off x="6281721" y="5452726"/>
            <a:ext cx="668773" cy="246221"/>
          </a:xfrm>
          <a:prstGeom prst="rect">
            <a:avLst/>
          </a:prstGeom>
          <a:noFill/>
        </p:spPr>
        <p:txBody>
          <a:bodyPr wrap="none" rtlCol="0">
            <a:spAutoFit/>
          </a:bodyPr>
          <a:lstStyle/>
          <a:p>
            <a:pPr algn="ctr"/>
            <a:r>
              <a:rPr lang="en-US" sz="1000" dirty="0"/>
              <a:t>CS = 103</a:t>
            </a:r>
          </a:p>
        </p:txBody>
      </p:sp>
    </p:spTree>
    <p:extLst>
      <p:ext uri="{BB962C8B-B14F-4D97-AF65-F5344CB8AC3E}">
        <p14:creationId xmlns:p14="http://schemas.microsoft.com/office/powerpoint/2010/main" val="2136401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7135-27A8-4555-A31B-69728D0B56A0}"/>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C82236E4-333C-4029-A2DD-7486805D8E12}"/>
              </a:ext>
            </a:extLst>
          </p:cNvPr>
          <p:cNvSpPr>
            <a:spLocks noGrp="1"/>
          </p:cNvSpPr>
          <p:nvPr>
            <p:ph idx="1"/>
          </p:nvPr>
        </p:nvSpPr>
        <p:spPr>
          <a:xfrm>
            <a:off x="685800" y="1752607"/>
            <a:ext cx="8077200" cy="4571990"/>
          </a:xfrm>
        </p:spPr>
        <p:txBody>
          <a:bodyPr/>
          <a:lstStyle/>
          <a:p>
            <a:r>
              <a:rPr lang="en-US" dirty="0"/>
              <a:t>Critical updates when direct inclusion event happens is discussed, and some possible solutions were discussed.</a:t>
            </a:r>
          </a:p>
          <a:p>
            <a:pPr lvl="1"/>
            <a:r>
              <a:rPr lang="en-US" dirty="0"/>
              <a:t>Option 1: Excluding direct inclusion case from critical update</a:t>
            </a:r>
          </a:p>
          <a:p>
            <a:pPr lvl="1"/>
            <a:r>
              <a:rPr lang="en-US" dirty="0"/>
              <a:t>Option 2: Having separate field for indicating direct inclusion</a:t>
            </a:r>
          </a:p>
          <a:p>
            <a:pPr lvl="1"/>
            <a:r>
              <a:rPr lang="en-US" dirty="0"/>
              <a:t>Option 3: Including all events when direct inclusion event happens</a:t>
            </a:r>
          </a:p>
          <a:p>
            <a:pPr marL="0" indent="0">
              <a:buNone/>
            </a:pPr>
            <a:endParaRPr lang="en-US" dirty="0"/>
          </a:p>
        </p:txBody>
      </p:sp>
      <p:sp>
        <p:nvSpPr>
          <p:cNvPr id="4" name="Footer Placeholder 3">
            <a:extLst>
              <a:ext uri="{FF2B5EF4-FFF2-40B4-BE49-F238E27FC236}">
                <a16:creationId xmlns:a16="http://schemas.microsoft.com/office/drawing/2014/main" id="{9FEC6428-6D29-4B74-8D93-2FD6BA1C22D1}"/>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D884FC1-C418-4A76-9FA9-FCF409B1772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764042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DD78-9A4F-4A29-BF30-BCC6921C8EEB}"/>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CD7D017E-D860-4D0C-B8EC-D3F84125CABF}"/>
              </a:ext>
            </a:extLst>
          </p:cNvPr>
          <p:cNvSpPr>
            <a:spLocks noGrp="1"/>
          </p:cNvSpPr>
          <p:nvPr>
            <p:ph idx="1"/>
          </p:nvPr>
        </p:nvSpPr>
        <p:spPr/>
        <p:txBody>
          <a:bodyPr/>
          <a:lstStyle/>
          <a:p>
            <a:r>
              <a:rPr lang="en-US" dirty="0"/>
              <a:t>Do you agree that</a:t>
            </a:r>
          </a:p>
          <a:p>
            <a:pPr lvl="1"/>
            <a:r>
              <a:rPr lang="en-US" dirty="0"/>
              <a:t>The following events are not considered as critical updates:</a:t>
            </a:r>
          </a:p>
          <a:p>
            <a:pPr lvl="2"/>
            <a:r>
              <a:rPr lang="en-US" dirty="0"/>
              <a:t>Inclusion of a Channel Switch Announcement element</a:t>
            </a:r>
          </a:p>
          <a:p>
            <a:pPr lvl="2"/>
            <a:r>
              <a:rPr lang="en-US" dirty="0"/>
              <a:t>Inclusion of an Extended Channel Switch Announcement element</a:t>
            </a:r>
          </a:p>
          <a:p>
            <a:pPr lvl="2"/>
            <a:r>
              <a:rPr lang="en-US" dirty="0"/>
              <a:t>Inclusion of a Quiet element</a:t>
            </a:r>
          </a:p>
        </p:txBody>
      </p:sp>
      <p:sp>
        <p:nvSpPr>
          <p:cNvPr id="4" name="Footer Placeholder 3">
            <a:extLst>
              <a:ext uri="{FF2B5EF4-FFF2-40B4-BE49-F238E27FC236}">
                <a16:creationId xmlns:a16="http://schemas.microsoft.com/office/drawing/2014/main" id="{B4A4F867-3E70-4DD8-B256-28B84F5C3DA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0D939D5-5347-4B26-AC9B-93D5473A42A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544546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0DD78-9A4F-4A29-BF30-BCC6921C8EE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CD7D017E-D860-4D0C-B8EC-D3F84125CABF}"/>
              </a:ext>
            </a:extLst>
          </p:cNvPr>
          <p:cNvSpPr>
            <a:spLocks noGrp="1"/>
          </p:cNvSpPr>
          <p:nvPr>
            <p:ph idx="1"/>
          </p:nvPr>
        </p:nvSpPr>
        <p:spPr/>
        <p:txBody>
          <a:bodyPr/>
          <a:lstStyle/>
          <a:p>
            <a:r>
              <a:rPr lang="en-US" dirty="0"/>
              <a:t>Do you agree that</a:t>
            </a:r>
          </a:p>
          <a:p>
            <a:pPr lvl="1"/>
            <a:r>
              <a:rPr lang="en-US" dirty="0"/>
              <a:t>When more than one critical update is included in a Beacon frame of an AP that is affiliated with an AP MLD, and if any of the critical updates needs to be directly included in a Beacon and/or Probe Response frame of other APs that is affiliated with the same AP MLD, all critical updates shall be included in the Beacon and/or Probe Response frame of other APs that is affiliated with the same AP MLD.</a:t>
            </a:r>
          </a:p>
        </p:txBody>
      </p:sp>
      <p:sp>
        <p:nvSpPr>
          <p:cNvPr id="4" name="Footer Placeholder 3">
            <a:extLst>
              <a:ext uri="{FF2B5EF4-FFF2-40B4-BE49-F238E27FC236}">
                <a16:creationId xmlns:a16="http://schemas.microsoft.com/office/drawing/2014/main" id="{B4A4F867-3E70-4DD8-B256-28B84F5C3DA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70D939D5-5347-4B26-AC9B-93D5473A42A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3269925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986</Words>
  <Application>Microsoft Office PowerPoint</Application>
  <PresentationFormat>On-screen Show (4:3)</PresentationFormat>
  <Paragraphs>146</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Times New Roman</vt:lpstr>
      <vt:lpstr>Wingdings</vt:lpstr>
      <vt:lpstr>802-11-Submission</vt:lpstr>
      <vt:lpstr>Critical Update - Follow Up</vt:lpstr>
      <vt:lpstr>Recap:</vt:lpstr>
      <vt:lpstr>Issues</vt:lpstr>
      <vt:lpstr>Possible Solutions</vt:lpstr>
      <vt:lpstr>Possible Solutions</vt:lpstr>
      <vt:lpstr>Possible Solutions</vt:lpstr>
      <vt:lpstr>Conclusions</vt:lpstr>
      <vt:lpstr>SP1</vt:lpstr>
      <vt:lpstr>SP2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2326</cp:revision>
  <cp:lastPrinted>1998-02-10T13:28:06Z</cp:lastPrinted>
  <dcterms:created xsi:type="dcterms:W3CDTF">2007-05-21T21:00:37Z</dcterms:created>
  <dcterms:modified xsi:type="dcterms:W3CDTF">2021-02-17T22:31:08Z</dcterms:modified>
  <cp:category>Submission</cp:category>
</cp:coreProperties>
</file>