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86" r:id="rId4"/>
    <p:sldId id="290" r:id="rId5"/>
    <p:sldId id="294" r:id="rId6"/>
    <p:sldId id="267" r:id="rId7"/>
    <p:sldId id="291" r:id="rId8"/>
    <p:sldId id="296" r:id="rId9"/>
    <p:sldId id="292" r:id="rId10"/>
    <p:sldId id="280" r:id="rId11"/>
    <p:sldId id="281" r:id="rId12"/>
    <p:sldId id="26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rav Patwardhan" initials="GP" lastIdx="2" clrIdx="0">
    <p:extLst>
      <p:ext uri="{19B8F6BF-5375-455C-9EA6-DF929625EA0E}">
        <p15:presenceInfo xmlns:p15="http://schemas.microsoft.com/office/powerpoint/2012/main" userId="Gaurav Patward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5303" autoAdjust="0"/>
  </p:normalViewPr>
  <p:slideViewPr>
    <p:cSldViewPr>
      <p:cViewPr varScale="1">
        <p:scale>
          <a:sx n="110" d="100"/>
          <a:sy n="110" d="100"/>
        </p:scale>
        <p:origin x="69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8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802.11-yy/0247r2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0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7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7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1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8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32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8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5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802.11-21/0247r4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Protecting CH_BANDWIDTH_IN_NOT_HT (etc) </a:t>
            </a:r>
            <a:br>
              <a:rPr lang="en-GB" dirty="0"/>
            </a:br>
            <a:r>
              <a:rPr lang="en-GB" dirty="0"/>
              <a:t>in Service 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088647"/>
              </p:ext>
            </p:extLst>
          </p:nvPr>
        </p:nvGraphicFramePr>
        <p:xfrm>
          <a:off x="1530350" y="3605212"/>
          <a:ext cx="64754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90593" imgH="1348438" progId="Word.Document.8">
                  <p:embed/>
                </p:oleObj>
              </mc:Choice>
              <mc:Fallback>
                <p:oleObj name="Document" r:id="rId4" imgW="8290593" imgH="13484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605212"/>
                        <a:ext cx="6475413" cy="1042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845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894720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Preamble Puncturing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FA15C-DD5B-4E3B-B288-9403D326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needed, self-contained static or dynamic preamble puncturing signaling requires 3/4/5 bits for 80/160/320 MHz respectively: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E0B24BE-28E7-482C-974A-9D0AF5899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56509"/>
              </p:ext>
            </p:extLst>
          </p:nvPr>
        </p:nvGraphicFramePr>
        <p:xfrm>
          <a:off x="381000" y="2887536"/>
          <a:ext cx="8382000" cy="30299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1894">
                  <a:extLst>
                    <a:ext uri="{9D8B030D-6E8A-4147-A177-3AD203B41FA5}">
                      <a16:colId xmlns:a16="http://schemas.microsoft.com/office/drawing/2014/main" val="1780285735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1657781544"/>
                    </a:ext>
                  </a:extLst>
                </a:gridCol>
                <a:gridCol w="951706">
                  <a:extLst>
                    <a:ext uri="{9D8B030D-6E8A-4147-A177-3AD203B41FA5}">
                      <a16:colId xmlns:a16="http://schemas.microsoft.com/office/drawing/2014/main" val="1876935209"/>
                    </a:ext>
                  </a:extLst>
                </a:gridCol>
              </a:tblGrid>
              <a:tr h="271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Bandwidth (MHz)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Preamble puncturing modes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519994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939067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1300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x111, 1x11, 11x1, 111x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57134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11111111;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xx1111111, 11xx1111, 1111xx11, 111111xx;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x1111111, 1x111111, 11x11111, 111x1111,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1111x111, 11111x11, 111111x1, 1111111x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1514349"/>
                  </a:ext>
                </a:extLst>
              </a:tr>
              <a:tr h="7851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1111111111111111;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xxxx111111111111, 1111xxxx11111111, 11111111xxxx1111, 111111111111xxxx;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xx11111111111111, 11xx111111111111, 1111xx1111111111, 111111xx11111111,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11111111xx111111, 1111111111xx1111, 111111111111xx11, 11111111111111xx;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xxxxxx1111111111, xxxx11xx11111111, xxxx1111xx111111, xxxx111111xx1111,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xxxx11111111xx11, xxxx1111111111xx;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xx1111111111xxxx, 11xx11111111xxxx, 1111xx111111xxxx, 111111xx1111xxxx,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11111111xx11xxxx, 1111111111xxxxxx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6161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283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38106" y="651668"/>
            <a:ext cx="82296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/>
              <a:t>Signalling </a:t>
            </a:r>
            <a:r>
              <a:rPr lang="en-GB" sz="2000" dirty="0" err="1"/>
              <a:t>Punc</a:t>
            </a:r>
            <a:r>
              <a:rPr lang="en-GB" sz="2000" dirty="0"/>
              <a:t> Pattern Index for 80/160 MHz </a:t>
            </a:r>
            <a:br>
              <a:rPr lang="en-GB" sz="2000" dirty="0"/>
            </a:br>
            <a:r>
              <a:rPr lang="en-GB" sz="2000" dirty="0"/>
              <a:t>PPDUs Using Uncoded Pad bits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31974"/>
            <a:ext cx="5411985" cy="4111625"/>
          </a:xfrm>
          <a:ln/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RTS, CF-End and PS-Poll are 20 octets; CTS is 14 octets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When transmitted in a non-HT PPDU, the number of uncoded Pad bits is always at least 10 bits (and assume NDPA can be padded to ensure this)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Can fit 3-4 bits of puncturing pattern index, 0-1 bits of Parity and a 6-bit Tail into 10 pad bits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Akin to HESIGB/EHTSIG</a:t>
            </a:r>
            <a:endParaRPr lang="en-GB" sz="1400" b="0" dirty="0"/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Two ways to insert the new fields into the uncoded Pad field: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tx1"/>
                </a:solidFill>
              </a:rPr>
              <a:t>Before the scrambler (for PAPR robustness)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After the scrambler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Sample encoding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3 bits of </a:t>
            </a:r>
            <a:r>
              <a:rPr lang="en-GB" sz="1400" b="0" dirty="0" err="1"/>
              <a:t>punc</a:t>
            </a:r>
            <a:r>
              <a:rPr lang="en-GB" sz="1400" b="0" dirty="0"/>
              <a:t> pattern index + 1 bit of even </a:t>
            </a:r>
            <a:r>
              <a:rPr lang="en-GB" sz="1400" dirty="0"/>
              <a:t>Parity at 80 MHz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Or 4 bits of </a:t>
            </a:r>
            <a:r>
              <a:rPr lang="en-GB" sz="1400" b="0" dirty="0" err="1"/>
              <a:t>punc</a:t>
            </a:r>
            <a:r>
              <a:rPr lang="en-GB" sz="1400" b="0" dirty="0"/>
              <a:t> pattern index </a:t>
            </a:r>
            <a:r>
              <a:rPr lang="en-GB" sz="1400" dirty="0"/>
              <a:t>at 160 MHz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Use 0000 for the unpunctured pattern, for backwards compatibility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03C32E-F503-4357-8641-AFFC6FDAA2AF}"/>
              </a:ext>
            </a:extLst>
          </p:cNvPr>
          <p:cNvSpPr/>
          <p:nvPr/>
        </p:nvSpPr>
        <p:spPr bwMode="auto">
          <a:xfrm>
            <a:off x="6232849" y="3974178"/>
            <a:ext cx="700094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Data bits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30BC10-C15A-4B21-A693-0B6EBE287BA6}"/>
              </a:ext>
            </a:extLst>
          </p:cNvPr>
          <p:cNvSpPr/>
          <p:nvPr/>
        </p:nvSpPr>
        <p:spPr bwMode="auto">
          <a:xfrm>
            <a:off x="7085342" y="3974178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Append Tail, Pad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AEBCD-60ED-4D9C-A953-8E3A2253C218}"/>
              </a:ext>
            </a:extLst>
          </p:cNvPr>
          <p:cNvSpPr/>
          <p:nvPr/>
        </p:nvSpPr>
        <p:spPr bwMode="auto">
          <a:xfrm>
            <a:off x="7939094" y="4602079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</a:rPr>
              <a:t>Scramble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0D187-06CA-4799-9591-F96D53BFC48F}"/>
              </a:ext>
            </a:extLst>
          </p:cNvPr>
          <p:cNvSpPr/>
          <p:nvPr/>
        </p:nvSpPr>
        <p:spPr bwMode="auto">
          <a:xfrm>
            <a:off x="6232849" y="5884863"/>
            <a:ext cx="114425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Encode + Puncture</a:t>
            </a:r>
            <a:endParaRPr kumimoji="0" lang="en-US" sz="1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9CD445-9951-43BB-9B92-31D3E050227E}"/>
              </a:ext>
            </a:extLst>
          </p:cNvPr>
          <p:cNvSpPr/>
          <p:nvPr/>
        </p:nvSpPr>
        <p:spPr bwMode="auto">
          <a:xfrm>
            <a:off x="7543800" y="5884863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Interleave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E790A91-94EF-4B9E-BE52-9E04C76A54CC}"/>
              </a:ext>
            </a:extLst>
          </p:cNvPr>
          <p:cNvCxnSpPr>
            <a:cxnSpLocks/>
          </p:cNvCxnSpPr>
          <p:nvPr/>
        </p:nvCxnSpPr>
        <p:spPr bwMode="auto">
          <a:xfrm>
            <a:off x="6932943" y="4155946"/>
            <a:ext cx="152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B1A4D9-5B1C-4527-99CD-34FD3FA985BA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 bwMode="auto">
          <a:xfrm>
            <a:off x="7377106" y="6066632"/>
            <a:ext cx="166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966CBC5-87C9-44C5-9C0C-6EF8A1308195}"/>
              </a:ext>
            </a:extLst>
          </p:cNvPr>
          <p:cNvCxnSpPr>
            <a:cxnSpLocks/>
            <a:stCxn id="23" idx="3"/>
            <a:endCxn id="12" idx="1"/>
          </p:cNvCxnSpPr>
          <p:nvPr/>
        </p:nvCxnSpPr>
        <p:spPr bwMode="auto">
          <a:xfrm flipV="1">
            <a:off x="7694740" y="4783848"/>
            <a:ext cx="244354" cy="568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Table 14">
            <a:extLst>
              <a:ext uri="{FF2B5EF4-FFF2-40B4-BE49-F238E27FC236}">
                <a16:creationId xmlns:a16="http://schemas.microsoft.com/office/drawing/2014/main" id="{50365F2E-09EB-4FFD-A638-DEEA37D46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95338"/>
              </p:ext>
            </p:extLst>
          </p:nvPr>
        </p:nvGraphicFramePr>
        <p:xfrm>
          <a:off x="5983735" y="920230"/>
          <a:ext cx="3071625" cy="2834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80114684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792255"/>
                    </a:ext>
                  </a:extLst>
                </a:gridCol>
                <a:gridCol w="1014225">
                  <a:extLst>
                    <a:ext uri="{9D8B030D-6E8A-4147-A177-3AD203B41FA5}">
                      <a16:colId xmlns:a16="http://schemas.microsoft.com/office/drawing/2014/main" val="2394444710"/>
                    </a:ext>
                  </a:extLst>
                </a:gridCol>
              </a:tblGrid>
              <a:tr h="319315">
                <a:tc>
                  <a:txBody>
                    <a:bodyPr/>
                    <a:lstStyle/>
                    <a:p>
                      <a:r>
                        <a:rPr lang="en-US" sz="1200" dirty="0"/>
                        <a:t>Non-HT 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(RTS, CF-End or PS-Poll @ 20B)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(CTS @ 14B)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68971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26742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1117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2156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58992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1749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0723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801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6302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D9D185F0-3D45-4642-8ECD-6EE597244468}"/>
              </a:ext>
            </a:extLst>
          </p:cNvPr>
          <p:cNvSpPr/>
          <p:nvPr/>
        </p:nvSpPr>
        <p:spPr bwMode="auto">
          <a:xfrm>
            <a:off x="6237745" y="4607760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Overwrite Pad with </a:t>
            </a: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PuncPatInd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(+Parity)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DEE756A-30E8-4441-AFA3-2E47083D646B}"/>
              </a:ext>
            </a:extLst>
          </p:cNvPr>
          <p:cNvSpPr/>
          <p:nvPr/>
        </p:nvSpPr>
        <p:spPr bwMode="auto">
          <a:xfrm>
            <a:off x="6224804" y="5229979"/>
            <a:ext cx="1116273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Overwrite Tail x2 with zeros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30E0C5EF-3696-4FBB-AB7F-00CEBFAD034D}"/>
              </a:ext>
            </a:extLst>
          </p:cNvPr>
          <p:cNvCxnSpPr>
            <a:cxnSpLocks/>
            <a:stCxn id="9" idx="3"/>
            <a:endCxn id="23" idx="1"/>
          </p:cNvCxnSpPr>
          <p:nvPr/>
        </p:nvCxnSpPr>
        <p:spPr bwMode="auto">
          <a:xfrm flipH="1">
            <a:off x="6237745" y="4155947"/>
            <a:ext cx="2304592" cy="633582"/>
          </a:xfrm>
          <a:prstGeom prst="bentConnector5">
            <a:avLst>
              <a:gd name="adj1" fmla="val -9919"/>
              <a:gd name="adj2" fmla="val 50000"/>
              <a:gd name="adj3" fmla="val 10991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2A8E8EC-9254-4987-B350-C98D60AC119C}"/>
              </a:ext>
            </a:extLst>
          </p:cNvPr>
          <p:cNvCxnSpPr>
            <a:cxnSpLocks/>
            <a:stCxn id="27" idx="3"/>
            <a:endCxn id="13" idx="1"/>
          </p:cNvCxnSpPr>
          <p:nvPr/>
        </p:nvCxnSpPr>
        <p:spPr bwMode="auto">
          <a:xfrm flipH="1">
            <a:off x="6232849" y="5411748"/>
            <a:ext cx="1108228" cy="654884"/>
          </a:xfrm>
          <a:prstGeom prst="bentConnector5">
            <a:avLst>
              <a:gd name="adj1" fmla="val -20628"/>
              <a:gd name="adj2" fmla="val 50000"/>
              <a:gd name="adj3" fmla="val 12062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D77E0B86-95F0-4A7B-BD22-204EE76330BB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 bwMode="auto">
          <a:xfrm flipH="1">
            <a:off x="6224804" y="4783848"/>
            <a:ext cx="2538196" cy="627900"/>
          </a:xfrm>
          <a:prstGeom prst="bentConnector5">
            <a:avLst>
              <a:gd name="adj1" fmla="val -9006"/>
              <a:gd name="adj2" fmla="val 50000"/>
              <a:gd name="adj3" fmla="val 1090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315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Situation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Indication for ≥320 MHz non-HT duplicate PPDUs in 6 GHz now uses bit 7 in the Service field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No protection was defined for that bit (no Parity, CRC, etc)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The number of bits allocated to protection should account for the number of bits needed for other purposes: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E.g., self-contained static or dynamic puncturing pattern index for non-HT duplicate PPDUs.</a:t>
            </a:r>
          </a:p>
        </p:txBody>
      </p:sp>
    </p:spTree>
    <p:extLst>
      <p:ext uri="{BB962C8B-B14F-4D97-AF65-F5344CB8AC3E}">
        <p14:creationId xmlns:p14="http://schemas.microsoft.com/office/powerpoint/2010/main" val="78123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the MPDU’s FCS as a proxy for Service field protection is suboptimal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Some individuals propose that the “CRC” for the Service field can be the FCS for the MPDU contained in the Data field. On the other hand: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Service field is a PHY-to-PHY communications channel, and architecturally it should not depend on the correctness or otherwise of the MAC-to-MAC payload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We don’t know how the Service field will evolve, but we cannot rule out that some use cases may operate without regard to the correctness of the contained MPDU.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E.g., enabled improved PER by utilizing the diversity of the punctured duplicates of the Data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side-effects of the weak parity chosen for the LSIG field are well known. Certainly, we need to mandate additional or unavoidable RX checking: since these non-HT PPDUs are widely used for MAC protection, then weak implementations in third-party STAs hurt all transmissions.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Additional RX checking can be of Parity/CRC in Service field; unavoidable RX checking might be that further action does not occur without a good MPDU.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Adding a Parity/CRC now provides better and broader protection than adding it later when and if it becomes essential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Using the FCS of the MPDU as Parity/CRC for the Service field is akin to defining an FCS of the MDPU that protects the whole MPDU </a:t>
            </a:r>
            <a:r>
              <a:rPr lang="en-US" sz="1400" i="1" dirty="0"/>
              <a:t>except </a:t>
            </a:r>
            <a:r>
              <a:rPr lang="en-US" sz="1400" dirty="0"/>
              <a:t>for the first few MPDU bits.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But we would </a:t>
            </a:r>
            <a:r>
              <a:rPr lang="en-US" sz="1050" i="1" dirty="0"/>
              <a:t>never</a:t>
            </a:r>
            <a:r>
              <a:rPr lang="en-US" sz="1050" dirty="0"/>
              <a:t> propose that, because it’s an unnecessarily weak design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implementation cost of adding Parity/CRC on a few bits is utterly trivial, so if Parity/CRC provides any benefits at all then we should strongly consider adding it.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446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Other Uses for the Service field:</a:t>
            </a:r>
            <a:br>
              <a:rPr lang="en-GB" dirty="0"/>
            </a:br>
            <a:r>
              <a:rPr lang="en-GB" dirty="0"/>
              <a:t>Signalling Puncturing Pattern Index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20, 40 MHz PPDU – N/A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80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5 distinct values (1 unpunctured + 4 punctured values): i.e., 3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160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13 distinct values (1 unpunctured + 12 punctured values): i.e., 4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320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25 distinct values (1 unpunctured + 24 punctured values): i.e., 5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6 GHz only (where Service field can be used) </a:t>
            </a:r>
          </a:p>
        </p:txBody>
      </p:sp>
    </p:spTree>
    <p:extLst>
      <p:ext uri="{BB962C8B-B14F-4D97-AF65-F5344CB8AC3E}">
        <p14:creationId xmlns:p14="http://schemas.microsoft.com/office/powerpoint/2010/main" val="3570056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396E-7AB9-48F6-BCB7-78A769DA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Sidebar: Proposed TX Bit Processing for 80/160 MHz PPDUs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1CD45-A416-4569-8EF7-9684AA19CA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D0179-9348-4A81-95B7-6BFC1B8E26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7DCA75-4194-4674-9F81-961B56AF4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578DB-764C-475F-B6D4-6273C9FF1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4186"/>
            <a:ext cx="8763000" cy="358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0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D7CFA6E-1DBE-42D6-A3EA-DF79298C17D1}"/>
              </a:ext>
            </a:extLst>
          </p:cNvPr>
          <p:cNvGrpSpPr/>
          <p:nvPr/>
        </p:nvGrpSpPr>
        <p:grpSpPr>
          <a:xfrm>
            <a:off x="3826534" y="1852295"/>
            <a:ext cx="5317466" cy="2790031"/>
            <a:chOff x="1194124" y="3685382"/>
            <a:chExt cx="5317466" cy="279003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5F8B9A-EF05-41B8-A480-FF324D69A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4124" y="3685382"/>
              <a:ext cx="5317466" cy="19812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A395FC-531F-4FC4-8259-7DE4C3139A44}"/>
                </a:ext>
              </a:extLst>
            </p:cNvPr>
            <p:cNvSpPr/>
            <p:nvPr/>
          </p:nvSpPr>
          <p:spPr bwMode="auto">
            <a:xfrm>
              <a:off x="2499655" y="5552916"/>
              <a:ext cx="949666" cy="922497"/>
            </a:xfrm>
            <a:custGeom>
              <a:avLst/>
              <a:gdLst>
                <a:gd name="connsiteX0" fmla="*/ 0 w 1243661"/>
                <a:gd name="connsiteY0" fmla="*/ 0 h 1065213"/>
                <a:gd name="connsiteX1" fmla="*/ 1243661 w 1243661"/>
                <a:gd name="connsiteY1" fmla="*/ 0 h 1065213"/>
                <a:gd name="connsiteX2" fmla="*/ 1243661 w 1243661"/>
                <a:gd name="connsiteY2" fmla="*/ 1065213 h 1065213"/>
                <a:gd name="connsiteX3" fmla="*/ 0 w 1243661"/>
                <a:gd name="connsiteY3" fmla="*/ 1065213 h 1065213"/>
                <a:gd name="connsiteX4" fmla="*/ 0 w 1243661"/>
                <a:gd name="connsiteY4" fmla="*/ 0 h 1065213"/>
                <a:gd name="connsiteX0" fmla="*/ 0 w 1243661"/>
                <a:gd name="connsiteY0" fmla="*/ 5080 h 1070293"/>
                <a:gd name="connsiteX1" fmla="*/ 446746 w 1243661"/>
                <a:gd name="connsiteY1" fmla="*/ 0 h 1070293"/>
                <a:gd name="connsiteX2" fmla="*/ 1243661 w 1243661"/>
                <a:gd name="connsiteY2" fmla="*/ 5080 h 1070293"/>
                <a:gd name="connsiteX3" fmla="*/ 1243661 w 1243661"/>
                <a:gd name="connsiteY3" fmla="*/ 1070293 h 1070293"/>
                <a:gd name="connsiteX4" fmla="*/ 0 w 1243661"/>
                <a:gd name="connsiteY4" fmla="*/ 1070293 h 1070293"/>
                <a:gd name="connsiteX5" fmla="*/ 0 w 1243661"/>
                <a:gd name="connsiteY5" fmla="*/ 5080 h 1070293"/>
                <a:gd name="connsiteX0" fmla="*/ 0 w 1243661"/>
                <a:gd name="connsiteY0" fmla="*/ 45720 h 1110933"/>
                <a:gd name="connsiteX1" fmla="*/ 975066 w 1243661"/>
                <a:gd name="connsiteY1" fmla="*/ 0 h 1110933"/>
                <a:gd name="connsiteX2" fmla="*/ 1243661 w 1243661"/>
                <a:gd name="connsiteY2" fmla="*/ 45720 h 1110933"/>
                <a:gd name="connsiteX3" fmla="*/ 1243661 w 1243661"/>
                <a:gd name="connsiteY3" fmla="*/ 1110933 h 1110933"/>
                <a:gd name="connsiteX4" fmla="*/ 0 w 1243661"/>
                <a:gd name="connsiteY4" fmla="*/ 1110933 h 1110933"/>
                <a:gd name="connsiteX5" fmla="*/ 0 w 1243661"/>
                <a:gd name="connsiteY5" fmla="*/ 45720 h 1110933"/>
                <a:gd name="connsiteX0" fmla="*/ 0 w 1263981"/>
                <a:gd name="connsiteY0" fmla="*/ 482600 h 1110933"/>
                <a:gd name="connsiteX1" fmla="*/ 995386 w 1263981"/>
                <a:gd name="connsiteY1" fmla="*/ 0 h 1110933"/>
                <a:gd name="connsiteX2" fmla="*/ 1263981 w 1263981"/>
                <a:gd name="connsiteY2" fmla="*/ 45720 h 1110933"/>
                <a:gd name="connsiteX3" fmla="*/ 1263981 w 1263981"/>
                <a:gd name="connsiteY3" fmla="*/ 1110933 h 1110933"/>
                <a:gd name="connsiteX4" fmla="*/ 20320 w 1263981"/>
                <a:gd name="connsiteY4" fmla="*/ 1110933 h 1110933"/>
                <a:gd name="connsiteX5" fmla="*/ 0 w 1263981"/>
                <a:gd name="connsiteY5" fmla="*/ 482600 h 1110933"/>
                <a:gd name="connsiteX0" fmla="*/ 0 w 1263981"/>
                <a:gd name="connsiteY0" fmla="*/ 436880 h 1065213"/>
                <a:gd name="connsiteX1" fmla="*/ 985226 w 1263981"/>
                <a:gd name="connsiteY1" fmla="*/ 15240 h 1065213"/>
                <a:gd name="connsiteX2" fmla="*/ 1263981 w 1263981"/>
                <a:gd name="connsiteY2" fmla="*/ 0 h 1065213"/>
                <a:gd name="connsiteX3" fmla="*/ 1263981 w 1263981"/>
                <a:gd name="connsiteY3" fmla="*/ 1065213 h 1065213"/>
                <a:gd name="connsiteX4" fmla="*/ 20320 w 1263981"/>
                <a:gd name="connsiteY4" fmla="*/ 1065213 h 1065213"/>
                <a:gd name="connsiteX5" fmla="*/ 0 w 1263981"/>
                <a:gd name="connsiteY5" fmla="*/ 436880 h 1065213"/>
                <a:gd name="connsiteX0" fmla="*/ 0 w 1263981"/>
                <a:gd name="connsiteY0" fmla="*/ 462280 h 1090613"/>
                <a:gd name="connsiteX1" fmla="*/ 995386 w 1263981"/>
                <a:gd name="connsiteY1" fmla="*/ 0 h 1090613"/>
                <a:gd name="connsiteX2" fmla="*/ 1263981 w 1263981"/>
                <a:gd name="connsiteY2" fmla="*/ 25400 h 1090613"/>
                <a:gd name="connsiteX3" fmla="*/ 1263981 w 1263981"/>
                <a:gd name="connsiteY3" fmla="*/ 1090613 h 1090613"/>
                <a:gd name="connsiteX4" fmla="*/ 20320 w 1263981"/>
                <a:gd name="connsiteY4" fmla="*/ 1090613 h 1090613"/>
                <a:gd name="connsiteX5" fmla="*/ 0 w 1263981"/>
                <a:gd name="connsiteY5" fmla="*/ 462280 h 1090613"/>
                <a:gd name="connsiteX0" fmla="*/ 0 w 1282237"/>
                <a:gd name="connsiteY0" fmla="*/ 462280 h 1090613"/>
                <a:gd name="connsiteX1" fmla="*/ 995386 w 1282237"/>
                <a:gd name="connsiteY1" fmla="*/ 0 h 1090613"/>
                <a:gd name="connsiteX2" fmla="*/ 1282237 w 1282237"/>
                <a:gd name="connsiteY2" fmla="*/ 25400 h 1090613"/>
                <a:gd name="connsiteX3" fmla="*/ 1263981 w 1282237"/>
                <a:gd name="connsiteY3" fmla="*/ 1090613 h 1090613"/>
                <a:gd name="connsiteX4" fmla="*/ 20320 w 1282237"/>
                <a:gd name="connsiteY4" fmla="*/ 1090613 h 1090613"/>
                <a:gd name="connsiteX5" fmla="*/ 0 w 1282237"/>
                <a:gd name="connsiteY5" fmla="*/ 462280 h 1090613"/>
                <a:gd name="connsiteX0" fmla="*/ 0 w 1282237"/>
                <a:gd name="connsiteY0" fmla="*/ 438257 h 1066590"/>
                <a:gd name="connsiteX1" fmla="*/ 968001 w 1282237"/>
                <a:gd name="connsiteY1" fmla="*/ 0 h 1066590"/>
                <a:gd name="connsiteX2" fmla="*/ 1282237 w 1282237"/>
                <a:gd name="connsiteY2" fmla="*/ 1377 h 1066590"/>
                <a:gd name="connsiteX3" fmla="*/ 1263981 w 1282237"/>
                <a:gd name="connsiteY3" fmla="*/ 1066590 h 1066590"/>
                <a:gd name="connsiteX4" fmla="*/ 20320 w 1282237"/>
                <a:gd name="connsiteY4" fmla="*/ 1066590 h 1066590"/>
                <a:gd name="connsiteX5" fmla="*/ 0 w 1282237"/>
                <a:gd name="connsiteY5" fmla="*/ 438257 h 1066590"/>
                <a:gd name="connsiteX0" fmla="*/ 408702 w 1261917"/>
                <a:gd name="connsiteY0" fmla="*/ 318141 h 1066590"/>
                <a:gd name="connsiteX1" fmla="*/ 947681 w 1261917"/>
                <a:gd name="connsiteY1" fmla="*/ 0 h 1066590"/>
                <a:gd name="connsiteX2" fmla="*/ 1261917 w 1261917"/>
                <a:gd name="connsiteY2" fmla="*/ 1377 h 1066590"/>
                <a:gd name="connsiteX3" fmla="*/ 1243661 w 1261917"/>
                <a:gd name="connsiteY3" fmla="*/ 1066590 h 1066590"/>
                <a:gd name="connsiteX4" fmla="*/ 0 w 1261917"/>
                <a:gd name="connsiteY4" fmla="*/ 1066590 h 1066590"/>
                <a:gd name="connsiteX5" fmla="*/ 408702 w 1261917"/>
                <a:gd name="connsiteY5" fmla="*/ 318141 h 1066590"/>
                <a:gd name="connsiteX0" fmla="*/ 0 w 853215"/>
                <a:gd name="connsiteY0" fmla="*/ 318141 h 1078602"/>
                <a:gd name="connsiteX1" fmla="*/ 538979 w 853215"/>
                <a:gd name="connsiteY1" fmla="*/ 0 h 1078602"/>
                <a:gd name="connsiteX2" fmla="*/ 853215 w 853215"/>
                <a:gd name="connsiteY2" fmla="*/ 1377 h 1078602"/>
                <a:gd name="connsiteX3" fmla="*/ 834959 w 853215"/>
                <a:gd name="connsiteY3" fmla="*/ 1066590 h 1078602"/>
                <a:gd name="connsiteX4" fmla="*/ 20320 w 853215"/>
                <a:gd name="connsiteY4" fmla="*/ 1078602 h 1078602"/>
                <a:gd name="connsiteX5" fmla="*/ 0 w 853215"/>
                <a:gd name="connsiteY5" fmla="*/ 318141 h 1078602"/>
                <a:gd name="connsiteX0" fmla="*/ 0 w 853215"/>
                <a:gd name="connsiteY0" fmla="*/ 318141 h 1090614"/>
                <a:gd name="connsiteX1" fmla="*/ 538979 w 853215"/>
                <a:gd name="connsiteY1" fmla="*/ 0 h 1090614"/>
                <a:gd name="connsiteX2" fmla="*/ 853215 w 853215"/>
                <a:gd name="connsiteY2" fmla="*/ 1377 h 1090614"/>
                <a:gd name="connsiteX3" fmla="*/ 834959 w 853215"/>
                <a:gd name="connsiteY3" fmla="*/ 1066590 h 1090614"/>
                <a:gd name="connsiteX4" fmla="*/ 11192 w 853215"/>
                <a:gd name="connsiteY4" fmla="*/ 1090614 h 1090614"/>
                <a:gd name="connsiteX5" fmla="*/ 0 w 853215"/>
                <a:gd name="connsiteY5" fmla="*/ 318141 h 1090614"/>
                <a:gd name="connsiteX0" fmla="*/ 0 w 853215"/>
                <a:gd name="connsiteY0" fmla="*/ 318141 h 1066591"/>
                <a:gd name="connsiteX1" fmla="*/ 538979 w 853215"/>
                <a:gd name="connsiteY1" fmla="*/ 0 h 1066591"/>
                <a:gd name="connsiteX2" fmla="*/ 853215 w 853215"/>
                <a:gd name="connsiteY2" fmla="*/ 1377 h 1066591"/>
                <a:gd name="connsiteX3" fmla="*/ 834959 w 853215"/>
                <a:gd name="connsiteY3" fmla="*/ 1066590 h 1066591"/>
                <a:gd name="connsiteX4" fmla="*/ 11192 w 853215"/>
                <a:gd name="connsiteY4" fmla="*/ 1066591 h 1066591"/>
                <a:gd name="connsiteX5" fmla="*/ 0 w 853215"/>
                <a:gd name="connsiteY5" fmla="*/ 318141 h 106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3215" h="1066591">
                  <a:moveTo>
                    <a:pt x="0" y="318141"/>
                  </a:moveTo>
                  <a:lnTo>
                    <a:pt x="538979" y="0"/>
                  </a:lnTo>
                  <a:lnTo>
                    <a:pt x="853215" y="1377"/>
                  </a:lnTo>
                  <a:lnTo>
                    <a:pt x="834959" y="1066590"/>
                  </a:lnTo>
                  <a:lnTo>
                    <a:pt x="11192" y="1066591"/>
                  </a:lnTo>
                  <a:lnTo>
                    <a:pt x="0" y="318141"/>
                  </a:lnTo>
                  <a:close/>
                </a:path>
              </a:pathLst>
            </a:cu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Bit 2 of CBINH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0E755C-D96F-4023-B12F-1A75D95B42EC}"/>
                </a:ext>
              </a:extLst>
            </p:cNvPr>
            <p:cNvSpPr/>
            <p:nvPr/>
          </p:nvSpPr>
          <p:spPr bwMode="auto">
            <a:xfrm>
              <a:off x="3429000" y="5552916"/>
              <a:ext cx="1121096" cy="92249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Puncturing  pattern index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A6F343-6063-4ED6-A89C-747D5202F43D}"/>
                </a:ext>
              </a:extLst>
            </p:cNvPr>
            <p:cNvSpPr/>
            <p:nvPr/>
          </p:nvSpPr>
          <p:spPr bwMode="auto">
            <a:xfrm>
              <a:off x="4550096" y="5552916"/>
              <a:ext cx="707704" cy="90963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2R+ Parity or CRC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9342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Feasible Design for Service field in 320 MHz PPDUs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4038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Sample encoding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extra bit for CH_BANDWIDTH_IN_NOT_HT (CBINH) parameter to define ≥320 MHz bandwidths (already defined)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5 bits available to signal puncturing pattern index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Parity bit or 3 bits for CRC using x</a:t>
            </a:r>
            <a:r>
              <a:rPr lang="en-US" sz="1600" baseline="30000" dirty="0"/>
              <a:t>3</a:t>
            </a:r>
            <a:r>
              <a:rPr lang="en-US" sz="1600" dirty="0"/>
              <a:t> + x + 1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CRC has a Hamming distance of 2, detects all 1-bit errors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… which fits into 7 or 9 bits</a:t>
            </a:r>
          </a:p>
        </p:txBody>
      </p:sp>
    </p:spTree>
    <p:extLst>
      <p:ext uri="{BB962C8B-B14F-4D97-AF65-F5344CB8AC3E}">
        <p14:creationId xmlns:p14="http://schemas.microsoft.com/office/powerpoint/2010/main" val="1775438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AE1E4C-DE8C-41AF-805C-F75A1F737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005" y="1981200"/>
            <a:ext cx="6210170" cy="4343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826" y="1981200"/>
            <a:ext cx="316229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20B (RTS), 6 Mbps, 1TX x 1RX, ChB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Bad Service fields do occur, even with additional checks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simplicity. conditioning the use of the Service field on a good MPDU (blue dashed line) is very reliable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/>
              <a:t>Adding Parity (cyan dashed line) or especially a 3 bit CRC (red dashed line) helps further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architectural purity / future proofing, checking the Service field without regard to the MPDU via one Parity bit (solid cyan) is also a big improvement over no checking, and more so with a 3 bit CRC (solid red)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dirty="0"/>
              <a:t>B</a:t>
            </a:r>
            <a:r>
              <a:rPr lang="en-US" sz="1000" b="0" dirty="0"/>
              <a:t>ut not as impactful as checking the MPDU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839741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016E-EE39-439C-B720-46368799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Supporting More Puncturing Pattern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ED6D-38CD-4880-A9E4-BE3DF5E17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Some people are interested in supporting more </a:t>
            </a:r>
            <a:r>
              <a:rPr lang="en-GB" sz="2000" dirty="0"/>
              <a:t>Puncturing Pattern Indices in 11beR2, to the extent that they wish for more than 5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Cannot use a 3 bit CRC in this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no 2 bit CRC, but we can use parity in multiple ways: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Separate parity on early / late bits in Service field (e.g. 7:9, 10:13)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Separate parity on odd / even bits in Service field (e.g. 7:2:13, 8:2:13)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Parity on the entire Service field (7:13) then an extra parity on early / </a:t>
            </a:r>
            <a:r>
              <a:rPr lang="en-GB" sz="1800" dirty="0">
                <a:solidFill>
                  <a:schemeClr val="bg1">
                    <a:lumMod val="65000"/>
                  </a:schemeClr>
                </a:solidFill>
              </a:rPr>
              <a:t>late</a:t>
            </a:r>
            <a:r>
              <a:rPr lang="en-GB" sz="1800" dirty="0"/>
              <a:t> / </a:t>
            </a:r>
            <a:r>
              <a:rPr lang="en-GB" sz="1800" dirty="0">
                <a:solidFill>
                  <a:schemeClr val="bg1">
                    <a:lumMod val="65000"/>
                  </a:schemeClr>
                </a:solidFill>
              </a:rPr>
              <a:t>even</a:t>
            </a:r>
            <a:r>
              <a:rPr lang="en-GB" sz="1800" dirty="0"/>
              <a:t> / odd bits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The non-</a:t>
            </a:r>
            <a:r>
              <a:rPr lang="en-GB" sz="1600" dirty="0" err="1"/>
              <a:t>grayed</a:t>
            </a:r>
            <a:r>
              <a:rPr lang="en-GB" sz="1600" dirty="0"/>
              <a:t> options provide 2 bits of parity on the newly-defined bit of CH_BANWIDTH_IN_NON_HT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Performance from 2 bits of parity is expected to be partway between 1 bit of parity and a 3 bit CRC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2EACA-9588-4FCC-AABF-BB89E900E5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2E8C6-EA1C-40C9-BA0B-7D17FDAB74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D3EE94-6CC4-4EDB-87B2-6B4E09DFF0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36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Strawpoll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A: No Parity or CRC to protect Service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Any future use of Service field should be conditional on a good MPDU (which is already implicit in </a:t>
            </a:r>
            <a:r>
              <a:rPr lang="en-US" sz="1600" i="1" dirty="0"/>
              <a:t>today</a:t>
            </a:r>
            <a:r>
              <a:rPr lang="en-US" sz="1600" dirty="0"/>
              <a:t>’s use of the Service field)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B: Add 1 bit of Parity to Service field bit 15 that protects Service field bits 7-14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C: Add 2 bits of Parity to Service field bits 14-15 that protect Service field bits 7-13 (Details TBD)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D: Add a 3 bit CRC to Service field bits 13-15 that protects Service field bits 7-12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Abstain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Pick your favorite option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7768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14253</TotalTime>
  <Words>1675</Words>
  <Application>Microsoft Office PowerPoint</Application>
  <PresentationFormat>On-screen Show (4:3)</PresentationFormat>
  <Paragraphs>222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Office Theme</vt:lpstr>
      <vt:lpstr>Document</vt:lpstr>
      <vt:lpstr>Protecting CH_BANDWIDTH_IN_NOT_HT (etc)  in Service field</vt:lpstr>
      <vt:lpstr>Situation</vt:lpstr>
      <vt:lpstr>Using the MPDU’s FCS as a proxy for Service field protection is suboptimal</vt:lpstr>
      <vt:lpstr>Other Uses for the Service field: Signalling Puncturing Pattern Index</vt:lpstr>
      <vt:lpstr>Sidebar: Proposed TX Bit Processing for 80/160 MHz PPDUs</vt:lpstr>
      <vt:lpstr>Feasible Design for Service field in 320 MHz PPDUs</vt:lpstr>
      <vt:lpstr>Performance Results</vt:lpstr>
      <vt:lpstr>Supporting More Puncturing Pattern Indices</vt:lpstr>
      <vt:lpstr>Strawpoll</vt:lpstr>
      <vt:lpstr>Backup</vt:lpstr>
      <vt:lpstr>Preamble Puncturing Modes</vt:lpstr>
      <vt:lpstr>Signalling Punc Pattern Index for 80/160 MHz  PPDUs Using Uncoded Pad bits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indication in RTS/CTS in 320 MHz PPDU and Punctured Preambles</dc:title>
  <dc:subject/>
  <dc:creator>Brian Hart (Cisco Systems)</dc:creator>
  <cp:keywords/>
  <dc:description>21/247r4</dc:description>
  <cp:lastModifiedBy>Brian Hart (brianh)</cp:lastModifiedBy>
  <cp:revision>377</cp:revision>
  <cp:lastPrinted>1601-01-01T00:00:00Z</cp:lastPrinted>
  <dcterms:created xsi:type="dcterms:W3CDTF">2020-10-02T06:29:14Z</dcterms:created>
  <dcterms:modified xsi:type="dcterms:W3CDTF">2021-06-20T15:46:08Z</dcterms:modified>
  <cp:category/>
</cp:coreProperties>
</file>