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Override1.xml" ContentType="application/vnd.openxmlformats-officedocument.themeOverr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
  </p:notesMasterIdLst>
  <p:handoutMasterIdLst>
    <p:handoutMasterId r:id="rId24"/>
  </p:handoutMasterIdLst>
  <p:sldIdLst>
    <p:sldId id="256" r:id="rId2"/>
    <p:sldId id="277" r:id="rId3"/>
    <p:sldId id="286" r:id="rId4"/>
    <p:sldId id="279" r:id="rId5"/>
    <p:sldId id="287" r:id="rId6"/>
    <p:sldId id="265" r:id="rId7"/>
    <p:sldId id="282" r:id="rId8"/>
    <p:sldId id="275" r:id="rId9"/>
    <p:sldId id="267" r:id="rId10"/>
    <p:sldId id="276" r:id="rId11"/>
    <p:sldId id="269" r:id="rId12"/>
    <p:sldId id="288" r:id="rId13"/>
    <p:sldId id="272" r:id="rId14"/>
    <p:sldId id="283" r:id="rId15"/>
    <p:sldId id="280" r:id="rId16"/>
    <p:sldId id="278" r:id="rId17"/>
    <p:sldId id="289" r:id="rId18"/>
    <p:sldId id="273" r:id="rId19"/>
    <p:sldId id="262" r:id="rId20"/>
    <p:sldId id="263" r:id="rId21"/>
    <p:sldId id="281" r:id="rId22"/>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Gaurav Patwardhan" initials="GP" lastIdx="2" clrIdx="0">
    <p:extLst>
      <p:ext uri="{19B8F6BF-5375-455C-9EA6-DF929625EA0E}">
        <p15:presenceInfo xmlns:p15="http://schemas.microsoft.com/office/powerpoint/2012/main" userId="Gaurav Patwardhan"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837" autoAdjust="0"/>
    <p:restoredTop sz="95303" autoAdjust="0"/>
  </p:normalViewPr>
  <p:slideViewPr>
    <p:cSldViewPr>
      <p:cViewPr varScale="1">
        <p:scale>
          <a:sx n="125" d="100"/>
          <a:sy n="125" d="100"/>
        </p:scale>
        <p:origin x="1644" y="90"/>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74" d="100"/>
          <a:sy n="74" d="100"/>
        </p:scale>
        <p:origin x="1980" y="6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2/26/2021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802.11-yy/0247r1</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802.11-yy/0247r1</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802.11-yy/0247r1</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402318302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802.11-yy/0247r1</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99765193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802.11-yy/0247r1</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64401064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802.11-yy/0247r1</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r>
              <a:rPr lang="en-US" baseline="30000" dirty="0"/>
              <a:t>#</a:t>
            </a:r>
            <a:r>
              <a:rPr lang="en-US" dirty="0"/>
              <a:t>Worked example</a:t>
            </a:r>
          </a:p>
          <a:p>
            <a:r>
              <a:rPr lang="en-US" dirty="0"/>
              <a:t>CTS at 36 Mbps.</a:t>
            </a:r>
          </a:p>
          <a:p>
            <a:r>
              <a:rPr lang="en-US" dirty="0"/>
              <a:t>16+8*14+6 = 134 Service + data + Tail bits. </a:t>
            </a:r>
          </a:p>
          <a:p>
            <a:r>
              <a:rPr lang="en-US" dirty="0" err="1"/>
              <a:t>nDbps</a:t>
            </a:r>
            <a:r>
              <a:rPr lang="en-US" dirty="0"/>
              <a:t> = 48*4*3/4 = 144 data bits.</a:t>
            </a:r>
          </a:p>
          <a:p>
            <a:r>
              <a:rPr lang="en-US" dirty="0"/>
              <a:t>There are 144-134 = 10 uncoded pad bits. </a:t>
            </a:r>
          </a:p>
          <a:p>
            <a:r>
              <a:rPr lang="en-US" dirty="0"/>
              <a:t>The Data field comprises a single OFDM symbol. </a:t>
            </a:r>
          </a:p>
          <a:p>
            <a:r>
              <a:rPr lang="en-US" dirty="0"/>
              <a:t>The first 134 bits are r1/2 coded to 268 </a:t>
            </a:r>
            <a:r>
              <a:rPr lang="en-US" dirty="0" err="1"/>
              <a:t>codedUnpunctured</a:t>
            </a:r>
            <a:r>
              <a:rPr lang="en-US" dirty="0"/>
              <a:t> bits (and these end in the all-zeros state due to the Tail field).</a:t>
            </a:r>
          </a:p>
          <a:p>
            <a:r>
              <a:rPr lang="en-US" dirty="0"/>
              <a:t>The final 10 uncoded Pad are r1/2 coded to 20 </a:t>
            </a:r>
            <a:r>
              <a:rPr lang="en-US" dirty="0" err="1"/>
              <a:t>codedUnpunctured</a:t>
            </a:r>
            <a:r>
              <a:rPr lang="en-US" dirty="0"/>
              <a:t> bits.</a:t>
            </a:r>
          </a:p>
          <a:p>
            <a:r>
              <a:rPr lang="en-US" dirty="0"/>
              <a:t>36 Mbps is r3/4 where the puncturing pattern has period 6 </a:t>
            </a:r>
            <a:r>
              <a:rPr lang="en-US" dirty="0" err="1"/>
              <a:t>codedUnpunctured</a:t>
            </a:r>
            <a:r>
              <a:rPr lang="en-US" dirty="0"/>
              <a:t> bits, and 4 coded bits survive per pattern.</a:t>
            </a:r>
          </a:p>
          <a:p>
            <a:r>
              <a:rPr lang="en-US" dirty="0"/>
              <a:t>268/6 = 44 remainder 4. The r3/4 puncturing pattern is </a:t>
            </a:r>
            <a:r>
              <a:rPr lang="en-US" dirty="0" err="1"/>
              <a:t>YYYnnY</a:t>
            </a:r>
            <a:r>
              <a:rPr lang="en-US" dirty="0"/>
              <a:t> so 44*4 + 3 = 179 coded bits survive puncturing.</a:t>
            </a:r>
          </a:p>
          <a:p>
            <a:r>
              <a:rPr lang="en-US" dirty="0"/>
              <a:t>For the pad field, its </a:t>
            </a:r>
            <a:r>
              <a:rPr lang="en-US" dirty="0" err="1"/>
              <a:t>codedUnpunctured</a:t>
            </a:r>
            <a:r>
              <a:rPr lang="en-US" dirty="0"/>
              <a:t> bits are organized as  2 + 3*6 bits, so 1 + 3*4 = 13 bits coded bits survive puncturing. </a:t>
            </a:r>
          </a:p>
          <a:p>
            <a:r>
              <a:rPr lang="en-US" dirty="0"/>
              <a:t>Checking: 179 + 13 = 192 coded bits which equals 48*4 as expected.</a:t>
            </a:r>
          </a:p>
        </p:txBody>
      </p:sp>
    </p:spTree>
    <p:extLst>
      <p:ext uri="{BB962C8B-B14F-4D97-AF65-F5344CB8AC3E}">
        <p14:creationId xmlns:p14="http://schemas.microsoft.com/office/powerpoint/2010/main" val="172257906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802.11-yy/0247r1</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5597654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802.11-yy/0247r1</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33758841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802.11-yy/0247r1</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1739535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802.11-yy/0247r1</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55186023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802.11-yy/0247r1</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8527510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802.11-yy/0247r1</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8531691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802.11-yy/0247r1</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36290178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802.11-yy/0247r1</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95568439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802.11-yy/0247r1</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080533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802.11-yy/0247r1</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3527732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802.11-yy/0247r1</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r>
              <a:rPr lang="en-US" dirty="0"/>
              <a:t>*From discussions, </a:t>
            </a:r>
            <a:r>
              <a:rPr lang="en-US" dirty="0" err="1"/>
              <a:t>rumours</a:t>
            </a:r>
            <a:r>
              <a:rPr lang="en-US" dirty="0"/>
              <a:t>, and </a:t>
            </a:r>
            <a:r>
              <a:rPr lang="en-US" dirty="0" err="1"/>
              <a:t>rumours</a:t>
            </a:r>
            <a:r>
              <a:rPr lang="en-US" dirty="0"/>
              <a:t> of </a:t>
            </a:r>
            <a:r>
              <a:rPr lang="en-US" dirty="0" err="1"/>
              <a:t>rumours</a:t>
            </a:r>
            <a:r>
              <a:rPr lang="en-US" dirty="0"/>
              <a:t> over the years. Some of </a:t>
            </a:r>
            <a:r>
              <a:rPr lang="en-US" dirty="0" err="1"/>
              <a:t>thense</a:t>
            </a:r>
            <a:r>
              <a:rPr lang="en-US" dirty="0"/>
              <a:t> might never have been true or might once have been true (but are no longer true due to firmware upgrades or comprehensive product disposal)</a:t>
            </a:r>
          </a:p>
        </p:txBody>
      </p:sp>
    </p:spTree>
    <p:extLst>
      <p:ext uri="{BB962C8B-B14F-4D97-AF65-F5344CB8AC3E}">
        <p14:creationId xmlns:p14="http://schemas.microsoft.com/office/powerpoint/2010/main" val="15953899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802.11-yy/0247r1</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3144534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802.11-yy/0247r1</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7655919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802.11-yy/0247r1</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51590562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802.11-yy/0247r1</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2576062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802.11-yy/0247r1</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860196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Feb 2021</a:t>
            </a:r>
            <a:endParaRPr lang="en-GB" dirty="0"/>
          </a:p>
        </p:txBody>
      </p:sp>
      <p:sp>
        <p:nvSpPr>
          <p:cNvPr id="5" name="Footer Placeholder 4"/>
          <p:cNvSpPr>
            <a:spLocks noGrp="1"/>
          </p:cNvSpPr>
          <p:nvPr>
            <p:ph type="ftr" idx="11"/>
          </p:nvPr>
        </p:nvSpPr>
        <p:spPr/>
        <p:txBody>
          <a:bodyPr/>
          <a:lstStyle>
            <a:lvl1pPr>
              <a:defRPr/>
            </a:lvl1pPr>
          </a:lstStyle>
          <a:p>
            <a:r>
              <a:rPr lang="en-GB" dirty="0"/>
              <a:t>Brian Hart (Cisco Systems)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Brian Hart (Cisco Systems)</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Feb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Feb 2021</a:t>
            </a:r>
            <a:endParaRPr lang="en-GB" dirty="0"/>
          </a:p>
        </p:txBody>
      </p:sp>
      <p:sp>
        <p:nvSpPr>
          <p:cNvPr id="5" name="Footer Placeholder 4"/>
          <p:cNvSpPr>
            <a:spLocks noGrp="1"/>
          </p:cNvSpPr>
          <p:nvPr>
            <p:ph type="ftr" idx="11"/>
          </p:nvPr>
        </p:nvSpPr>
        <p:spPr/>
        <p:txBody>
          <a:bodyPr/>
          <a:lstStyle>
            <a:lvl1pPr>
              <a:defRPr/>
            </a:lvl1pPr>
          </a:lstStyle>
          <a:p>
            <a:r>
              <a:rPr lang="en-GB" dirty="0"/>
              <a:t>Brian Hart (Cisco Systems)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Feb 2021</a:t>
            </a:r>
            <a:endParaRPr lang="en-GB" dirty="0"/>
          </a:p>
        </p:txBody>
      </p:sp>
      <p:sp>
        <p:nvSpPr>
          <p:cNvPr id="6" name="Footer Placeholder 5"/>
          <p:cNvSpPr>
            <a:spLocks noGrp="1"/>
          </p:cNvSpPr>
          <p:nvPr>
            <p:ph type="ftr" idx="11"/>
          </p:nvPr>
        </p:nvSpPr>
        <p:spPr/>
        <p:txBody>
          <a:bodyPr/>
          <a:lstStyle>
            <a:lvl1pPr>
              <a:defRPr/>
            </a:lvl1pPr>
          </a:lstStyle>
          <a:p>
            <a:r>
              <a:rPr lang="en-GB" dirty="0"/>
              <a:t>Brian Hart (Cisco Systems)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Feb 2021</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dirty="0"/>
              <a:t>Brian Hart (Cisco Systems)</a:t>
            </a:r>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Feb 2021</a:t>
            </a:r>
            <a:endParaRPr lang="en-GB" dirty="0"/>
          </a:p>
        </p:txBody>
      </p:sp>
      <p:sp>
        <p:nvSpPr>
          <p:cNvPr id="4" name="Footer Placeholder 3"/>
          <p:cNvSpPr>
            <a:spLocks noGrp="1"/>
          </p:cNvSpPr>
          <p:nvPr>
            <p:ph type="ftr" idx="11"/>
          </p:nvPr>
        </p:nvSpPr>
        <p:spPr/>
        <p:txBody>
          <a:bodyPr/>
          <a:lstStyle>
            <a:lvl1pPr>
              <a:defRPr/>
            </a:lvl1pPr>
          </a:lstStyle>
          <a:p>
            <a:r>
              <a:rPr lang="en-GB" dirty="0"/>
              <a:t>Brian Hart (Cisco Systems)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Feb 2021</a:t>
            </a:r>
            <a:endParaRPr lang="en-GB" dirty="0"/>
          </a:p>
        </p:txBody>
      </p:sp>
      <p:sp>
        <p:nvSpPr>
          <p:cNvPr id="3" name="Footer Placeholder 2"/>
          <p:cNvSpPr>
            <a:spLocks noGrp="1"/>
          </p:cNvSpPr>
          <p:nvPr>
            <p:ph type="ftr" idx="11"/>
          </p:nvPr>
        </p:nvSpPr>
        <p:spPr/>
        <p:txBody>
          <a:bodyPr/>
          <a:lstStyle>
            <a:lvl1pPr>
              <a:defRPr/>
            </a:lvl1pPr>
          </a:lstStyle>
          <a:p>
            <a:r>
              <a:rPr lang="en-GB" dirty="0"/>
              <a:t>Brian Hart (Cisco Systems)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Feb 2021</a:t>
            </a:r>
            <a:endParaRPr lang="en-GB" dirty="0"/>
          </a:p>
        </p:txBody>
      </p:sp>
      <p:sp>
        <p:nvSpPr>
          <p:cNvPr id="5" name="Footer Placeholder 4"/>
          <p:cNvSpPr>
            <a:spLocks noGrp="1"/>
          </p:cNvSpPr>
          <p:nvPr>
            <p:ph type="ftr" idx="11"/>
          </p:nvPr>
        </p:nvSpPr>
        <p:spPr/>
        <p:txBody>
          <a:bodyPr/>
          <a:lstStyle>
            <a:lvl1pPr>
              <a:defRPr/>
            </a:lvl1pPr>
          </a:lstStyle>
          <a:p>
            <a:r>
              <a:rPr lang="en-GB" dirty="0"/>
              <a:t>Brian Hart (Cisco Systems)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Feb 2021</a:t>
            </a:r>
            <a:endParaRPr lang="en-GB" dirty="0"/>
          </a:p>
        </p:txBody>
      </p:sp>
      <p:sp>
        <p:nvSpPr>
          <p:cNvPr id="5" name="Footer Placeholder 4"/>
          <p:cNvSpPr>
            <a:spLocks noGrp="1"/>
          </p:cNvSpPr>
          <p:nvPr>
            <p:ph type="ftr" idx="11"/>
          </p:nvPr>
        </p:nvSpPr>
        <p:spPr/>
        <p:txBody>
          <a:bodyPr/>
          <a:lstStyle>
            <a:lvl1pPr>
              <a:defRPr/>
            </a:lvl1pPr>
          </a:lstStyle>
          <a:p>
            <a:r>
              <a:rPr lang="en-GB" dirty="0"/>
              <a:t>Brian Hart (Cisco Systems)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Feb 2021</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Brian Hart (Cisco Systems)</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802.11-21/0247r1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themeOverride" Target="../theme/themeOverride1.x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Bandwidth indication in RTS/CTS in 320 MHz PPDU and Punctured Preambles</a:t>
            </a:r>
          </a:p>
        </p:txBody>
      </p:sp>
      <p:sp>
        <p:nvSpPr>
          <p:cNvPr id="3074" name="Rectangle 2"/>
          <p:cNvSpPr>
            <a:spLocks noGrp="1" noChangeArrowheads="1"/>
          </p:cNvSpPr>
          <p:nvPr>
            <p:ph idx="1"/>
          </p:nvPr>
        </p:nvSpPr>
        <p:spPr>
          <a:xfrm>
            <a:off x="685800" y="1870075"/>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2021-02-27</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Brian Hart (Cisco Systems)</a:t>
            </a:r>
          </a:p>
        </p:txBody>
      </p:sp>
      <p:sp>
        <p:nvSpPr>
          <p:cNvPr id="6" name="Date Placeholder 3"/>
          <p:cNvSpPr>
            <a:spLocks noGrp="1"/>
          </p:cNvSpPr>
          <p:nvPr>
            <p:ph type="dt" idx="15"/>
          </p:nvPr>
        </p:nvSpPr>
        <p:spPr>
          <a:xfrm>
            <a:off x="696912" y="333375"/>
            <a:ext cx="2303451" cy="273050"/>
          </a:xfrm>
        </p:spPr>
        <p:txBody>
          <a:bodyPr/>
          <a:lstStyle/>
          <a:p>
            <a:r>
              <a:rPr lang="en-US" dirty="0"/>
              <a:t>Feb 2021</a:t>
            </a:r>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672928608"/>
              </p:ext>
            </p:extLst>
          </p:nvPr>
        </p:nvGraphicFramePr>
        <p:xfrm>
          <a:off x="1530350" y="2806700"/>
          <a:ext cx="6475413" cy="1042988"/>
        </p:xfrm>
        <a:graphic>
          <a:graphicData uri="http://schemas.openxmlformats.org/presentationml/2006/ole">
            <mc:AlternateContent xmlns:mc="http://schemas.openxmlformats.org/markup-compatibility/2006">
              <mc:Choice xmlns:v="urn:schemas-microsoft-com:vml" Requires="v">
                <p:oleObj name="Document" r:id="rId4" imgW="8290593" imgH="1348438" progId="Word.Document.8">
                  <p:embed/>
                </p:oleObj>
              </mc:Choice>
              <mc:Fallback>
                <p:oleObj name="Document" r:id="rId4" imgW="8290593" imgH="1348438" progId="Word.Document.8">
                  <p:embed/>
                  <p:pic>
                    <p:nvPicPr>
                      <p:cNvPr id="0" name="Picture 3"/>
                      <p:cNvPicPr>
                        <a:picLocks noChangeAspect="1" noChangeArrowheads="1"/>
                      </p:cNvPicPr>
                      <p:nvPr/>
                    </p:nvPicPr>
                    <p:blipFill>
                      <a:blip r:embed="rId5"/>
                      <a:srcRect/>
                      <a:stretch>
                        <a:fillRect/>
                      </a:stretch>
                    </p:blipFill>
                    <p:spPr bwMode="auto">
                      <a:xfrm>
                        <a:off x="1530350" y="2806700"/>
                        <a:ext cx="6475413" cy="1042988"/>
                      </a:xfrm>
                      <a:prstGeom prst="rect">
                        <a:avLst/>
                      </a:prstGeom>
                      <a:noFill/>
                    </p:spPr>
                  </p:pic>
                </p:oleObj>
              </mc:Fallback>
            </mc:AlternateContent>
          </a:graphicData>
        </a:graphic>
      </p:graphicFrame>
      <p:sp>
        <p:nvSpPr>
          <p:cNvPr id="3076" name="Rectangle 4"/>
          <p:cNvSpPr>
            <a:spLocks noChangeArrowheads="1"/>
          </p:cNvSpPr>
          <p:nvPr/>
        </p:nvSpPr>
        <p:spPr bwMode="auto">
          <a:xfrm>
            <a:off x="533400" y="22860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overrideClrMapping bg1="lt1" tx1="dk1" bg2="lt2" tx2="dk2" accent1="accent1" accent2="accent2" accent3="accent3" accent4="accent4" accent5="accent5" accent6="accent6" hlink="hlink" folHlink="folHlink"/>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dirty="0"/>
              <a:t>Feb 2021</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Brian Hart (Cisco Systems)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10</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Solutions</a:t>
            </a:r>
            <a:br>
              <a:rPr lang="en-GB" dirty="0"/>
            </a:br>
            <a:r>
              <a:rPr lang="en-GB" sz="2400" dirty="0"/>
              <a:t>Option B: OFDSA of non-HT PPDUs</a:t>
            </a:r>
          </a:p>
        </p:txBody>
      </p:sp>
      <p:sp>
        <p:nvSpPr>
          <p:cNvPr id="4098" name="Rectangle 2"/>
          <p:cNvSpPr>
            <a:spLocks noGrp="1" noChangeArrowheads="1"/>
          </p:cNvSpPr>
          <p:nvPr>
            <p:ph type="body" idx="1"/>
          </p:nvPr>
        </p:nvSpPr>
        <p:spPr>
          <a:xfrm>
            <a:off x="76200" y="1981200"/>
            <a:ext cx="8915400" cy="2590800"/>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dirty="0"/>
              <a:t>C</a:t>
            </a:r>
            <a:r>
              <a:rPr lang="en-GB" sz="1800" dirty="0" err="1"/>
              <a:t>hange</a:t>
            </a:r>
            <a:r>
              <a:rPr lang="en-GB" sz="1800" dirty="0"/>
              <a:t> clause 36 to define:</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400" dirty="0"/>
              <a:t>Orthogonal frequency-multiplexed, </a:t>
            </a:r>
            <a:r>
              <a:rPr lang="en-GB" sz="1400" i="1" dirty="0"/>
              <a:t>different </a:t>
            </a:r>
            <a:r>
              <a:rPr lang="en-GB" sz="1400" dirty="0"/>
              <a:t>non-HT PPDUs </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200" dirty="0"/>
              <a:t>OFDSA of non-HT PPDUs on DL, OFDSA/“simulcast”-OFDSA of non-HT PPDUs on UL (“SA” = single access)</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200" dirty="0"/>
              <a:t>When an AP transmits RTS to SST clients, need to consider UL OFDMA of non-HT PPDUs (see 20/1583)</a:t>
            </a:r>
            <a:endParaRPr lang="en-GB" sz="1200" dirty="0"/>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400" dirty="0"/>
              <a:t>Must be mandatory for both TX and RX, for both APs and non-AP STAs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400" dirty="0"/>
              <a:t>320 MHz via 160 MHz non-HT-dup + 160 MHz non-HT-dup (2 decoding operations for dynamic BW)</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dirty="0"/>
              <a:t>If dynamic preamble puncturing is a goal, due to the number of preamble puncturing patterns, this suggests 1 decoding operation per 20 MHz in the primary 80 MHz, and one decoding operation per 40 MHz in the remaining PPDU bandwidth (so 320 MHz implies 10 decoding operations).</a:t>
            </a:r>
            <a:endParaRPr lang="en-GB" sz="1400" dirty="0"/>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400" u="sng" dirty="0"/>
              <a:t>Note: this is a new requirement on non-AP STAs, and may be unacceptable (certainly for dynamic preamble puncturing)</a:t>
            </a:r>
          </a:p>
        </p:txBody>
      </p:sp>
      <p:sp>
        <p:nvSpPr>
          <p:cNvPr id="19" name="Rectangle 18">
            <a:extLst>
              <a:ext uri="{FF2B5EF4-FFF2-40B4-BE49-F238E27FC236}">
                <a16:creationId xmlns:a16="http://schemas.microsoft.com/office/drawing/2014/main" id="{E98977C5-D843-4B9D-9DFD-C0DB1E834C30}"/>
              </a:ext>
            </a:extLst>
          </p:cNvPr>
          <p:cNvSpPr/>
          <p:nvPr/>
        </p:nvSpPr>
        <p:spPr bwMode="auto">
          <a:xfrm>
            <a:off x="4648200" y="5613400"/>
            <a:ext cx="1905000" cy="7112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kumimoji="0" lang="en-US" sz="1200" b="0" i="0" u="none" strike="noStrike" cap="none" normalizeH="0" baseline="0" dirty="0">
                <a:ln>
                  <a:noFill/>
                </a:ln>
                <a:solidFill>
                  <a:schemeClr val="bg1"/>
                </a:solidFill>
                <a:effectLst/>
                <a:latin typeface="Times New Roman" pitchFamily="16" charset="0"/>
                <a:ea typeface="MS Gothic" charset="-128"/>
              </a:rPr>
              <a:t>Data</a:t>
            </a:r>
          </a:p>
        </p:txBody>
      </p:sp>
      <p:sp>
        <p:nvSpPr>
          <p:cNvPr id="27" name="Rectangle 26">
            <a:extLst>
              <a:ext uri="{FF2B5EF4-FFF2-40B4-BE49-F238E27FC236}">
                <a16:creationId xmlns:a16="http://schemas.microsoft.com/office/drawing/2014/main" id="{49B368A9-F154-4F69-8944-5060AF680899}"/>
              </a:ext>
            </a:extLst>
          </p:cNvPr>
          <p:cNvSpPr/>
          <p:nvPr/>
        </p:nvSpPr>
        <p:spPr bwMode="auto">
          <a:xfrm>
            <a:off x="2133600" y="6019800"/>
            <a:ext cx="1066800" cy="3048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kumimoji="0" lang="en-US" sz="1200" b="0" i="0" u="none" strike="noStrike" cap="none" normalizeH="0" baseline="0" dirty="0">
                <a:ln>
                  <a:noFill/>
                </a:ln>
                <a:solidFill>
                  <a:schemeClr val="bg1"/>
                </a:solidFill>
                <a:effectLst/>
                <a:latin typeface="Times New Roman" pitchFamily="16" charset="0"/>
                <a:ea typeface="MS Gothic" charset="-128"/>
              </a:rPr>
              <a:t>RTS: CBW40</a:t>
            </a:r>
          </a:p>
        </p:txBody>
      </p:sp>
      <p:sp>
        <p:nvSpPr>
          <p:cNvPr id="28" name="Rectangle 27">
            <a:extLst>
              <a:ext uri="{FF2B5EF4-FFF2-40B4-BE49-F238E27FC236}">
                <a16:creationId xmlns:a16="http://schemas.microsoft.com/office/drawing/2014/main" id="{DD255D4E-DB98-435A-A183-ADF5417738F5}"/>
              </a:ext>
            </a:extLst>
          </p:cNvPr>
          <p:cNvSpPr/>
          <p:nvPr/>
        </p:nvSpPr>
        <p:spPr bwMode="auto">
          <a:xfrm>
            <a:off x="2133600" y="5613400"/>
            <a:ext cx="1066800" cy="3048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kumimoji="0" lang="en-US" sz="1200" b="0" i="0" u="none" strike="noStrike" cap="none" normalizeH="0" baseline="0" dirty="0">
                <a:ln>
                  <a:noFill/>
                </a:ln>
                <a:solidFill>
                  <a:schemeClr val="bg1"/>
                </a:solidFill>
                <a:effectLst/>
                <a:latin typeface="Times New Roman" pitchFamily="16" charset="0"/>
                <a:ea typeface="MS Gothic" charset="-128"/>
              </a:rPr>
              <a:t>RTS: CBW40</a:t>
            </a:r>
          </a:p>
        </p:txBody>
      </p:sp>
      <p:sp>
        <p:nvSpPr>
          <p:cNvPr id="29" name="Rectangle 28">
            <a:extLst>
              <a:ext uri="{FF2B5EF4-FFF2-40B4-BE49-F238E27FC236}">
                <a16:creationId xmlns:a16="http://schemas.microsoft.com/office/drawing/2014/main" id="{67FDA08E-E72B-4BA1-AE39-3EB236B9A406}"/>
              </a:ext>
            </a:extLst>
          </p:cNvPr>
          <p:cNvSpPr/>
          <p:nvPr/>
        </p:nvSpPr>
        <p:spPr bwMode="auto">
          <a:xfrm>
            <a:off x="2133600" y="4800600"/>
            <a:ext cx="1066800" cy="3048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b="0" i="0" u="none" strike="noStrike" cap="none" normalizeH="0" baseline="0" dirty="0">
                <a:ln>
                  <a:noFill/>
                </a:ln>
                <a:solidFill>
                  <a:schemeClr val="bg1"/>
                </a:solidFill>
                <a:effectLst/>
                <a:latin typeface="Times New Roman" pitchFamily="16" charset="0"/>
                <a:ea typeface="MS Gothic" charset="-128"/>
              </a:rPr>
              <a:t>RTS: CBW20</a:t>
            </a:r>
          </a:p>
        </p:txBody>
      </p:sp>
      <p:sp>
        <p:nvSpPr>
          <p:cNvPr id="30" name="Rectangle 29">
            <a:extLst>
              <a:ext uri="{FF2B5EF4-FFF2-40B4-BE49-F238E27FC236}">
                <a16:creationId xmlns:a16="http://schemas.microsoft.com/office/drawing/2014/main" id="{133E99E7-03E1-4F80-A8E0-8B9024E57573}"/>
              </a:ext>
            </a:extLst>
          </p:cNvPr>
          <p:cNvSpPr/>
          <p:nvPr/>
        </p:nvSpPr>
        <p:spPr bwMode="auto">
          <a:xfrm>
            <a:off x="3352800" y="6019800"/>
            <a:ext cx="1143000" cy="304800"/>
          </a:xfrm>
          <a:prstGeom prst="rect">
            <a:avLst/>
          </a:prstGeom>
          <a:solidFill>
            <a:srgbClr val="00B0F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200" dirty="0"/>
              <a:t>C</a:t>
            </a:r>
            <a:r>
              <a:rPr kumimoji="0" lang="en-US" sz="1200" b="0" i="0" u="none" strike="noStrike" cap="none" normalizeH="0" baseline="0" dirty="0">
                <a:ln>
                  <a:noFill/>
                </a:ln>
                <a:solidFill>
                  <a:schemeClr val="bg1"/>
                </a:solidFill>
                <a:effectLst/>
                <a:latin typeface="Times New Roman" pitchFamily="16" charset="0"/>
                <a:ea typeface="MS Gothic" charset="-128"/>
              </a:rPr>
              <a:t>TS: CBW40</a:t>
            </a:r>
          </a:p>
        </p:txBody>
      </p:sp>
      <p:sp>
        <p:nvSpPr>
          <p:cNvPr id="31" name="Rectangle 30">
            <a:extLst>
              <a:ext uri="{FF2B5EF4-FFF2-40B4-BE49-F238E27FC236}">
                <a16:creationId xmlns:a16="http://schemas.microsoft.com/office/drawing/2014/main" id="{CE5B7A69-E8D0-4D03-9FC2-923D3B80E5BB}"/>
              </a:ext>
            </a:extLst>
          </p:cNvPr>
          <p:cNvSpPr/>
          <p:nvPr/>
        </p:nvSpPr>
        <p:spPr bwMode="auto">
          <a:xfrm>
            <a:off x="3352800" y="5613400"/>
            <a:ext cx="1143000" cy="304800"/>
          </a:xfrm>
          <a:prstGeom prst="rect">
            <a:avLst/>
          </a:prstGeom>
          <a:solidFill>
            <a:srgbClr val="00B0F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200" dirty="0"/>
              <a:t>C</a:t>
            </a:r>
            <a:r>
              <a:rPr kumimoji="0" lang="en-US" sz="1200" b="0" i="0" u="none" strike="noStrike" cap="none" normalizeH="0" baseline="0" dirty="0">
                <a:ln>
                  <a:noFill/>
                </a:ln>
                <a:solidFill>
                  <a:schemeClr val="bg1"/>
                </a:solidFill>
                <a:effectLst/>
                <a:latin typeface="Times New Roman" pitchFamily="16" charset="0"/>
                <a:ea typeface="MS Gothic" charset="-128"/>
              </a:rPr>
              <a:t>TS: CBW40</a:t>
            </a:r>
          </a:p>
        </p:txBody>
      </p:sp>
      <p:sp>
        <p:nvSpPr>
          <p:cNvPr id="32" name="Rectangle 31">
            <a:extLst>
              <a:ext uri="{FF2B5EF4-FFF2-40B4-BE49-F238E27FC236}">
                <a16:creationId xmlns:a16="http://schemas.microsoft.com/office/drawing/2014/main" id="{27B062C2-C00B-460E-AE27-B9174F321DDF}"/>
              </a:ext>
            </a:extLst>
          </p:cNvPr>
          <p:cNvSpPr/>
          <p:nvPr/>
        </p:nvSpPr>
        <p:spPr bwMode="auto">
          <a:xfrm>
            <a:off x="6705600" y="6019800"/>
            <a:ext cx="685800" cy="304800"/>
          </a:xfrm>
          <a:prstGeom prst="rect">
            <a:avLst/>
          </a:prstGeom>
          <a:solidFill>
            <a:srgbClr val="00B0F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200" dirty="0"/>
              <a:t>BA</a:t>
            </a:r>
            <a:endParaRPr kumimoji="0" lang="en-US" sz="1200" b="0" i="0" u="none" cap="none" normalizeH="0" dirty="0">
              <a:ln>
                <a:noFill/>
              </a:ln>
              <a:solidFill>
                <a:schemeClr val="bg1"/>
              </a:solidFill>
              <a:effectLst/>
              <a:latin typeface="Times New Roman" pitchFamily="16" charset="0"/>
              <a:ea typeface="MS Gothic" charset="-128"/>
            </a:endParaRPr>
          </a:p>
        </p:txBody>
      </p:sp>
      <p:sp>
        <p:nvSpPr>
          <p:cNvPr id="33" name="Rectangle 32">
            <a:extLst>
              <a:ext uri="{FF2B5EF4-FFF2-40B4-BE49-F238E27FC236}">
                <a16:creationId xmlns:a16="http://schemas.microsoft.com/office/drawing/2014/main" id="{F28B5E28-4D9C-4C82-867F-3DB036077A22}"/>
              </a:ext>
            </a:extLst>
          </p:cNvPr>
          <p:cNvSpPr/>
          <p:nvPr/>
        </p:nvSpPr>
        <p:spPr bwMode="auto">
          <a:xfrm>
            <a:off x="6705600" y="5613400"/>
            <a:ext cx="685800" cy="304800"/>
          </a:xfrm>
          <a:prstGeom prst="rect">
            <a:avLst/>
          </a:prstGeom>
          <a:solidFill>
            <a:srgbClr val="00B0F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200" dirty="0"/>
              <a:t>BA</a:t>
            </a:r>
            <a:endParaRPr kumimoji="0" lang="en-US" sz="1200" b="0" i="0" u="none" cap="none" normalizeH="0" dirty="0">
              <a:ln>
                <a:noFill/>
              </a:ln>
              <a:solidFill>
                <a:schemeClr val="bg1"/>
              </a:solidFill>
              <a:effectLst/>
              <a:latin typeface="Times New Roman" pitchFamily="16" charset="0"/>
              <a:ea typeface="MS Gothic" charset="-128"/>
            </a:endParaRPr>
          </a:p>
        </p:txBody>
      </p:sp>
      <p:sp>
        <p:nvSpPr>
          <p:cNvPr id="34" name="Rectangle 33">
            <a:extLst>
              <a:ext uri="{FF2B5EF4-FFF2-40B4-BE49-F238E27FC236}">
                <a16:creationId xmlns:a16="http://schemas.microsoft.com/office/drawing/2014/main" id="{0674AF4B-15C9-4ADE-9C07-F5F6E4B7996B}"/>
              </a:ext>
            </a:extLst>
          </p:cNvPr>
          <p:cNvSpPr/>
          <p:nvPr/>
        </p:nvSpPr>
        <p:spPr bwMode="auto">
          <a:xfrm>
            <a:off x="3345180" y="4800600"/>
            <a:ext cx="1143000" cy="304800"/>
          </a:xfrm>
          <a:prstGeom prst="rect">
            <a:avLst/>
          </a:prstGeom>
          <a:solidFill>
            <a:srgbClr val="00B0F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200" dirty="0"/>
              <a:t>C</a:t>
            </a:r>
            <a:r>
              <a:rPr kumimoji="0" lang="en-US" sz="1200" b="0" i="0" u="none" strike="noStrike" cap="none" normalizeH="0" baseline="0" dirty="0">
                <a:ln>
                  <a:noFill/>
                </a:ln>
                <a:solidFill>
                  <a:schemeClr val="bg1"/>
                </a:solidFill>
                <a:effectLst/>
                <a:latin typeface="Times New Roman" pitchFamily="16" charset="0"/>
                <a:ea typeface="MS Gothic" charset="-128"/>
              </a:rPr>
              <a:t>TS: CBW20</a:t>
            </a:r>
          </a:p>
        </p:txBody>
      </p:sp>
      <p:sp>
        <p:nvSpPr>
          <p:cNvPr id="36" name="Rectangle 35">
            <a:extLst>
              <a:ext uri="{FF2B5EF4-FFF2-40B4-BE49-F238E27FC236}">
                <a16:creationId xmlns:a16="http://schemas.microsoft.com/office/drawing/2014/main" id="{F19507CA-76BC-429C-B827-713225BD7376}"/>
              </a:ext>
            </a:extLst>
          </p:cNvPr>
          <p:cNvSpPr/>
          <p:nvPr/>
        </p:nvSpPr>
        <p:spPr bwMode="auto">
          <a:xfrm>
            <a:off x="1596390" y="6019800"/>
            <a:ext cx="457200" cy="304800"/>
          </a:xfrm>
          <a:prstGeom prst="rect">
            <a:avLst/>
          </a:prstGeom>
          <a:solidFill>
            <a:srgbClr val="00206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200" dirty="0"/>
              <a:t>P20</a:t>
            </a:r>
            <a:endParaRPr kumimoji="0" lang="en-US" sz="1200" b="0" i="0" u="none" strike="noStrike" cap="none" normalizeH="0" baseline="0" dirty="0">
              <a:ln>
                <a:noFill/>
              </a:ln>
              <a:solidFill>
                <a:schemeClr val="bg1"/>
              </a:solidFill>
              <a:effectLst/>
              <a:latin typeface="Times New Roman" pitchFamily="16" charset="0"/>
              <a:ea typeface="MS Gothic" charset="-128"/>
            </a:endParaRPr>
          </a:p>
        </p:txBody>
      </p:sp>
      <p:sp>
        <p:nvSpPr>
          <p:cNvPr id="37" name="Rectangle 36">
            <a:extLst>
              <a:ext uri="{FF2B5EF4-FFF2-40B4-BE49-F238E27FC236}">
                <a16:creationId xmlns:a16="http://schemas.microsoft.com/office/drawing/2014/main" id="{5D778CC3-B695-4DAF-A752-5C206C42CC5E}"/>
              </a:ext>
            </a:extLst>
          </p:cNvPr>
          <p:cNvSpPr/>
          <p:nvPr/>
        </p:nvSpPr>
        <p:spPr bwMode="auto">
          <a:xfrm>
            <a:off x="2053590" y="5204460"/>
            <a:ext cx="3550920" cy="304800"/>
          </a:xfrm>
          <a:prstGeom prst="rect">
            <a:avLst/>
          </a:prstGeom>
          <a:solidFill>
            <a:srgbClr val="0070C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kumimoji="0" lang="en-US" sz="1200" b="0" i="0" u="none" strike="noStrike" cap="none" normalizeH="0" baseline="0" dirty="0">
                <a:ln>
                  <a:noFill/>
                </a:ln>
                <a:solidFill>
                  <a:schemeClr val="bg1"/>
                </a:solidFill>
                <a:effectLst/>
                <a:latin typeface="Times New Roman" pitchFamily="16" charset="0"/>
                <a:ea typeface="MS Gothic" charset="-128"/>
              </a:rPr>
              <a:t>OBSS</a:t>
            </a:r>
          </a:p>
        </p:txBody>
      </p:sp>
      <p:sp>
        <p:nvSpPr>
          <p:cNvPr id="38" name="Rectangle 37">
            <a:extLst>
              <a:ext uri="{FF2B5EF4-FFF2-40B4-BE49-F238E27FC236}">
                <a16:creationId xmlns:a16="http://schemas.microsoft.com/office/drawing/2014/main" id="{5C27CA0C-3142-4003-A1E1-C2B2A7D54CF8}"/>
              </a:ext>
            </a:extLst>
          </p:cNvPr>
          <p:cNvSpPr/>
          <p:nvPr/>
        </p:nvSpPr>
        <p:spPr bwMode="auto">
          <a:xfrm>
            <a:off x="4648200" y="4800600"/>
            <a:ext cx="1905000" cy="29972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kumimoji="0" lang="en-US" sz="1200" b="0" i="0" u="none" strike="noStrike" cap="none" normalizeH="0" baseline="0" dirty="0">
                <a:ln>
                  <a:noFill/>
                </a:ln>
                <a:solidFill>
                  <a:schemeClr val="bg1"/>
                </a:solidFill>
                <a:effectLst/>
                <a:latin typeface="Times New Roman" pitchFamily="16" charset="0"/>
                <a:ea typeface="MS Gothic" charset="-128"/>
              </a:rPr>
              <a:t>Data</a:t>
            </a:r>
          </a:p>
        </p:txBody>
      </p:sp>
      <p:sp>
        <p:nvSpPr>
          <p:cNvPr id="39" name="Rectangle 38">
            <a:extLst>
              <a:ext uri="{FF2B5EF4-FFF2-40B4-BE49-F238E27FC236}">
                <a16:creationId xmlns:a16="http://schemas.microsoft.com/office/drawing/2014/main" id="{537FDA18-A35E-4D40-B9FE-DBC66C519ABC}"/>
              </a:ext>
            </a:extLst>
          </p:cNvPr>
          <p:cNvSpPr/>
          <p:nvPr/>
        </p:nvSpPr>
        <p:spPr bwMode="auto">
          <a:xfrm>
            <a:off x="6682740" y="4795520"/>
            <a:ext cx="685800" cy="304800"/>
          </a:xfrm>
          <a:prstGeom prst="rect">
            <a:avLst/>
          </a:prstGeom>
          <a:solidFill>
            <a:srgbClr val="00B0F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200" dirty="0"/>
              <a:t>BA</a:t>
            </a:r>
            <a:endParaRPr kumimoji="0" lang="en-US" sz="1200" b="0" i="0" u="none" cap="none" normalizeH="0" dirty="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27677563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dirty="0"/>
              <a:t>Feb 2021</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Brian Hart (Cisco Systems)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11</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Solutions</a:t>
            </a:r>
            <a:br>
              <a:rPr lang="en-GB" dirty="0"/>
            </a:br>
            <a:r>
              <a:rPr lang="en-GB" sz="2400" dirty="0"/>
              <a:t>Option C1: Uncoded Pad bits with Tail</a:t>
            </a:r>
          </a:p>
        </p:txBody>
      </p:sp>
      <p:sp>
        <p:nvSpPr>
          <p:cNvPr id="4098" name="Rectangle 2"/>
          <p:cNvSpPr>
            <a:spLocks noGrp="1" noChangeArrowheads="1"/>
          </p:cNvSpPr>
          <p:nvPr>
            <p:ph type="body" idx="1"/>
          </p:nvPr>
        </p:nvSpPr>
        <p:spPr>
          <a:xfrm>
            <a:off x="88640" y="1670090"/>
            <a:ext cx="5893270" cy="4273510"/>
          </a:xfrm>
          <a:ln/>
        </p:spPr>
        <p:txBody>
          <a:bodyPr/>
          <a:lstStyle/>
          <a:p>
            <a:pPr>
              <a:spcBef>
                <a:spcPts val="2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b="0" dirty="0"/>
              <a:t>RTS, CF-End and PS-Poll are 20 octets; CTS is 14 octets</a:t>
            </a:r>
          </a:p>
          <a:p>
            <a:pPr>
              <a:spcBef>
                <a:spcPts val="2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b="0" dirty="0"/>
              <a:t>When transmitted in a non-HT PPDU, the number of uncoded Pad bits is always at least 10 bits (and assume NDPA can be padded to ensure this) </a:t>
            </a:r>
          </a:p>
          <a:p>
            <a:pPr>
              <a:spcBef>
                <a:spcPts val="2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b="0" dirty="0"/>
              <a:t>Can fit 3 bits of BW indication, (odd) Parity bit and a 6-bit Tail into 10 pad bits</a:t>
            </a:r>
          </a:p>
          <a:p>
            <a:pPr lvl="1">
              <a:spcBef>
                <a:spcPts val="2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200" dirty="0"/>
              <a:t>Akin to HESIGB</a:t>
            </a:r>
            <a:endParaRPr lang="en-GB" sz="1200" b="0" dirty="0"/>
          </a:p>
          <a:p>
            <a:pPr>
              <a:spcBef>
                <a:spcPts val="2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b="0" dirty="0"/>
              <a:t>No room for dynamic preamble puncturing</a:t>
            </a:r>
          </a:p>
          <a:p>
            <a:pPr>
              <a:spcBef>
                <a:spcPts val="2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b="0" dirty="0"/>
              <a:t>Two ways to insert the new fields into the uncoded Pad field:</a:t>
            </a:r>
          </a:p>
          <a:p>
            <a:pPr lvl="1">
              <a:spcBef>
                <a:spcPts val="2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dirty="0">
                <a:solidFill>
                  <a:schemeClr val="tx1"/>
                </a:solidFill>
              </a:rPr>
              <a:t>Before the scrambler (for PAPR robustness; and use odd parity so it is non-zero by design to indicate the presence of the new fields)</a:t>
            </a:r>
          </a:p>
          <a:p>
            <a:pPr lvl="1">
              <a:spcBef>
                <a:spcPts val="2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dirty="0">
                <a:solidFill>
                  <a:schemeClr val="bg1">
                    <a:lumMod val="75000"/>
                  </a:schemeClr>
                </a:solidFill>
              </a:rPr>
              <a:t>After the scrambler</a:t>
            </a:r>
          </a:p>
          <a:p>
            <a:pPr>
              <a:spcBef>
                <a:spcPts val="2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b="0" dirty="0"/>
              <a:t>Sample encoding</a:t>
            </a:r>
          </a:p>
          <a:p>
            <a:pPr lvl="1">
              <a:spcBef>
                <a:spcPts val="2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400" dirty="0"/>
              <a:t>Scrambling sequence indicates 20-80MHz: nothing inserted</a:t>
            </a:r>
          </a:p>
          <a:p>
            <a:pPr lvl="1">
              <a:spcBef>
                <a:spcPts val="2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400" dirty="0"/>
              <a:t>Scrambling sequence indicates 160MHz and means 160MHz: ?</a:t>
            </a:r>
          </a:p>
          <a:p>
            <a:pPr lvl="1">
              <a:spcBef>
                <a:spcPts val="2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400" dirty="0"/>
              <a:t>Scrambling sequence indicates 160MHz but doesn’t mean it: </a:t>
            </a:r>
          </a:p>
          <a:p>
            <a:pPr lvl="2">
              <a:spcBef>
                <a:spcPts val="2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200" b="0" dirty="0"/>
              <a:t>Inser</a:t>
            </a:r>
            <a:r>
              <a:rPr lang="en-GB" sz="1200" dirty="0"/>
              <a:t>t new fields, where the 3-bit BW field is</a:t>
            </a:r>
          </a:p>
          <a:p>
            <a:pPr lvl="3">
              <a:spcBef>
                <a:spcPts val="2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000" b="0" dirty="0"/>
              <a:t>0: BW = 320 MHz</a:t>
            </a:r>
          </a:p>
          <a:p>
            <a:pPr lvl="3">
              <a:spcBef>
                <a:spcPts val="2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000" dirty="0"/>
              <a:t>1-7: Reserved (for future amendments)</a:t>
            </a:r>
            <a:endParaRPr lang="en-GB" sz="1000" b="0" dirty="0"/>
          </a:p>
          <a:p>
            <a:pPr>
              <a:spcBef>
                <a:spcPts val="2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800" dirty="0">
              <a:solidFill>
                <a:schemeClr val="bg1">
                  <a:lumMod val="75000"/>
                </a:schemeClr>
              </a:solidFill>
            </a:endParaRPr>
          </a:p>
        </p:txBody>
      </p:sp>
      <p:sp>
        <p:nvSpPr>
          <p:cNvPr id="2" name="Rectangle 1">
            <a:extLst>
              <a:ext uri="{FF2B5EF4-FFF2-40B4-BE49-F238E27FC236}">
                <a16:creationId xmlns:a16="http://schemas.microsoft.com/office/drawing/2014/main" id="{8103C32E-F503-4357-8641-AFFC6FDAA2AF}"/>
              </a:ext>
            </a:extLst>
          </p:cNvPr>
          <p:cNvSpPr/>
          <p:nvPr/>
        </p:nvSpPr>
        <p:spPr bwMode="auto">
          <a:xfrm>
            <a:off x="6232849" y="3974178"/>
            <a:ext cx="700094" cy="363537"/>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b="0" i="0" u="none" strike="noStrike" cap="none" normalizeH="0" baseline="0" dirty="0">
                <a:ln>
                  <a:noFill/>
                </a:ln>
                <a:solidFill>
                  <a:schemeClr val="bg1"/>
                </a:solidFill>
                <a:effectLst/>
              </a:rPr>
              <a:t>Data bits</a:t>
            </a:r>
          </a:p>
        </p:txBody>
      </p:sp>
      <p:sp>
        <p:nvSpPr>
          <p:cNvPr id="9" name="Rectangle 8">
            <a:extLst>
              <a:ext uri="{FF2B5EF4-FFF2-40B4-BE49-F238E27FC236}">
                <a16:creationId xmlns:a16="http://schemas.microsoft.com/office/drawing/2014/main" id="{8330BC10-C15A-4B21-A693-0B6EBE287BA6}"/>
              </a:ext>
            </a:extLst>
          </p:cNvPr>
          <p:cNvSpPr/>
          <p:nvPr/>
        </p:nvSpPr>
        <p:spPr bwMode="auto">
          <a:xfrm>
            <a:off x="7085342" y="3974178"/>
            <a:ext cx="1456995" cy="363537"/>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kumimoji="0" lang="en-US" sz="1200" b="0" i="0" u="none" strike="noStrike" cap="none" normalizeH="0" baseline="0" dirty="0">
                <a:ln>
                  <a:noFill/>
                </a:ln>
                <a:solidFill>
                  <a:schemeClr val="bg1"/>
                </a:solidFill>
                <a:effectLst/>
              </a:rPr>
              <a:t>Append Tail, Pad</a:t>
            </a:r>
          </a:p>
        </p:txBody>
      </p:sp>
      <p:sp>
        <p:nvSpPr>
          <p:cNvPr id="12" name="Rectangle 11">
            <a:extLst>
              <a:ext uri="{FF2B5EF4-FFF2-40B4-BE49-F238E27FC236}">
                <a16:creationId xmlns:a16="http://schemas.microsoft.com/office/drawing/2014/main" id="{E51AEBCD-60ED-4D9C-A953-8E3A2253C218}"/>
              </a:ext>
            </a:extLst>
          </p:cNvPr>
          <p:cNvSpPr/>
          <p:nvPr/>
        </p:nvSpPr>
        <p:spPr bwMode="auto">
          <a:xfrm>
            <a:off x="7939094" y="4602079"/>
            <a:ext cx="823906" cy="363537"/>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kumimoji="0" lang="en-US" sz="1200" b="0" i="0" u="none" strike="noStrike" cap="none" normalizeH="0" baseline="0" dirty="0">
                <a:ln>
                  <a:noFill/>
                </a:ln>
                <a:effectLst/>
              </a:rPr>
              <a:t>Scramble</a:t>
            </a:r>
          </a:p>
        </p:txBody>
      </p:sp>
      <p:sp>
        <p:nvSpPr>
          <p:cNvPr id="13" name="Rectangle 12">
            <a:extLst>
              <a:ext uri="{FF2B5EF4-FFF2-40B4-BE49-F238E27FC236}">
                <a16:creationId xmlns:a16="http://schemas.microsoft.com/office/drawing/2014/main" id="{6600D187-06CA-4799-9591-F96D53BFC48F}"/>
              </a:ext>
            </a:extLst>
          </p:cNvPr>
          <p:cNvSpPr/>
          <p:nvPr/>
        </p:nvSpPr>
        <p:spPr bwMode="auto">
          <a:xfrm>
            <a:off x="6232849" y="5884863"/>
            <a:ext cx="1144257" cy="363537"/>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b="0" i="0" u="none" strike="noStrike" cap="none" normalizeH="0" baseline="0" dirty="0">
                <a:ln>
                  <a:noFill/>
                </a:ln>
                <a:solidFill>
                  <a:schemeClr val="bg1"/>
                </a:solidFill>
                <a:effectLst/>
              </a:rPr>
              <a:t>Encode + Puncture</a:t>
            </a:r>
            <a:endParaRPr kumimoji="0" lang="en-US" sz="1200" b="0" i="0" u="none" strike="noStrike" cap="none" normalizeH="0" baseline="0" dirty="0">
              <a:ln>
                <a:noFill/>
              </a:ln>
              <a:effectLst/>
            </a:endParaRPr>
          </a:p>
        </p:txBody>
      </p:sp>
      <p:sp>
        <p:nvSpPr>
          <p:cNvPr id="14" name="Rectangle 13">
            <a:extLst>
              <a:ext uri="{FF2B5EF4-FFF2-40B4-BE49-F238E27FC236}">
                <a16:creationId xmlns:a16="http://schemas.microsoft.com/office/drawing/2014/main" id="{169CD445-9951-43BB-9B92-31D3E050227E}"/>
              </a:ext>
            </a:extLst>
          </p:cNvPr>
          <p:cNvSpPr/>
          <p:nvPr/>
        </p:nvSpPr>
        <p:spPr bwMode="auto">
          <a:xfrm>
            <a:off x="7543800" y="5884863"/>
            <a:ext cx="823906" cy="363537"/>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b="0" i="0" u="none" strike="noStrike" cap="none" normalizeH="0" baseline="0" dirty="0">
                <a:ln>
                  <a:noFill/>
                </a:ln>
                <a:solidFill>
                  <a:schemeClr val="bg1"/>
                </a:solidFill>
                <a:effectLst/>
              </a:rPr>
              <a:t>Interleave</a:t>
            </a:r>
          </a:p>
        </p:txBody>
      </p:sp>
      <p:cxnSp>
        <p:nvCxnSpPr>
          <p:cNvPr id="8" name="Straight Arrow Connector 7">
            <a:extLst>
              <a:ext uri="{FF2B5EF4-FFF2-40B4-BE49-F238E27FC236}">
                <a16:creationId xmlns:a16="http://schemas.microsoft.com/office/drawing/2014/main" id="{CE790A91-94EF-4B9E-BE52-9E04C76A54CC}"/>
              </a:ext>
            </a:extLst>
          </p:cNvPr>
          <p:cNvCxnSpPr>
            <a:cxnSpLocks/>
          </p:cNvCxnSpPr>
          <p:nvPr/>
        </p:nvCxnSpPr>
        <p:spPr bwMode="auto">
          <a:xfrm>
            <a:off x="6932943" y="4155946"/>
            <a:ext cx="152400"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22" name="Straight Arrow Connector 21">
            <a:extLst>
              <a:ext uri="{FF2B5EF4-FFF2-40B4-BE49-F238E27FC236}">
                <a16:creationId xmlns:a16="http://schemas.microsoft.com/office/drawing/2014/main" id="{6CB1A4D9-5B1C-4527-99CD-34FD3FA985BA}"/>
              </a:ext>
            </a:extLst>
          </p:cNvPr>
          <p:cNvCxnSpPr>
            <a:cxnSpLocks/>
            <a:stCxn id="13" idx="3"/>
            <a:endCxn id="14" idx="1"/>
          </p:cNvCxnSpPr>
          <p:nvPr/>
        </p:nvCxnSpPr>
        <p:spPr bwMode="auto">
          <a:xfrm>
            <a:off x="7377106" y="6066632"/>
            <a:ext cx="166694"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26" name="Connector: Elbow 25">
            <a:extLst>
              <a:ext uri="{FF2B5EF4-FFF2-40B4-BE49-F238E27FC236}">
                <a16:creationId xmlns:a16="http://schemas.microsoft.com/office/drawing/2014/main" id="{C966CBC5-87C9-44C5-9C0C-6EF8A1308195}"/>
              </a:ext>
            </a:extLst>
          </p:cNvPr>
          <p:cNvCxnSpPr>
            <a:cxnSpLocks/>
            <a:stCxn id="23" idx="3"/>
            <a:endCxn id="12" idx="1"/>
          </p:cNvCxnSpPr>
          <p:nvPr/>
        </p:nvCxnSpPr>
        <p:spPr bwMode="auto">
          <a:xfrm flipV="1">
            <a:off x="7694740" y="4783848"/>
            <a:ext cx="244354" cy="5681"/>
          </a:xfrm>
          <a:prstGeom prst="bentConnector3">
            <a:avLst>
              <a:gd name="adj1" fmla="val 50000"/>
            </a:avLst>
          </a:prstGeom>
          <a:solidFill>
            <a:srgbClr val="00B8FF"/>
          </a:solidFill>
          <a:ln w="9525" cap="flat" cmpd="sng" algn="ctr">
            <a:solidFill>
              <a:schemeClr val="tx1"/>
            </a:solidFill>
            <a:prstDash val="solid"/>
            <a:round/>
            <a:headEnd type="none" w="med" len="med"/>
            <a:tailEnd type="triangle"/>
          </a:ln>
          <a:effectLst/>
        </p:spPr>
      </p:cxnSp>
      <p:graphicFrame>
        <p:nvGraphicFramePr>
          <p:cNvPr id="3" name="Table 14">
            <a:extLst>
              <a:ext uri="{FF2B5EF4-FFF2-40B4-BE49-F238E27FC236}">
                <a16:creationId xmlns:a16="http://schemas.microsoft.com/office/drawing/2014/main" id="{50365F2E-09EB-4FFD-A638-DEEA37D46AF6}"/>
              </a:ext>
            </a:extLst>
          </p:cNvPr>
          <p:cNvGraphicFramePr>
            <a:graphicFrameLocks noGrp="1"/>
          </p:cNvGraphicFramePr>
          <p:nvPr>
            <p:extLst>
              <p:ext uri="{D42A27DB-BD31-4B8C-83A1-F6EECF244321}">
                <p14:modId xmlns:p14="http://schemas.microsoft.com/office/powerpoint/2010/main" val="2670395338"/>
              </p:ext>
            </p:extLst>
          </p:nvPr>
        </p:nvGraphicFramePr>
        <p:xfrm>
          <a:off x="5983735" y="920230"/>
          <a:ext cx="3071625" cy="2834640"/>
        </p:xfrm>
        <a:graphic>
          <a:graphicData uri="http://schemas.openxmlformats.org/drawingml/2006/table">
            <a:tbl>
              <a:tblPr firstRow="1" bandRow="1">
                <a:tableStyleId>{10A1B5D5-9B99-4C35-A422-299274C87663}</a:tableStyleId>
              </a:tblPr>
              <a:tblGrid>
                <a:gridCol w="762000">
                  <a:extLst>
                    <a:ext uri="{9D8B030D-6E8A-4147-A177-3AD203B41FA5}">
                      <a16:colId xmlns:a16="http://schemas.microsoft.com/office/drawing/2014/main" val="1801146849"/>
                    </a:ext>
                  </a:extLst>
                </a:gridCol>
                <a:gridCol w="1295400">
                  <a:extLst>
                    <a:ext uri="{9D8B030D-6E8A-4147-A177-3AD203B41FA5}">
                      <a16:colId xmlns:a16="http://schemas.microsoft.com/office/drawing/2014/main" val="36792255"/>
                    </a:ext>
                  </a:extLst>
                </a:gridCol>
                <a:gridCol w="1014225">
                  <a:extLst>
                    <a:ext uri="{9D8B030D-6E8A-4147-A177-3AD203B41FA5}">
                      <a16:colId xmlns:a16="http://schemas.microsoft.com/office/drawing/2014/main" val="2394444710"/>
                    </a:ext>
                  </a:extLst>
                </a:gridCol>
              </a:tblGrid>
              <a:tr h="319315">
                <a:tc>
                  <a:txBody>
                    <a:bodyPr/>
                    <a:lstStyle/>
                    <a:p>
                      <a:r>
                        <a:rPr lang="en-US" sz="1200" dirty="0"/>
                        <a:t>Non-HT (Mbps)</a:t>
                      </a:r>
                    </a:p>
                  </a:txBody>
                  <a:tcPr/>
                </a:tc>
                <a:tc>
                  <a:txBody>
                    <a:bodyPr/>
                    <a:lstStyle/>
                    <a:p>
                      <a:r>
                        <a:rPr lang="en-US" sz="1200" dirty="0" err="1"/>
                        <a:t>nPad</a:t>
                      </a:r>
                      <a:r>
                        <a:rPr lang="en-US" sz="1200" dirty="0"/>
                        <a:t> (RTS, CF-End or PS-Poll @ 20B)</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err="1"/>
                        <a:t>nPad</a:t>
                      </a:r>
                      <a:r>
                        <a:rPr lang="en-US" sz="1200" dirty="0"/>
                        <a:t> (CTS @ 14B)</a:t>
                      </a:r>
                    </a:p>
                  </a:txBody>
                  <a:tcPr/>
                </a:tc>
                <a:extLst>
                  <a:ext uri="{0D108BD9-81ED-4DB2-BD59-A6C34878D82A}">
                    <a16:rowId xmlns:a16="http://schemas.microsoft.com/office/drawing/2014/main" val="3032768971"/>
                  </a:ext>
                </a:extLst>
              </a:tr>
              <a:tr h="187832">
                <a:tc>
                  <a:txBody>
                    <a:bodyPr/>
                    <a:lstStyle/>
                    <a:p>
                      <a:r>
                        <a:rPr lang="en-US" sz="1200" dirty="0"/>
                        <a:t>6</a:t>
                      </a:r>
                    </a:p>
                  </a:txBody>
                  <a:tcPr/>
                </a:tc>
                <a:tc>
                  <a:txBody>
                    <a:bodyPr/>
                    <a:lstStyle/>
                    <a:p>
                      <a:r>
                        <a:rPr lang="en-US" sz="1200" dirty="0"/>
                        <a:t>10</a:t>
                      </a:r>
                    </a:p>
                  </a:txBody>
                  <a:tcPr/>
                </a:tc>
                <a:tc>
                  <a:txBody>
                    <a:bodyPr/>
                    <a:lstStyle/>
                    <a:p>
                      <a:r>
                        <a:rPr lang="en-US" sz="1200" dirty="0"/>
                        <a:t>10</a:t>
                      </a:r>
                    </a:p>
                  </a:txBody>
                  <a:tcPr/>
                </a:tc>
                <a:extLst>
                  <a:ext uri="{0D108BD9-81ED-4DB2-BD59-A6C34878D82A}">
                    <a16:rowId xmlns:a16="http://schemas.microsoft.com/office/drawing/2014/main" val="1214626742"/>
                  </a:ext>
                </a:extLst>
              </a:tr>
              <a:tr h="187832">
                <a:tc>
                  <a:txBody>
                    <a:bodyPr/>
                    <a:lstStyle/>
                    <a:p>
                      <a:r>
                        <a:rPr lang="en-US" sz="1200" dirty="0"/>
                        <a:t>9</a:t>
                      </a:r>
                    </a:p>
                  </a:txBody>
                  <a:tcPr/>
                </a:tc>
                <a:tc>
                  <a:txBody>
                    <a:bodyPr/>
                    <a:lstStyle/>
                    <a:p>
                      <a:r>
                        <a:rPr lang="en-US" sz="1200" dirty="0"/>
                        <a:t>34</a:t>
                      </a:r>
                    </a:p>
                  </a:txBody>
                  <a:tcPr/>
                </a:tc>
                <a:tc>
                  <a:txBody>
                    <a:bodyPr/>
                    <a:lstStyle/>
                    <a:p>
                      <a:r>
                        <a:rPr lang="en-US" sz="1200" dirty="0"/>
                        <a:t>10</a:t>
                      </a:r>
                    </a:p>
                  </a:txBody>
                  <a:tcPr/>
                </a:tc>
                <a:extLst>
                  <a:ext uri="{0D108BD9-81ED-4DB2-BD59-A6C34878D82A}">
                    <a16:rowId xmlns:a16="http://schemas.microsoft.com/office/drawing/2014/main" val="199011117"/>
                  </a:ext>
                </a:extLst>
              </a:tr>
              <a:tr h="187832">
                <a:tc>
                  <a:txBody>
                    <a:bodyPr/>
                    <a:lstStyle/>
                    <a:p>
                      <a:r>
                        <a:rPr lang="en-US" sz="1200" dirty="0"/>
                        <a:t>12</a:t>
                      </a:r>
                    </a:p>
                  </a:txBody>
                  <a:tcPr/>
                </a:tc>
                <a:tc>
                  <a:txBody>
                    <a:bodyPr/>
                    <a:lstStyle/>
                    <a:p>
                      <a:r>
                        <a:rPr lang="en-US" sz="1200" dirty="0"/>
                        <a:t>10</a:t>
                      </a:r>
                    </a:p>
                  </a:txBody>
                  <a:tcPr/>
                </a:tc>
                <a:tc>
                  <a:txBody>
                    <a:bodyPr/>
                    <a:lstStyle/>
                    <a:p>
                      <a:r>
                        <a:rPr lang="en-US" sz="1200" dirty="0"/>
                        <a:t>10</a:t>
                      </a:r>
                    </a:p>
                  </a:txBody>
                  <a:tcPr/>
                </a:tc>
                <a:extLst>
                  <a:ext uri="{0D108BD9-81ED-4DB2-BD59-A6C34878D82A}">
                    <a16:rowId xmlns:a16="http://schemas.microsoft.com/office/drawing/2014/main" val="2554121565"/>
                  </a:ext>
                </a:extLst>
              </a:tr>
              <a:tr h="187832">
                <a:tc>
                  <a:txBody>
                    <a:bodyPr/>
                    <a:lstStyle/>
                    <a:p>
                      <a:r>
                        <a:rPr lang="en-US" sz="1200" dirty="0"/>
                        <a:t>18</a:t>
                      </a:r>
                    </a:p>
                  </a:txBody>
                  <a:tcPr/>
                </a:tc>
                <a:tc>
                  <a:txBody>
                    <a:bodyPr/>
                    <a:lstStyle/>
                    <a:p>
                      <a:r>
                        <a:rPr lang="en-US" sz="1200" dirty="0"/>
                        <a:t>34</a:t>
                      </a:r>
                    </a:p>
                  </a:txBody>
                  <a:tcPr/>
                </a:tc>
                <a:tc>
                  <a:txBody>
                    <a:bodyPr/>
                    <a:lstStyle/>
                    <a:p>
                      <a:r>
                        <a:rPr lang="en-US" sz="1200" dirty="0"/>
                        <a:t>10</a:t>
                      </a:r>
                    </a:p>
                  </a:txBody>
                  <a:tcPr/>
                </a:tc>
                <a:extLst>
                  <a:ext uri="{0D108BD9-81ED-4DB2-BD59-A6C34878D82A}">
                    <a16:rowId xmlns:a16="http://schemas.microsoft.com/office/drawing/2014/main" val="1745589925"/>
                  </a:ext>
                </a:extLst>
              </a:tr>
              <a:tr h="187832">
                <a:tc>
                  <a:txBody>
                    <a:bodyPr/>
                    <a:lstStyle/>
                    <a:p>
                      <a:r>
                        <a:rPr lang="en-US" sz="1200" dirty="0"/>
                        <a:t>24</a:t>
                      </a:r>
                    </a:p>
                  </a:txBody>
                  <a:tcPr/>
                </a:tc>
                <a:tc>
                  <a:txBody>
                    <a:bodyPr/>
                    <a:lstStyle/>
                    <a:p>
                      <a:r>
                        <a:rPr lang="en-US" sz="1200" dirty="0"/>
                        <a:t>10</a:t>
                      </a:r>
                    </a:p>
                  </a:txBody>
                  <a:tcPr/>
                </a:tc>
                <a:tc>
                  <a:txBody>
                    <a:bodyPr/>
                    <a:lstStyle/>
                    <a:p>
                      <a:r>
                        <a:rPr lang="en-US" sz="1200" dirty="0"/>
                        <a:t>58</a:t>
                      </a:r>
                    </a:p>
                  </a:txBody>
                  <a:tcPr/>
                </a:tc>
                <a:extLst>
                  <a:ext uri="{0D108BD9-81ED-4DB2-BD59-A6C34878D82A}">
                    <a16:rowId xmlns:a16="http://schemas.microsoft.com/office/drawing/2014/main" val="164917490"/>
                  </a:ext>
                </a:extLst>
              </a:tr>
              <a:tr h="187832">
                <a:tc>
                  <a:txBody>
                    <a:bodyPr/>
                    <a:lstStyle/>
                    <a:p>
                      <a:r>
                        <a:rPr lang="en-US" sz="1200" dirty="0"/>
                        <a:t>36</a:t>
                      </a:r>
                    </a:p>
                  </a:txBody>
                  <a:tcPr/>
                </a:tc>
                <a:tc>
                  <a:txBody>
                    <a:bodyPr/>
                    <a:lstStyle/>
                    <a:p>
                      <a:r>
                        <a:rPr lang="en-US" sz="1200" dirty="0"/>
                        <a:t>106</a:t>
                      </a:r>
                    </a:p>
                  </a:txBody>
                  <a:tcPr/>
                </a:tc>
                <a:tc>
                  <a:txBody>
                    <a:bodyPr/>
                    <a:lstStyle/>
                    <a:p>
                      <a:r>
                        <a:rPr lang="en-US" sz="1200" dirty="0"/>
                        <a:t>10</a:t>
                      </a:r>
                    </a:p>
                  </a:txBody>
                  <a:tcPr/>
                </a:tc>
                <a:extLst>
                  <a:ext uri="{0D108BD9-81ED-4DB2-BD59-A6C34878D82A}">
                    <a16:rowId xmlns:a16="http://schemas.microsoft.com/office/drawing/2014/main" val="2795007230"/>
                  </a:ext>
                </a:extLst>
              </a:tr>
              <a:tr h="187832">
                <a:tc>
                  <a:txBody>
                    <a:bodyPr/>
                    <a:lstStyle/>
                    <a:p>
                      <a:r>
                        <a:rPr lang="en-US" sz="1200" dirty="0"/>
                        <a:t>48</a:t>
                      </a:r>
                    </a:p>
                  </a:txBody>
                  <a:tcPr/>
                </a:tc>
                <a:tc>
                  <a:txBody>
                    <a:bodyPr/>
                    <a:lstStyle/>
                    <a:p>
                      <a:r>
                        <a:rPr lang="en-US" sz="1200" dirty="0"/>
                        <a:t>10</a:t>
                      </a:r>
                    </a:p>
                  </a:txBody>
                  <a:tcPr/>
                </a:tc>
                <a:tc>
                  <a:txBody>
                    <a:bodyPr/>
                    <a:lstStyle/>
                    <a:p>
                      <a:r>
                        <a:rPr lang="en-US" sz="1200" dirty="0"/>
                        <a:t>58</a:t>
                      </a:r>
                    </a:p>
                  </a:txBody>
                  <a:tcPr/>
                </a:tc>
                <a:extLst>
                  <a:ext uri="{0D108BD9-81ED-4DB2-BD59-A6C34878D82A}">
                    <a16:rowId xmlns:a16="http://schemas.microsoft.com/office/drawing/2014/main" val="272948010"/>
                  </a:ext>
                </a:extLst>
              </a:tr>
              <a:tr h="187832">
                <a:tc>
                  <a:txBody>
                    <a:bodyPr/>
                    <a:lstStyle/>
                    <a:p>
                      <a:r>
                        <a:rPr lang="en-US" sz="1200" dirty="0"/>
                        <a:t>54</a:t>
                      </a:r>
                    </a:p>
                  </a:txBody>
                  <a:tcPr/>
                </a:tc>
                <a:tc>
                  <a:txBody>
                    <a:bodyPr/>
                    <a:lstStyle/>
                    <a:p>
                      <a:r>
                        <a:rPr lang="en-US" sz="1200" dirty="0"/>
                        <a:t>34</a:t>
                      </a:r>
                    </a:p>
                  </a:txBody>
                  <a:tcPr/>
                </a:tc>
                <a:tc>
                  <a:txBody>
                    <a:bodyPr/>
                    <a:lstStyle/>
                    <a:p>
                      <a:r>
                        <a:rPr lang="en-US" sz="1200" dirty="0"/>
                        <a:t>82</a:t>
                      </a:r>
                    </a:p>
                  </a:txBody>
                  <a:tcPr/>
                </a:tc>
                <a:extLst>
                  <a:ext uri="{0D108BD9-81ED-4DB2-BD59-A6C34878D82A}">
                    <a16:rowId xmlns:a16="http://schemas.microsoft.com/office/drawing/2014/main" val="245626302"/>
                  </a:ext>
                </a:extLst>
              </a:tr>
            </a:tbl>
          </a:graphicData>
        </a:graphic>
      </p:graphicFrame>
      <p:sp>
        <p:nvSpPr>
          <p:cNvPr id="23" name="Rectangle 22">
            <a:extLst>
              <a:ext uri="{FF2B5EF4-FFF2-40B4-BE49-F238E27FC236}">
                <a16:creationId xmlns:a16="http://schemas.microsoft.com/office/drawing/2014/main" id="{D9D185F0-3D45-4642-8ECD-6EE597244468}"/>
              </a:ext>
            </a:extLst>
          </p:cNvPr>
          <p:cNvSpPr/>
          <p:nvPr/>
        </p:nvSpPr>
        <p:spPr bwMode="auto">
          <a:xfrm>
            <a:off x="6237745" y="4607760"/>
            <a:ext cx="1456995" cy="363537"/>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kumimoji="0" lang="en-US" sz="1200" b="0" i="0" u="none" strike="noStrike" cap="none" normalizeH="0" baseline="0" dirty="0">
                <a:ln>
                  <a:noFill/>
                </a:ln>
                <a:solidFill>
                  <a:schemeClr val="tx1"/>
                </a:solidFill>
                <a:effectLst/>
              </a:rPr>
              <a:t>Overwrite Pad with BW </a:t>
            </a:r>
            <a:r>
              <a:rPr lang="en-US" sz="1200" dirty="0">
                <a:solidFill>
                  <a:schemeClr val="tx1"/>
                </a:solidFill>
              </a:rPr>
              <a:t>Info</a:t>
            </a:r>
            <a:endParaRPr kumimoji="0" lang="en-US" sz="1200" b="0" i="0" u="none" strike="noStrike" cap="none" normalizeH="0" baseline="0" dirty="0">
              <a:ln>
                <a:noFill/>
              </a:ln>
              <a:solidFill>
                <a:schemeClr val="bg1"/>
              </a:solidFill>
              <a:effectLst/>
            </a:endParaRPr>
          </a:p>
        </p:txBody>
      </p:sp>
      <p:sp>
        <p:nvSpPr>
          <p:cNvPr id="27" name="Rectangle 26">
            <a:extLst>
              <a:ext uri="{FF2B5EF4-FFF2-40B4-BE49-F238E27FC236}">
                <a16:creationId xmlns:a16="http://schemas.microsoft.com/office/drawing/2014/main" id="{ADEE756A-30E8-4441-AFA3-2E47083D646B}"/>
              </a:ext>
            </a:extLst>
          </p:cNvPr>
          <p:cNvSpPr/>
          <p:nvPr/>
        </p:nvSpPr>
        <p:spPr bwMode="auto">
          <a:xfrm>
            <a:off x="6224804" y="5229979"/>
            <a:ext cx="1116273" cy="363537"/>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kumimoji="0" lang="en-US" sz="1200" b="0" i="0" u="none" strike="noStrike" cap="none" normalizeH="0" baseline="0" dirty="0">
                <a:ln>
                  <a:noFill/>
                </a:ln>
                <a:solidFill>
                  <a:schemeClr val="bg1"/>
                </a:solidFill>
                <a:effectLst/>
              </a:rPr>
              <a:t>Overwrite Tail x2 with zeros</a:t>
            </a:r>
          </a:p>
        </p:txBody>
      </p:sp>
      <p:cxnSp>
        <p:nvCxnSpPr>
          <p:cNvPr id="31" name="Connector: Elbow 30">
            <a:extLst>
              <a:ext uri="{FF2B5EF4-FFF2-40B4-BE49-F238E27FC236}">
                <a16:creationId xmlns:a16="http://schemas.microsoft.com/office/drawing/2014/main" id="{30E0C5EF-3696-4FBB-AB7F-00CEBFAD034D}"/>
              </a:ext>
            </a:extLst>
          </p:cNvPr>
          <p:cNvCxnSpPr>
            <a:cxnSpLocks/>
            <a:stCxn id="9" idx="3"/>
            <a:endCxn id="23" idx="1"/>
          </p:cNvCxnSpPr>
          <p:nvPr/>
        </p:nvCxnSpPr>
        <p:spPr bwMode="auto">
          <a:xfrm flipH="1">
            <a:off x="6237745" y="4155947"/>
            <a:ext cx="2304592" cy="633582"/>
          </a:xfrm>
          <a:prstGeom prst="bentConnector5">
            <a:avLst>
              <a:gd name="adj1" fmla="val -9919"/>
              <a:gd name="adj2" fmla="val 50000"/>
              <a:gd name="adj3" fmla="val 109919"/>
            </a:avLst>
          </a:prstGeom>
          <a:solidFill>
            <a:srgbClr val="00B8FF"/>
          </a:solidFill>
          <a:ln w="9525" cap="flat" cmpd="sng" algn="ctr">
            <a:solidFill>
              <a:schemeClr val="tx1"/>
            </a:solidFill>
            <a:prstDash val="solid"/>
            <a:round/>
            <a:headEnd type="none" w="med" len="med"/>
            <a:tailEnd type="triangle"/>
          </a:ln>
          <a:effectLst/>
        </p:spPr>
      </p:cxnSp>
      <p:cxnSp>
        <p:nvCxnSpPr>
          <p:cNvPr id="35" name="Connector: Elbow 34">
            <a:extLst>
              <a:ext uri="{FF2B5EF4-FFF2-40B4-BE49-F238E27FC236}">
                <a16:creationId xmlns:a16="http://schemas.microsoft.com/office/drawing/2014/main" id="{F2A8E8EC-9254-4987-B350-C98D60AC119C}"/>
              </a:ext>
            </a:extLst>
          </p:cNvPr>
          <p:cNvCxnSpPr>
            <a:cxnSpLocks/>
            <a:stCxn id="27" idx="3"/>
            <a:endCxn id="13" idx="1"/>
          </p:cNvCxnSpPr>
          <p:nvPr/>
        </p:nvCxnSpPr>
        <p:spPr bwMode="auto">
          <a:xfrm flipH="1">
            <a:off x="6232849" y="5411748"/>
            <a:ext cx="1108228" cy="654884"/>
          </a:xfrm>
          <a:prstGeom prst="bentConnector5">
            <a:avLst>
              <a:gd name="adj1" fmla="val -20628"/>
              <a:gd name="adj2" fmla="val 50000"/>
              <a:gd name="adj3" fmla="val 120628"/>
            </a:avLst>
          </a:prstGeom>
          <a:solidFill>
            <a:srgbClr val="00B8FF"/>
          </a:solidFill>
          <a:ln w="9525" cap="flat" cmpd="sng" algn="ctr">
            <a:solidFill>
              <a:schemeClr val="tx1"/>
            </a:solidFill>
            <a:prstDash val="solid"/>
            <a:round/>
            <a:headEnd type="none" w="med" len="med"/>
            <a:tailEnd type="triangle"/>
          </a:ln>
          <a:effectLst/>
        </p:spPr>
      </p:cxnSp>
      <p:cxnSp>
        <p:nvCxnSpPr>
          <p:cNvPr id="52" name="Connector: Elbow 51">
            <a:extLst>
              <a:ext uri="{FF2B5EF4-FFF2-40B4-BE49-F238E27FC236}">
                <a16:creationId xmlns:a16="http://schemas.microsoft.com/office/drawing/2014/main" id="{D77E0B86-95F0-4A7B-BD22-204EE76330BB}"/>
              </a:ext>
            </a:extLst>
          </p:cNvPr>
          <p:cNvCxnSpPr>
            <a:cxnSpLocks/>
            <a:stCxn id="12" idx="3"/>
            <a:endCxn id="27" idx="1"/>
          </p:cNvCxnSpPr>
          <p:nvPr/>
        </p:nvCxnSpPr>
        <p:spPr bwMode="auto">
          <a:xfrm flipH="1">
            <a:off x="6224804" y="4783848"/>
            <a:ext cx="2538196" cy="627900"/>
          </a:xfrm>
          <a:prstGeom prst="bentConnector5">
            <a:avLst>
              <a:gd name="adj1" fmla="val -9006"/>
              <a:gd name="adj2" fmla="val 50000"/>
              <a:gd name="adj3" fmla="val 109006"/>
            </a:avLst>
          </a:prstGeom>
          <a:solidFill>
            <a:srgbClr val="00B8FF"/>
          </a:solidFill>
          <a:ln w="9525" cap="flat" cmpd="sng" algn="ctr">
            <a:solidFill>
              <a:schemeClr val="tx1"/>
            </a:solidFill>
            <a:prstDash val="solid"/>
            <a:round/>
            <a:headEnd type="none" w="med" len="med"/>
            <a:tailEnd type="triangle"/>
          </a:ln>
          <a:effectLst/>
        </p:spPr>
      </p:cxnSp>
    </p:spTree>
    <p:extLst>
      <p:ext uri="{BB962C8B-B14F-4D97-AF65-F5344CB8AC3E}">
        <p14:creationId xmlns:p14="http://schemas.microsoft.com/office/powerpoint/2010/main" val="376315519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dirty="0"/>
              <a:t>Feb 2021</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Brian Hart (Cisco Systems)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Solutions</a:t>
            </a:r>
            <a:br>
              <a:rPr lang="en-GB" dirty="0"/>
            </a:br>
            <a:r>
              <a:rPr lang="en-GB" sz="2400" dirty="0"/>
              <a:t>Option C2: Uncoded Pad bits sans Tail</a:t>
            </a:r>
          </a:p>
        </p:txBody>
      </p:sp>
      <p:sp>
        <p:nvSpPr>
          <p:cNvPr id="4098" name="Rectangle 2"/>
          <p:cNvSpPr>
            <a:spLocks noGrp="1" noChangeArrowheads="1"/>
          </p:cNvSpPr>
          <p:nvPr>
            <p:ph type="body" idx="1"/>
          </p:nvPr>
        </p:nvSpPr>
        <p:spPr>
          <a:xfrm>
            <a:off x="88640" y="1670090"/>
            <a:ext cx="5893270" cy="4273510"/>
          </a:xfrm>
          <a:ln/>
        </p:spPr>
        <p:txBody>
          <a:bodyPr/>
          <a:lstStyle/>
          <a:p>
            <a:pPr>
              <a:spcBef>
                <a:spcPts val="2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300" b="0" dirty="0"/>
              <a:t>Like Option C1, the number of uncoded Pad bits is always at least 10 bits</a:t>
            </a:r>
          </a:p>
          <a:p>
            <a:pPr>
              <a:spcBef>
                <a:spcPts val="2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300" b="0" dirty="0"/>
              <a:t>Here we use more of them to carry data, enough so it is </a:t>
            </a:r>
            <a:r>
              <a:rPr lang="en-US" sz="1300" b="0" i="1" dirty="0"/>
              <a:t>possible </a:t>
            </a:r>
            <a:r>
              <a:rPr lang="en-US" sz="1300" b="0" dirty="0"/>
              <a:t>to carry preamble puncturing information as well as BW</a:t>
            </a:r>
          </a:p>
          <a:p>
            <a:pPr>
              <a:spcBef>
                <a:spcPts val="2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300" b="0" dirty="0"/>
              <a:t>Two ways to insert the new fields into the uncoded Pad field:</a:t>
            </a:r>
          </a:p>
          <a:p>
            <a:pPr lvl="1">
              <a:spcBef>
                <a:spcPts val="2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200" dirty="0">
                <a:solidFill>
                  <a:schemeClr val="bg1">
                    <a:lumMod val="75000"/>
                  </a:schemeClr>
                </a:solidFill>
              </a:rPr>
              <a:t>Before the scrambler (for PAPR robustness; and non-zero by design to indicate the presence of the new fields)</a:t>
            </a:r>
          </a:p>
          <a:p>
            <a:pPr lvl="1">
              <a:spcBef>
                <a:spcPts val="2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200" dirty="0"/>
              <a:t>After the scrambler (for simpler decoding; also allocate 1b to indicate the presence of the new fields) </a:t>
            </a:r>
          </a:p>
          <a:p>
            <a:pPr lvl="1">
              <a:spcBef>
                <a:spcPts val="2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200" u="sng" dirty="0"/>
              <a:t>Note: oftentimes later data bits get fewer coded bits</a:t>
            </a:r>
          </a:p>
          <a:p>
            <a:pPr lvl="2">
              <a:spcBef>
                <a:spcPts val="2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000" dirty="0"/>
              <a:t>i.e., whenever </a:t>
            </a:r>
            <a:r>
              <a:rPr lang="en-US" sz="1000" dirty="0" err="1"/>
              <a:t>nPad</a:t>
            </a:r>
            <a:r>
              <a:rPr lang="en-US" sz="1000" dirty="0"/>
              <a:t> </a:t>
            </a:r>
            <a:r>
              <a:rPr lang="en-US" sz="1000" dirty="0">
                <a:latin typeface="Calibri" panose="020F0502020204030204" pitchFamily="34" charset="0"/>
                <a:cs typeface="Calibri" panose="020F0502020204030204" pitchFamily="34" charset="0"/>
              </a:rPr>
              <a:t>≤</a:t>
            </a:r>
            <a:r>
              <a:rPr lang="en-US" sz="1000" dirty="0"/>
              <a:t> 10 + </a:t>
            </a:r>
            <a:r>
              <a:rPr lang="en-US" sz="1000" dirty="0" err="1"/>
              <a:t>nTail</a:t>
            </a:r>
            <a:r>
              <a:rPr lang="en-US" sz="1000" dirty="0"/>
              <a:t>; e.g., 6, 12 Mbps are bad, 54 Mbps is good</a:t>
            </a:r>
          </a:p>
          <a:p>
            <a:pPr>
              <a:spcBef>
                <a:spcPts val="2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300" b="0" dirty="0"/>
              <a:t>Sample contents: </a:t>
            </a:r>
            <a:r>
              <a:rPr lang="en-US" sz="1300" b="0" dirty="0"/>
              <a:t>B0 = !</a:t>
            </a:r>
            <a:r>
              <a:rPr lang="en-US" sz="1300" b="0" dirty="0" err="1"/>
              <a:t>ScrambledPad</a:t>
            </a:r>
            <a:r>
              <a:rPr lang="en-US" sz="1300" b="0" dirty="0"/>
              <a:t> at this bit position; B1-7 = </a:t>
            </a:r>
            <a:r>
              <a:rPr lang="en-US" sz="1300" b="0" dirty="0" err="1"/>
              <a:t>BW+PreamblePunc</a:t>
            </a:r>
            <a:r>
              <a:rPr lang="en-US" sz="1300" b="0" dirty="0"/>
              <a:t> Info with values 0 (320M) defined in R1 and 1-36 available for preamble puncturing in R2 if needed, and the rest reserved for future amendments; B8 =parity, B9 = reserved for future use. </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300" b="0" dirty="0"/>
              <a:t>BTW, conceptually an optimal EHT receiver processes the L = min(10+nTail,nPad)/R </a:t>
            </a:r>
            <a:r>
              <a:rPr lang="en-US" sz="1300" b="0" dirty="0">
                <a:latin typeface="Calibri" panose="020F0502020204030204" pitchFamily="34" charset="0"/>
                <a:cs typeface="Calibri" panose="020F0502020204030204" pitchFamily="34" charset="0"/>
              </a:rPr>
              <a:t>≤ </a:t>
            </a:r>
            <a:r>
              <a:rPr lang="en-US" sz="1300" b="0" dirty="0"/>
              <a:t>32 LLRs after the Tail field like an unstructured block code. For each of the allowed sequences, calculate an inner product between the length-L LLR vector and each of the allowed pre-calculated codeword vectors (entries are </a:t>
            </a:r>
            <a:r>
              <a:rPr lang="en-US" sz="1300" b="0" dirty="0">
                <a:latin typeface="Calibri" panose="020F0502020204030204" pitchFamily="34" charset="0"/>
                <a:cs typeface="Calibri" panose="020F0502020204030204" pitchFamily="34" charset="0"/>
              </a:rPr>
              <a:t>±</a:t>
            </a:r>
            <a:r>
              <a:rPr lang="en-US" sz="1300" b="0" dirty="0"/>
              <a:t>1); then pick the sequence with the maximum inner product.</a:t>
            </a:r>
          </a:p>
          <a:p>
            <a:pPr>
              <a:spcBef>
                <a:spcPts val="2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300" b="0" dirty="0"/>
              <a:t>Oftentimes later bits are less reliable</a:t>
            </a:r>
          </a:p>
        </p:txBody>
      </p:sp>
      <p:sp>
        <p:nvSpPr>
          <p:cNvPr id="2" name="Rectangle 1">
            <a:extLst>
              <a:ext uri="{FF2B5EF4-FFF2-40B4-BE49-F238E27FC236}">
                <a16:creationId xmlns:a16="http://schemas.microsoft.com/office/drawing/2014/main" id="{8103C32E-F503-4357-8641-AFFC6FDAA2AF}"/>
              </a:ext>
            </a:extLst>
          </p:cNvPr>
          <p:cNvSpPr/>
          <p:nvPr/>
        </p:nvSpPr>
        <p:spPr bwMode="auto">
          <a:xfrm>
            <a:off x="6232849" y="3974178"/>
            <a:ext cx="700094" cy="363537"/>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b="0" i="0" u="none" strike="noStrike" cap="none" normalizeH="0" baseline="0" dirty="0">
                <a:ln>
                  <a:noFill/>
                </a:ln>
                <a:solidFill>
                  <a:schemeClr val="bg1"/>
                </a:solidFill>
                <a:effectLst/>
              </a:rPr>
              <a:t>Data bits</a:t>
            </a:r>
          </a:p>
        </p:txBody>
      </p:sp>
      <p:sp>
        <p:nvSpPr>
          <p:cNvPr id="9" name="Rectangle 8">
            <a:extLst>
              <a:ext uri="{FF2B5EF4-FFF2-40B4-BE49-F238E27FC236}">
                <a16:creationId xmlns:a16="http://schemas.microsoft.com/office/drawing/2014/main" id="{8330BC10-C15A-4B21-A693-0B6EBE287BA6}"/>
              </a:ext>
            </a:extLst>
          </p:cNvPr>
          <p:cNvSpPr/>
          <p:nvPr/>
        </p:nvSpPr>
        <p:spPr bwMode="auto">
          <a:xfrm>
            <a:off x="7085343" y="3974178"/>
            <a:ext cx="823906" cy="363537"/>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b="0" i="0" u="none" strike="noStrike" cap="none" normalizeH="0" baseline="0" dirty="0">
                <a:ln>
                  <a:noFill/>
                </a:ln>
                <a:solidFill>
                  <a:schemeClr val="bg1"/>
                </a:solidFill>
                <a:effectLst/>
              </a:rPr>
              <a:t>Append Tail, Pad</a:t>
            </a:r>
          </a:p>
        </p:txBody>
      </p:sp>
      <p:sp>
        <p:nvSpPr>
          <p:cNvPr id="12" name="Rectangle 11">
            <a:extLst>
              <a:ext uri="{FF2B5EF4-FFF2-40B4-BE49-F238E27FC236}">
                <a16:creationId xmlns:a16="http://schemas.microsoft.com/office/drawing/2014/main" id="{E51AEBCD-60ED-4D9C-A953-8E3A2253C218}"/>
              </a:ext>
            </a:extLst>
          </p:cNvPr>
          <p:cNvSpPr/>
          <p:nvPr/>
        </p:nvSpPr>
        <p:spPr bwMode="auto">
          <a:xfrm>
            <a:off x="7318217" y="4602079"/>
            <a:ext cx="1444783" cy="363537"/>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kumimoji="0" lang="en-US" sz="1200" b="0" i="0" u="none" strike="noStrike" cap="none" normalizeH="0" baseline="0" dirty="0">
                <a:ln>
                  <a:noFill/>
                </a:ln>
                <a:solidFill>
                  <a:schemeClr val="tx1"/>
                </a:solidFill>
                <a:effectLst/>
              </a:rPr>
              <a:t>Overwrite Pad with </a:t>
            </a:r>
            <a:r>
              <a:rPr kumimoji="0" lang="en-US" sz="1200" b="0" i="0" u="none" strike="noStrike" cap="none" normalizeH="0" baseline="0" dirty="0" err="1">
                <a:ln>
                  <a:noFill/>
                </a:ln>
                <a:solidFill>
                  <a:schemeClr val="tx1"/>
                </a:solidFill>
                <a:effectLst/>
              </a:rPr>
              <a:t>BW+PreaP</a:t>
            </a:r>
            <a:r>
              <a:rPr lang="en-US" sz="1200" dirty="0" err="1">
                <a:solidFill>
                  <a:schemeClr val="tx1"/>
                </a:solidFill>
              </a:rPr>
              <a:t>unc</a:t>
            </a:r>
            <a:r>
              <a:rPr lang="en-US" sz="1200" dirty="0">
                <a:solidFill>
                  <a:schemeClr val="tx1"/>
                </a:solidFill>
              </a:rPr>
              <a:t> Info</a:t>
            </a:r>
            <a:endParaRPr kumimoji="0" lang="en-US" sz="1200" b="0" i="0" u="none" strike="noStrike" cap="none" normalizeH="0" baseline="0" dirty="0">
              <a:ln>
                <a:noFill/>
              </a:ln>
              <a:solidFill>
                <a:schemeClr val="bg1"/>
              </a:solidFill>
              <a:effectLst/>
            </a:endParaRPr>
          </a:p>
        </p:txBody>
      </p:sp>
      <p:sp>
        <p:nvSpPr>
          <p:cNvPr id="13" name="Rectangle 12">
            <a:extLst>
              <a:ext uri="{FF2B5EF4-FFF2-40B4-BE49-F238E27FC236}">
                <a16:creationId xmlns:a16="http://schemas.microsoft.com/office/drawing/2014/main" id="{6600D187-06CA-4799-9591-F96D53BFC48F}"/>
              </a:ext>
            </a:extLst>
          </p:cNvPr>
          <p:cNvSpPr/>
          <p:nvPr/>
        </p:nvSpPr>
        <p:spPr bwMode="auto">
          <a:xfrm>
            <a:off x="6232849" y="5884863"/>
            <a:ext cx="1144257" cy="363537"/>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b="0" i="0" u="none" strike="noStrike" cap="none" normalizeH="0" baseline="0" dirty="0">
                <a:ln>
                  <a:noFill/>
                </a:ln>
                <a:solidFill>
                  <a:schemeClr val="bg1"/>
                </a:solidFill>
                <a:effectLst/>
              </a:rPr>
              <a:t>Encode + Puncture</a:t>
            </a:r>
            <a:endParaRPr kumimoji="0" lang="en-US" sz="1200" b="0" i="0" u="none" strike="noStrike" cap="none" normalizeH="0" baseline="0" dirty="0">
              <a:ln>
                <a:noFill/>
              </a:ln>
              <a:effectLst/>
            </a:endParaRPr>
          </a:p>
        </p:txBody>
      </p:sp>
      <p:sp>
        <p:nvSpPr>
          <p:cNvPr id="14" name="Rectangle 13">
            <a:extLst>
              <a:ext uri="{FF2B5EF4-FFF2-40B4-BE49-F238E27FC236}">
                <a16:creationId xmlns:a16="http://schemas.microsoft.com/office/drawing/2014/main" id="{169CD445-9951-43BB-9B92-31D3E050227E}"/>
              </a:ext>
            </a:extLst>
          </p:cNvPr>
          <p:cNvSpPr/>
          <p:nvPr/>
        </p:nvSpPr>
        <p:spPr bwMode="auto">
          <a:xfrm>
            <a:off x="7543800" y="5884863"/>
            <a:ext cx="823906" cy="363537"/>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b="0" i="0" u="none" strike="noStrike" cap="none" normalizeH="0" baseline="0" dirty="0">
                <a:ln>
                  <a:noFill/>
                </a:ln>
                <a:solidFill>
                  <a:schemeClr val="bg1"/>
                </a:solidFill>
                <a:effectLst/>
              </a:rPr>
              <a:t>Interleave</a:t>
            </a:r>
          </a:p>
        </p:txBody>
      </p:sp>
      <p:cxnSp>
        <p:nvCxnSpPr>
          <p:cNvPr id="8" name="Straight Arrow Connector 7">
            <a:extLst>
              <a:ext uri="{FF2B5EF4-FFF2-40B4-BE49-F238E27FC236}">
                <a16:creationId xmlns:a16="http://schemas.microsoft.com/office/drawing/2014/main" id="{CE790A91-94EF-4B9E-BE52-9E04C76A54CC}"/>
              </a:ext>
            </a:extLst>
          </p:cNvPr>
          <p:cNvCxnSpPr>
            <a:cxnSpLocks/>
          </p:cNvCxnSpPr>
          <p:nvPr/>
        </p:nvCxnSpPr>
        <p:spPr bwMode="auto">
          <a:xfrm>
            <a:off x="6932943" y="4155946"/>
            <a:ext cx="152400"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22" name="Straight Arrow Connector 21">
            <a:extLst>
              <a:ext uri="{FF2B5EF4-FFF2-40B4-BE49-F238E27FC236}">
                <a16:creationId xmlns:a16="http://schemas.microsoft.com/office/drawing/2014/main" id="{6CB1A4D9-5B1C-4527-99CD-34FD3FA985BA}"/>
              </a:ext>
            </a:extLst>
          </p:cNvPr>
          <p:cNvCxnSpPr>
            <a:cxnSpLocks/>
            <a:stCxn id="13" idx="3"/>
            <a:endCxn id="14" idx="1"/>
          </p:cNvCxnSpPr>
          <p:nvPr/>
        </p:nvCxnSpPr>
        <p:spPr bwMode="auto">
          <a:xfrm>
            <a:off x="7377106" y="6066632"/>
            <a:ext cx="166694"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26" name="Connector: Elbow 25">
            <a:extLst>
              <a:ext uri="{FF2B5EF4-FFF2-40B4-BE49-F238E27FC236}">
                <a16:creationId xmlns:a16="http://schemas.microsoft.com/office/drawing/2014/main" id="{C966CBC5-87C9-44C5-9C0C-6EF8A1308195}"/>
              </a:ext>
            </a:extLst>
          </p:cNvPr>
          <p:cNvCxnSpPr>
            <a:cxnSpLocks/>
            <a:stCxn id="23" idx="3"/>
            <a:endCxn id="12" idx="1"/>
          </p:cNvCxnSpPr>
          <p:nvPr/>
        </p:nvCxnSpPr>
        <p:spPr bwMode="auto">
          <a:xfrm flipV="1">
            <a:off x="7162800" y="4783848"/>
            <a:ext cx="155417" cy="5681"/>
          </a:xfrm>
          <a:prstGeom prst="bentConnector3">
            <a:avLst>
              <a:gd name="adj1" fmla="val 50000"/>
            </a:avLst>
          </a:prstGeom>
          <a:solidFill>
            <a:srgbClr val="00B8FF"/>
          </a:solidFill>
          <a:ln w="9525" cap="flat" cmpd="sng" algn="ctr">
            <a:solidFill>
              <a:schemeClr val="tx1"/>
            </a:solidFill>
            <a:prstDash val="solid"/>
            <a:round/>
            <a:headEnd type="none" w="med" len="med"/>
            <a:tailEnd type="triangle"/>
          </a:ln>
          <a:effectLst/>
        </p:spPr>
      </p:cxnSp>
      <p:graphicFrame>
        <p:nvGraphicFramePr>
          <p:cNvPr id="3" name="Table 14">
            <a:extLst>
              <a:ext uri="{FF2B5EF4-FFF2-40B4-BE49-F238E27FC236}">
                <a16:creationId xmlns:a16="http://schemas.microsoft.com/office/drawing/2014/main" id="{50365F2E-09EB-4FFD-A638-DEEA37D46AF6}"/>
              </a:ext>
            </a:extLst>
          </p:cNvPr>
          <p:cNvGraphicFramePr>
            <a:graphicFrameLocks noGrp="1"/>
          </p:cNvGraphicFramePr>
          <p:nvPr/>
        </p:nvGraphicFramePr>
        <p:xfrm>
          <a:off x="5983735" y="920230"/>
          <a:ext cx="3071625" cy="2834640"/>
        </p:xfrm>
        <a:graphic>
          <a:graphicData uri="http://schemas.openxmlformats.org/drawingml/2006/table">
            <a:tbl>
              <a:tblPr firstRow="1" bandRow="1">
                <a:tableStyleId>{10A1B5D5-9B99-4C35-A422-299274C87663}</a:tableStyleId>
              </a:tblPr>
              <a:tblGrid>
                <a:gridCol w="762000">
                  <a:extLst>
                    <a:ext uri="{9D8B030D-6E8A-4147-A177-3AD203B41FA5}">
                      <a16:colId xmlns:a16="http://schemas.microsoft.com/office/drawing/2014/main" val="1801146849"/>
                    </a:ext>
                  </a:extLst>
                </a:gridCol>
                <a:gridCol w="1295400">
                  <a:extLst>
                    <a:ext uri="{9D8B030D-6E8A-4147-A177-3AD203B41FA5}">
                      <a16:colId xmlns:a16="http://schemas.microsoft.com/office/drawing/2014/main" val="36792255"/>
                    </a:ext>
                  </a:extLst>
                </a:gridCol>
                <a:gridCol w="1014225">
                  <a:extLst>
                    <a:ext uri="{9D8B030D-6E8A-4147-A177-3AD203B41FA5}">
                      <a16:colId xmlns:a16="http://schemas.microsoft.com/office/drawing/2014/main" val="2394444710"/>
                    </a:ext>
                  </a:extLst>
                </a:gridCol>
              </a:tblGrid>
              <a:tr h="319315">
                <a:tc>
                  <a:txBody>
                    <a:bodyPr/>
                    <a:lstStyle/>
                    <a:p>
                      <a:r>
                        <a:rPr lang="en-US" sz="1200" dirty="0"/>
                        <a:t>Non-HT (Mbps)</a:t>
                      </a:r>
                    </a:p>
                  </a:txBody>
                  <a:tcPr/>
                </a:tc>
                <a:tc>
                  <a:txBody>
                    <a:bodyPr/>
                    <a:lstStyle/>
                    <a:p>
                      <a:r>
                        <a:rPr lang="en-US" sz="1200" dirty="0" err="1"/>
                        <a:t>nPad</a:t>
                      </a:r>
                      <a:r>
                        <a:rPr lang="en-US" sz="1200" dirty="0"/>
                        <a:t> (RTS, CF-End or PS-Poll @ 20B)</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err="1"/>
                        <a:t>nPad</a:t>
                      </a:r>
                      <a:r>
                        <a:rPr lang="en-US" sz="1200" dirty="0"/>
                        <a:t> (CTS @ 14B)</a:t>
                      </a:r>
                    </a:p>
                  </a:txBody>
                  <a:tcPr/>
                </a:tc>
                <a:extLst>
                  <a:ext uri="{0D108BD9-81ED-4DB2-BD59-A6C34878D82A}">
                    <a16:rowId xmlns:a16="http://schemas.microsoft.com/office/drawing/2014/main" val="3032768971"/>
                  </a:ext>
                </a:extLst>
              </a:tr>
              <a:tr h="187832">
                <a:tc>
                  <a:txBody>
                    <a:bodyPr/>
                    <a:lstStyle/>
                    <a:p>
                      <a:r>
                        <a:rPr lang="en-US" sz="1200" dirty="0"/>
                        <a:t>6</a:t>
                      </a:r>
                    </a:p>
                  </a:txBody>
                  <a:tcPr/>
                </a:tc>
                <a:tc>
                  <a:txBody>
                    <a:bodyPr/>
                    <a:lstStyle/>
                    <a:p>
                      <a:r>
                        <a:rPr lang="en-US" sz="1200" dirty="0"/>
                        <a:t>10</a:t>
                      </a:r>
                    </a:p>
                  </a:txBody>
                  <a:tcPr/>
                </a:tc>
                <a:tc>
                  <a:txBody>
                    <a:bodyPr/>
                    <a:lstStyle/>
                    <a:p>
                      <a:r>
                        <a:rPr lang="en-US" sz="1200" dirty="0"/>
                        <a:t>10</a:t>
                      </a:r>
                    </a:p>
                  </a:txBody>
                  <a:tcPr/>
                </a:tc>
                <a:extLst>
                  <a:ext uri="{0D108BD9-81ED-4DB2-BD59-A6C34878D82A}">
                    <a16:rowId xmlns:a16="http://schemas.microsoft.com/office/drawing/2014/main" val="1214626742"/>
                  </a:ext>
                </a:extLst>
              </a:tr>
              <a:tr h="187832">
                <a:tc>
                  <a:txBody>
                    <a:bodyPr/>
                    <a:lstStyle/>
                    <a:p>
                      <a:r>
                        <a:rPr lang="en-US" sz="1200" dirty="0"/>
                        <a:t>9</a:t>
                      </a:r>
                    </a:p>
                  </a:txBody>
                  <a:tcPr/>
                </a:tc>
                <a:tc>
                  <a:txBody>
                    <a:bodyPr/>
                    <a:lstStyle/>
                    <a:p>
                      <a:r>
                        <a:rPr lang="en-US" sz="1200" dirty="0"/>
                        <a:t>34</a:t>
                      </a:r>
                    </a:p>
                  </a:txBody>
                  <a:tcPr/>
                </a:tc>
                <a:tc>
                  <a:txBody>
                    <a:bodyPr/>
                    <a:lstStyle/>
                    <a:p>
                      <a:r>
                        <a:rPr lang="en-US" sz="1200" dirty="0"/>
                        <a:t>10</a:t>
                      </a:r>
                    </a:p>
                  </a:txBody>
                  <a:tcPr/>
                </a:tc>
                <a:extLst>
                  <a:ext uri="{0D108BD9-81ED-4DB2-BD59-A6C34878D82A}">
                    <a16:rowId xmlns:a16="http://schemas.microsoft.com/office/drawing/2014/main" val="199011117"/>
                  </a:ext>
                </a:extLst>
              </a:tr>
              <a:tr h="187832">
                <a:tc>
                  <a:txBody>
                    <a:bodyPr/>
                    <a:lstStyle/>
                    <a:p>
                      <a:r>
                        <a:rPr lang="en-US" sz="1200" dirty="0"/>
                        <a:t>12</a:t>
                      </a:r>
                    </a:p>
                  </a:txBody>
                  <a:tcPr/>
                </a:tc>
                <a:tc>
                  <a:txBody>
                    <a:bodyPr/>
                    <a:lstStyle/>
                    <a:p>
                      <a:r>
                        <a:rPr lang="en-US" sz="1200" dirty="0"/>
                        <a:t>10</a:t>
                      </a:r>
                    </a:p>
                  </a:txBody>
                  <a:tcPr/>
                </a:tc>
                <a:tc>
                  <a:txBody>
                    <a:bodyPr/>
                    <a:lstStyle/>
                    <a:p>
                      <a:r>
                        <a:rPr lang="en-US" sz="1200" dirty="0"/>
                        <a:t>10</a:t>
                      </a:r>
                    </a:p>
                  </a:txBody>
                  <a:tcPr/>
                </a:tc>
                <a:extLst>
                  <a:ext uri="{0D108BD9-81ED-4DB2-BD59-A6C34878D82A}">
                    <a16:rowId xmlns:a16="http://schemas.microsoft.com/office/drawing/2014/main" val="2554121565"/>
                  </a:ext>
                </a:extLst>
              </a:tr>
              <a:tr h="187832">
                <a:tc>
                  <a:txBody>
                    <a:bodyPr/>
                    <a:lstStyle/>
                    <a:p>
                      <a:r>
                        <a:rPr lang="en-US" sz="1200" dirty="0"/>
                        <a:t>18</a:t>
                      </a:r>
                    </a:p>
                  </a:txBody>
                  <a:tcPr/>
                </a:tc>
                <a:tc>
                  <a:txBody>
                    <a:bodyPr/>
                    <a:lstStyle/>
                    <a:p>
                      <a:r>
                        <a:rPr lang="en-US" sz="1200" dirty="0"/>
                        <a:t>34</a:t>
                      </a:r>
                    </a:p>
                  </a:txBody>
                  <a:tcPr/>
                </a:tc>
                <a:tc>
                  <a:txBody>
                    <a:bodyPr/>
                    <a:lstStyle/>
                    <a:p>
                      <a:r>
                        <a:rPr lang="en-US" sz="1200" dirty="0"/>
                        <a:t>10</a:t>
                      </a:r>
                    </a:p>
                  </a:txBody>
                  <a:tcPr/>
                </a:tc>
                <a:extLst>
                  <a:ext uri="{0D108BD9-81ED-4DB2-BD59-A6C34878D82A}">
                    <a16:rowId xmlns:a16="http://schemas.microsoft.com/office/drawing/2014/main" val="1745589925"/>
                  </a:ext>
                </a:extLst>
              </a:tr>
              <a:tr h="187832">
                <a:tc>
                  <a:txBody>
                    <a:bodyPr/>
                    <a:lstStyle/>
                    <a:p>
                      <a:r>
                        <a:rPr lang="en-US" sz="1200" dirty="0"/>
                        <a:t>24</a:t>
                      </a:r>
                    </a:p>
                  </a:txBody>
                  <a:tcPr/>
                </a:tc>
                <a:tc>
                  <a:txBody>
                    <a:bodyPr/>
                    <a:lstStyle/>
                    <a:p>
                      <a:r>
                        <a:rPr lang="en-US" sz="1200" dirty="0"/>
                        <a:t>10</a:t>
                      </a:r>
                    </a:p>
                  </a:txBody>
                  <a:tcPr/>
                </a:tc>
                <a:tc>
                  <a:txBody>
                    <a:bodyPr/>
                    <a:lstStyle/>
                    <a:p>
                      <a:r>
                        <a:rPr lang="en-US" sz="1200" dirty="0"/>
                        <a:t>58</a:t>
                      </a:r>
                    </a:p>
                  </a:txBody>
                  <a:tcPr/>
                </a:tc>
                <a:extLst>
                  <a:ext uri="{0D108BD9-81ED-4DB2-BD59-A6C34878D82A}">
                    <a16:rowId xmlns:a16="http://schemas.microsoft.com/office/drawing/2014/main" val="164917490"/>
                  </a:ext>
                </a:extLst>
              </a:tr>
              <a:tr h="187832">
                <a:tc>
                  <a:txBody>
                    <a:bodyPr/>
                    <a:lstStyle/>
                    <a:p>
                      <a:r>
                        <a:rPr lang="en-US" sz="1200" dirty="0"/>
                        <a:t>36</a:t>
                      </a:r>
                    </a:p>
                  </a:txBody>
                  <a:tcPr/>
                </a:tc>
                <a:tc>
                  <a:txBody>
                    <a:bodyPr/>
                    <a:lstStyle/>
                    <a:p>
                      <a:r>
                        <a:rPr lang="en-US" sz="1200" dirty="0"/>
                        <a:t>106</a:t>
                      </a:r>
                    </a:p>
                  </a:txBody>
                  <a:tcPr/>
                </a:tc>
                <a:tc>
                  <a:txBody>
                    <a:bodyPr/>
                    <a:lstStyle/>
                    <a:p>
                      <a:r>
                        <a:rPr lang="en-US" sz="1200" dirty="0"/>
                        <a:t>10</a:t>
                      </a:r>
                    </a:p>
                  </a:txBody>
                  <a:tcPr/>
                </a:tc>
                <a:extLst>
                  <a:ext uri="{0D108BD9-81ED-4DB2-BD59-A6C34878D82A}">
                    <a16:rowId xmlns:a16="http://schemas.microsoft.com/office/drawing/2014/main" val="2795007230"/>
                  </a:ext>
                </a:extLst>
              </a:tr>
              <a:tr h="187832">
                <a:tc>
                  <a:txBody>
                    <a:bodyPr/>
                    <a:lstStyle/>
                    <a:p>
                      <a:r>
                        <a:rPr lang="en-US" sz="1200" dirty="0"/>
                        <a:t>48</a:t>
                      </a:r>
                    </a:p>
                  </a:txBody>
                  <a:tcPr/>
                </a:tc>
                <a:tc>
                  <a:txBody>
                    <a:bodyPr/>
                    <a:lstStyle/>
                    <a:p>
                      <a:r>
                        <a:rPr lang="en-US" sz="1200" dirty="0"/>
                        <a:t>10</a:t>
                      </a:r>
                    </a:p>
                  </a:txBody>
                  <a:tcPr/>
                </a:tc>
                <a:tc>
                  <a:txBody>
                    <a:bodyPr/>
                    <a:lstStyle/>
                    <a:p>
                      <a:r>
                        <a:rPr lang="en-US" sz="1200" dirty="0"/>
                        <a:t>58</a:t>
                      </a:r>
                    </a:p>
                  </a:txBody>
                  <a:tcPr/>
                </a:tc>
                <a:extLst>
                  <a:ext uri="{0D108BD9-81ED-4DB2-BD59-A6C34878D82A}">
                    <a16:rowId xmlns:a16="http://schemas.microsoft.com/office/drawing/2014/main" val="272948010"/>
                  </a:ext>
                </a:extLst>
              </a:tr>
              <a:tr h="187832">
                <a:tc>
                  <a:txBody>
                    <a:bodyPr/>
                    <a:lstStyle/>
                    <a:p>
                      <a:r>
                        <a:rPr lang="en-US" sz="1200" dirty="0"/>
                        <a:t>54</a:t>
                      </a:r>
                    </a:p>
                  </a:txBody>
                  <a:tcPr/>
                </a:tc>
                <a:tc>
                  <a:txBody>
                    <a:bodyPr/>
                    <a:lstStyle/>
                    <a:p>
                      <a:r>
                        <a:rPr lang="en-US" sz="1200" dirty="0"/>
                        <a:t>34</a:t>
                      </a:r>
                    </a:p>
                  </a:txBody>
                  <a:tcPr/>
                </a:tc>
                <a:tc>
                  <a:txBody>
                    <a:bodyPr/>
                    <a:lstStyle/>
                    <a:p>
                      <a:r>
                        <a:rPr lang="en-US" sz="1200" dirty="0"/>
                        <a:t>82</a:t>
                      </a:r>
                    </a:p>
                  </a:txBody>
                  <a:tcPr/>
                </a:tc>
                <a:extLst>
                  <a:ext uri="{0D108BD9-81ED-4DB2-BD59-A6C34878D82A}">
                    <a16:rowId xmlns:a16="http://schemas.microsoft.com/office/drawing/2014/main" val="245626302"/>
                  </a:ext>
                </a:extLst>
              </a:tr>
            </a:tbl>
          </a:graphicData>
        </a:graphic>
      </p:graphicFrame>
      <p:sp>
        <p:nvSpPr>
          <p:cNvPr id="23" name="Rectangle 22">
            <a:extLst>
              <a:ext uri="{FF2B5EF4-FFF2-40B4-BE49-F238E27FC236}">
                <a16:creationId xmlns:a16="http://schemas.microsoft.com/office/drawing/2014/main" id="{D9D185F0-3D45-4642-8ECD-6EE597244468}"/>
              </a:ext>
            </a:extLst>
          </p:cNvPr>
          <p:cNvSpPr/>
          <p:nvPr/>
        </p:nvSpPr>
        <p:spPr bwMode="auto">
          <a:xfrm>
            <a:off x="6237745" y="4607760"/>
            <a:ext cx="925055" cy="363537"/>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b="0" i="0" u="none" strike="noStrike" cap="none" normalizeH="0" baseline="0" dirty="0">
                <a:ln>
                  <a:noFill/>
                </a:ln>
                <a:effectLst/>
              </a:rPr>
              <a:t>Scramble</a:t>
            </a:r>
          </a:p>
        </p:txBody>
      </p:sp>
      <p:sp>
        <p:nvSpPr>
          <p:cNvPr id="27" name="Rectangle 26">
            <a:extLst>
              <a:ext uri="{FF2B5EF4-FFF2-40B4-BE49-F238E27FC236}">
                <a16:creationId xmlns:a16="http://schemas.microsoft.com/office/drawing/2014/main" id="{ADEE756A-30E8-4441-AFA3-2E47083D646B}"/>
              </a:ext>
            </a:extLst>
          </p:cNvPr>
          <p:cNvSpPr/>
          <p:nvPr/>
        </p:nvSpPr>
        <p:spPr bwMode="auto">
          <a:xfrm>
            <a:off x="6224804" y="5229979"/>
            <a:ext cx="1116273" cy="363537"/>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kumimoji="0" lang="en-US" sz="1200" b="0" i="0" u="none" strike="noStrike" cap="none" normalizeH="0" baseline="0" dirty="0">
                <a:ln>
                  <a:noFill/>
                </a:ln>
                <a:solidFill>
                  <a:schemeClr val="bg1"/>
                </a:solidFill>
                <a:effectLst/>
              </a:rPr>
              <a:t>Overwrite Tail with zeros</a:t>
            </a:r>
          </a:p>
        </p:txBody>
      </p:sp>
      <p:cxnSp>
        <p:nvCxnSpPr>
          <p:cNvPr id="31" name="Connector: Elbow 30">
            <a:extLst>
              <a:ext uri="{FF2B5EF4-FFF2-40B4-BE49-F238E27FC236}">
                <a16:creationId xmlns:a16="http://schemas.microsoft.com/office/drawing/2014/main" id="{30E0C5EF-3696-4FBB-AB7F-00CEBFAD034D}"/>
              </a:ext>
            </a:extLst>
          </p:cNvPr>
          <p:cNvCxnSpPr>
            <a:cxnSpLocks/>
            <a:stCxn id="9" idx="3"/>
            <a:endCxn id="23" idx="1"/>
          </p:cNvCxnSpPr>
          <p:nvPr/>
        </p:nvCxnSpPr>
        <p:spPr bwMode="auto">
          <a:xfrm flipH="1">
            <a:off x="6237745" y="4155947"/>
            <a:ext cx="1671504" cy="633582"/>
          </a:xfrm>
          <a:prstGeom prst="bentConnector5">
            <a:avLst>
              <a:gd name="adj1" fmla="val -13676"/>
              <a:gd name="adj2" fmla="val 50000"/>
              <a:gd name="adj3" fmla="val 113676"/>
            </a:avLst>
          </a:prstGeom>
          <a:solidFill>
            <a:srgbClr val="00B8FF"/>
          </a:solidFill>
          <a:ln w="9525" cap="flat" cmpd="sng" algn="ctr">
            <a:solidFill>
              <a:schemeClr val="tx1"/>
            </a:solidFill>
            <a:prstDash val="solid"/>
            <a:round/>
            <a:headEnd type="none" w="med" len="med"/>
            <a:tailEnd type="triangle"/>
          </a:ln>
          <a:effectLst/>
        </p:spPr>
      </p:cxnSp>
      <p:cxnSp>
        <p:nvCxnSpPr>
          <p:cNvPr id="35" name="Connector: Elbow 34">
            <a:extLst>
              <a:ext uri="{FF2B5EF4-FFF2-40B4-BE49-F238E27FC236}">
                <a16:creationId xmlns:a16="http://schemas.microsoft.com/office/drawing/2014/main" id="{F2A8E8EC-9254-4987-B350-C98D60AC119C}"/>
              </a:ext>
            </a:extLst>
          </p:cNvPr>
          <p:cNvCxnSpPr>
            <a:cxnSpLocks/>
            <a:stCxn id="27" idx="3"/>
            <a:endCxn id="13" idx="1"/>
          </p:cNvCxnSpPr>
          <p:nvPr/>
        </p:nvCxnSpPr>
        <p:spPr bwMode="auto">
          <a:xfrm flipH="1">
            <a:off x="6232849" y="5411748"/>
            <a:ext cx="1108228" cy="654884"/>
          </a:xfrm>
          <a:prstGeom prst="bentConnector5">
            <a:avLst>
              <a:gd name="adj1" fmla="val -20628"/>
              <a:gd name="adj2" fmla="val 50000"/>
              <a:gd name="adj3" fmla="val 120628"/>
            </a:avLst>
          </a:prstGeom>
          <a:solidFill>
            <a:srgbClr val="00B8FF"/>
          </a:solidFill>
          <a:ln w="9525" cap="flat" cmpd="sng" algn="ctr">
            <a:solidFill>
              <a:schemeClr val="tx1"/>
            </a:solidFill>
            <a:prstDash val="solid"/>
            <a:round/>
            <a:headEnd type="none" w="med" len="med"/>
            <a:tailEnd type="triangle"/>
          </a:ln>
          <a:effectLst/>
        </p:spPr>
      </p:cxnSp>
      <p:cxnSp>
        <p:nvCxnSpPr>
          <p:cNvPr id="52" name="Connector: Elbow 51">
            <a:extLst>
              <a:ext uri="{FF2B5EF4-FFF2-40B4-BE49-F238E27FC236}">
                <a16:creationId xmlns:a16="http://schemas.microsoft.com/office/drawing/2014/main" id="{D77E0B86-95F0-4A7B-BD22-204EE76330BB}"/>
              </a:ext>
            </a:extLst>
          </p:cNvPr>
          <p:cNvCxnSpPr>
            <a:stCxn id="12" idx="3"/>
            <a:endCxn id="27" idx="1"/>
          </p:cNvCxnSpPr>
          <p:nvPr/>
        </p:nvCxnSpPr>
        <p:spPr bwMode="auto">
          <a:xfrm flipH="1">
            <a:off x="6224804" y="4783848"/>
            <a:ext cx="2538196" cy="627900"/>
          </a:xfrm>
          <a:prstGeom prst="bentConnector5">
            <a:avLst>
              <a:gd name="adj1" fmla="val -6905"/>
              <a:gd name="adj2" fmla="val 50000"/>
              <a:gd name="adj3" fmla="val 109006"/>
            </a:avLst>
          </a:prstGeom>
          <a:solidFill>
            <a:srgbClr val="00B8FF"/>
          </a:solidFill>
          <a:ln w="9525" cap="flat" cmpd="sng" algn="ctr">
            <a:solidFill>
              <a:schemeClr val="tx1"/>
            </a:solidFill>
            <a:prstDash val="solid"/>
            <a:round/>
            <a:headEnd type="none" w="med" len="med"/>
            <a:tailEnd type="triangle"/>
          </a:ln>
          <a:effectLst/>
        </p:spPr>
      </p:cxnSp>
    </p:spTree>
    <p:extLst>
      <p:ext uri="{BB962C8B-B14F-4D97-AF65-F5344CB8AC3E}">
        <p14:creationId xmlns:p14="http://schemas.microsoft.com/office/powerpoint/2010/main" val="218161158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dirty="0"/>
              <a:t>Feb 2021</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Brian Hart (Cisco Systems)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13</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Solution</a:t>
            </a:r>
            <a:br>
              <a:rPr lang="en-GB" dirty="0"/>
            </a:br>
            <a:r>
              <a:rPr lang="en-GB" sz="2400" dirty="0"/>
              <a:t>Option D: Coded Pad bits</a:t>
            </a:r>
          </a:p>
        </p:txBody>
      </p:sp>
      <p:sp>
        <p:nvSpPr>
          <p:cNvPr id="4098" name="Rectangle 2"/>
          <p:cNvSpPr>
            <a:spLocks noGrp="1" noChangeArrowheads="1"/>
          </p:cNvSpPr>
          <p:nvPr>
            <p:ph type="body" idx="1"/>
          </p:nvPr>
        </p:nvSpPr>
        <p:spPr>
          <a:xfrm>
            <a:off x="122438" y="1946186"/>
            <a:ext cx="5491578" cy="4114800"/>
          </a:xfrm>
          <a:ln/>
        </p:spPr>
        <p:txBody>
          <a:bodyPr/>
          <a:lstStyle/>
          <a:p>
            <a:pPr>
              <a:lnSpc>
                <a:spcPct val="95000"/>
              </a:lnSpc>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400" b="0" dirty="0"/>
              <a:t>If we disallow 9, 18 and 36 Mbps CTS before 320 MHz and/or preamble punctured PPDUs, then at least 20 coded bits are available from the </a:t>
            </a:r>
            <a:r>
              <a:rPr lang="en-GB" sz="1400" b="0" u="sng" dirty="0"/>
              <a:t>coded</a:t>
            </a:r>
            <a:r>
              <a:rPr lang="en-GB" sz="1400" b="0" dirty="0"/>
              <a:t> Pad field</a:t>
            </a:r>
          </a:p>
          <a:p>
            <a:pPr>
              <a:lnSpc>
                <a:spcPct val="95000"/>
              </a:lnSpc>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400" b="0" dirty="0"/>
              <a:t>If we redefine these coded bits as data bits then they lack coding gain (and a checksum)</a:t>
            </a:r>
          </a:p>
          <a:p>
            <a:pPr>
              <a:lnSpc>
                <a:spcPct val="95000"/>
              </a:lnSpc>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b="0" dirty="0"/>
              <a:t>Two ways to insert the new fields into the coded Pad field: </a:t>
            </a:r>
          </a:p>
          <a:p>
            <a:pPr lvl="1">
              <a:lnSpc>
                <a:spcPct val="95000"/>
              </a:lnSpc>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200" dirty="0"/>
              <a:t>XOR the coded Pad field with the new fields </a:t>
            </a:r>
            <a:r>
              <a:rPr lang="en-US" sz="1200" dirty="0"/>
              <a:t>(for PAPR robustness; and non-zero by design to indicate the presence of the new fields)</a:t>
            </a:r>
          </a:p>
          <a:p>
            <a:pPr lvl="1">
              <a:lnSpc>
                <a:spcPct val="95000"/>
              </a:lnSpc>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200" dirty="0">
                <a:solidFill>
                  <a:schemeClr val="bg1">
                    <a:lumMod val="75000"/>
                  </a:schemeClr>
                </a:solidFill>
              </a:rPr>
              <a:t>Overwrite the coded Pad field (at the cost of PAPR robustness; </a:t>
            </a:r>
            <a:r>
              <a:rPr lang="en-US" sz="1200" dirty="0">
                <a:solidFill>
                  <a:schemeClr val="bg1">
                    <a:lumMod val="75000"/>
                  </a:schemeClr>
                </a:solidFill>
              </a:rPr>
              <a:t>also need to allocate 1b to indicate the presence of the new fields</a:t>
            </a:r>
            <a:r>
              <a:rPr lang="en-GB" sz="1200" dirty="0">
                <a:solidFill>
                  <a:schemeClr val="bg1">
                    <a:lumMod val="75000"/>
                  </a:schemeClr>
                </a:solidFill>
              </a:rPr>
              <a:t>)</a:t>
            </a:r>
          </a:p>
          <a:p>
            <a:pPr>
              <a:lnSpc>
                <a:spcPct val="95000"/>
              </a:lnSpc>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400" b="0" dirty="0"/>
              <a:t>Sample contents:</a:t>
            </a:r>
          </a:p>
          <a:p>
            <a:pPr lvl="1">
              <a:lnSpc>
                <a:spcPct val="95000"/>
              </a:lnSpc>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200" dirty="0"/>
              <a:t>7b for Bandwidth and Puncturing Information </a:t>
            </a:r>
          </a:p>
          <a:p>
            <a:pPr lvl="2">
              <a:lnSpc>
                <a:spcPct val="95000"/>
              </a:lnSpc>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000" b="0" dirty="0"/>
              <a:t>With 1 value defined in R1 (320M), 37 values available for dynamic preamble puncturing if needed and the rest reserved for future amendments</a:t>
            </a:r>
            <a:endParaRPr lang="en-GB" sz="1000" dirty="0"/>
          </a:p>
          <a:p>
            <a:pPr lvl="2">
              <a:lnSpc>
                <a:spcPct val="95000"/>
              </a:lnSpc>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000" dirty="0"/>
              <a:t>… and the values starting at 1 so these new fields are never all-zeros</a:t>
            </a:r>
          </a:p>
          <a:p>
            <a:pPr lvl="1">
              <a:lnSpc>
                <a:spcPct val="95000"/>
              </a:lnSpc>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200" dirty="0"/>
              <a:t>1b for future proofing</a:t>
            </a:r>
          </a:p>
          <a:p>
            <a:pPr lvl="1">
              <a:lnSpc>
                <a:spcPct val="95000"/>
              </a:lnSpc>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200" dirty="0"/>
              <a:t>2b CRC</a:t>
            </a:r>
          </a:p>
          <a:p>
            <a:pPr lvl="1">
              <a:lnSpc>
                <a:spcPct val="95000"/>
              </a:lnSpc>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200" dirty="0"/>
              <a:t>Either BCC r1/2 encoded with tail biting, simple repetition or block code</a:t>
            </a:r>
          </a:p>
          <a:p>
            <a:pPr lvl="1">
              <a:lnSpc>
                <a:spcPct val="95000"/>
              </a:lnSpc>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200" dirty="0"/>
              <a:t>Many other trade-offs between data, error detection coding and error correction coding are possible.</a:t>
            </a:r>
          </a:p>
          <a:p>
            <a:pPr>
              <a:lnSpc>
                <a:spcPct val="95000"/>
              </a:lnSpc>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600" dirty="0"/>
          </a:p>
          <a:p>
            <a:pPr>
              <a:lnSpc>
                <a:spcPct val="95000"/>
              </a:lnSpc>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400" dirty="0"/>
          </a:p>
        </p:txBody>
      </p:sp>
      <p:graphicFrame>
        <p:nvGraphicFramePr>
          <p:cNvPr id="21" name="Table 14">
            <a:extLst>
              <a:ext uri="{FF2B5EF4-FFF2-40B4-BE49-F238E27FC236}">
                <a16:creationId xmlns:a16="http://schemas.microsoft.com/office/drawing/2014/main" id="{DCA79D1A-B078-4A08-B2D4-09A773CE90B0}"/>
              </a:ext>
            </a:extLst>
          </p:cNvPr>
          <p:cNvGraphicFramePr>
            <a:graphicFrameLocks noGrp="1"/>
          </p:cNvGraphicFramePr>
          <p:nvPr>
            <p:extLst>
              <p:ext uri="{D42A27DB-BD31-4B8C-83A1-F6EECF244321}">
                <p14:modId xmlns:p14="http://schemas.microsoft.com/office/powerpoint/2010/main" val="3076808653"/>
              </p:ext>
            </p:extLst>
          </p:nvPr>
        </p:nvGraphicFramePr>
        <p:xfrm>
          <a:off x="5791200" y="929640"/>
          <a:ext cx="3264161" cy="2834640"/>
        </p:xfrm>
        <a:graphic>
          <a:graphicData uri="http://schemas.openxmlformats.org/drawingml/2006/table">
            <a:tbl>
              <a:tblPr firstRow="1" bandRow="1">
                <a:tableStyleId>{10A1B5D5-9B99-4C35-A422-299274C87663}</a:tableStyleId>
              </a:tblPr>
              <a:tblGrid>
                <a:gridCol w="762000">
                  <a:extLst>
                    <a:ext uri="{9D8B030D-6E8A-4147-A177-3AD203B41FA5}">
                      <a16:colId xmlns:a16="http://schemas.microsoft.com/office/drawing/2014/main" val="1801146849"/>
                    </a:ext>
                  </a:extLst>
                </a:gridCol>
                <a:gridCol w="1424362">
                  <a:extLst>
                    <a:ext uri="{9D8B030D-6E8A-4147-A177-3AD203B41FA5}">
                      <a16:colId xmlns:a16="http://schemas.microsoft.com/office/drawing/2014/main" val="36792255"/>
                    </a:ext>
                  </a:extLst>
                </a:gridCol>
                <a:gridCol w="1077799">
                  <a:extLst>
                    <a:ext uri="{9D8B030D-6E8A-4147-A177-3AD203B41FA5}">
                      <a16:colId xmlns:a16="http://schemas.microsoft.com/office/drawing/2014/main" val="2394444710"/>
                    </a:ext>
                  </a:extLst>
                </a:gridCol>
              </a:tblGrid>
              <a:tr h="319315">
                <a:tc>
                  <a:txBody>
                    <a:bodyPr/>
                    <a:lstStyle/>
                    <a:p>
                      <a:r>
                        <a:rPr lang="en-US" sz="1200" dirty="0"/>
                        <a:t>Non-HT (Mbps)</a:t>
                      </a:r>
                    </a:p>
                  </a:txBody>
                  <a:tcPr/>
                </a:tc>
                <a:tc>
                  <a:txBody>
                    <a:bodyPr/>
                    <a:lstStyle/>
                    <a:p>
                      <a:r>
                        <a:rPr lang="en-US" sz="1200" dirty="0" err="1"/>
                        <a:t>nPadCoded</a:t>
                      </a:r>
                      <a:r>
                        <a:rPr lang="en-US" sz="1200" dirty="0"/>
                        <a:t> (RTS, CF-End or PS-Poll @ 20B)</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err="1"/>
                        <a:t>nPadCoded</a:t>
                      </a:r>
                      <a:r>
                        <a:rPr lang="en-US" sz="1200" dirty="0"/>
                        <a:t> (CTS @ 14B)</a:t>
                      </a:r>
                    </a:p>
                  </a:txBody>
                  <a:tcPr/>
                </a:tc>
                <a:extLst>
                  <a:ext uri="{0D108BD9-81ED-4DB2-BD59-A6C34878D82A}">
                    <a16:rowId xmlns:a16="http://schemas.microsoft.com/office/drawing/2014/main" val="3032768971"/>
                  </a:ext>
                </a:extLst>
              </a:tr>
              <a:tr h="187832">
                <a:tc>
                  <a:txBody>
                    <a:bodyPr/>
                    <a:lstStyle/>
                    <a:p>
                      <a:r>
                        <a:rPr lang="en-US" sz="1200" dirty="0"/>
                        <a:t>6</a:t>
                      </a:r>
                    </a:p>
                  </a:txBody>
                  <a:tcPr/>
                </a:tc>
                <a:tc>
                  <a:txBody>
                    <a:bodyPr/>
                    <a:lstStyle/>
                    <a:p>
                      <a:r>
                        <a:rPr lang="en-US" sz="1200" dirty="0"/>
                        <a:t>20</a:t>
                      </a:r>
                    </a:p>
                  </a:txBody>
                  <a:tcPr/>
                </a:tc>
                <a:tc>
                  <a:txBody>
                    <a:bodyPr/>
                    <a:lstStyle/>
                    <a:p>
                      <a:r>
                        <a:rPr lang="en-US" sz="1200" dirty="0"/>
                        <a:t>20</a:t>
                      </a:r>
                    </a:p>
                  </a:txBody>
                  <a:tcPr/>
                </a:tc>
                <a:extLst>
                  <a:ext uri="{0D108BD9-81ED-4DB2-BD59-A6C34878D82A}">
                    <a16:rowId xmlns:a16="http://schemas.microsoft.com/office/drawing/2014/main" val="1214626742"/>
                  </a:ext>
                </a:extLst>
              </a:tr>
              <a:tr h="187832">
                <a:tc>
                  <a:txBody>
                    <a:bodyPr/>
                    <a:lstStyle/>
                    <a:p>
                      <a:r>
                        <a:rPr lang="en-US" sz="1200" dirty="0"/>
                        <a:t>9</a:t>
                      </a:r>
                    </a:p>
                  </a:txBody>
                  <a:tcPr/>
                </a:tc>
                <a:tc>
                  <a:txBody>
                    <a:bodyPr/>
                    <a:lstStyle/>
                    <a:p>
                      <a:r>
                        <a:rPr lang="en-US" sz="1200" dirty="0"/>
                        <a:t>45</a:t>
                      </a:r>
                    </a:p>
                  </a:txBody>
                  <a:tcPr/>
                </a:tc>
                <a:tc>
                  <a:txBody>
                    <a:bodyPr/>
                    <a:lstStyle/>
                    <a:p>
                      <a:r>
                        <a:rPr lang="en-US" sz="1200" dirty="0"/>
                        <a:t>13.333 [13]</a:t>
                      </a:r>
                    </a:p>
                  </a:txBody>
                  <a:tcPr/>
                </a:tc>
                <a:extLst>
                  <a:ext uri="{0D108BD9-81ED-4DB2-BD59-A6C34878D82A}">
                    <a16:rowId xmlns:a16="http://schemas.microsoft.com/office/drawing/2014/main" val="199011117"/>
                  </a:ext>
                </a:extLst>
              </a:tr>
              <a:tr h="187832">
                <a:tc>
                  <a:txBody>
                    <a:bodyPr/>
                    <a:lstStyle/>
                    <a:p>
                      <a:r>
                        <a:rPr lang="en-US" sz="1200" dirty="0"/>
                        <a:t>12</a:t>
                      </a:r>
                    </a:p>
                  </a:txBody>
                  <a:tcPr/>
                </a:tc>
                <a:tc>
                  <a:txBody>
                    <a:bodyPr/>
                    <a:lstStyle/>
                    <a:p>
                      <a:r>
                        <a:rPr lang="en-US" sz="1200" dirty="0"/>
                        <a:t>20</a:t>
                      </a:r>
                    </a:p>
                  </a:txBody>
                  <a:tcPr/>
                </a:tc>
                <a:tc>
                  <a:txBody>
                    <a:bodyPr/>
                    <a:lstStyle/>
                    <a:p>
                      <a:r>
                        <a:rPr lang="en-US" sz="1200" dirty="0"/>
                        <a:t>20</a:t>
                      </a:r>
                    </a:p>
                  </a:txBody>
                  <a:tcPr/>
                </a:tc>
                <a:extLst>
                  <a:ext uri="{0D108BD9-81ED-4DB2-BD59-A6C34878D82A}">
                    <a16:rowId xmlns:a16="http://schemas.microsoft.com/office/drawing/2014/main" val="2554121565"/>
                  </a:ext>
                </a:extLst>
              </a:tr>
              <a:tr h="187832">
                <a:tc>
                  <a:txBody>
                    <a:bodyPr/>
                    <a:lstStyle/>
                    <a:p>
                      <a:r>
                        <a:rPr lang="en-US" sz="1200" dirty="0"/>
                        <a:t>18</a:t>
                      </a:r>
                    </a:p>
                  </a:txBody>
                  <a:tcPr/>
                </a:tc>
                <a:tc>
                  <a:txBody>
                    <a:bodyPr/>
                    <a:lstStyle/>
                    <a:p>
                      <a:r>
                        <a:rPr lang="en-US" sz="1200" dirty="0"/>
                        <a:t>45</a:t>
                      </a:r>
                    </a:p>
                  </a:txBody>
                  <a:tcPr/>
                </a:tc>
                <a:tc>
                  <a:txBody>
                    <a:bodyPr/>
                    <a:lstStyle/>
                    <a:p>
                      <a:r>
                        <a:rPr lang="en-US" sz="1200" dirty="0"/>
                        <a:t>13.333 [13]</a:t>
                      </a:r>
                    </a:p>
                  </a:txBody>
                  <a:tcPr/>
                </a:tc>
                <a:extLst>
                  <a:ext uri="{0D108BD9-81ED-4DB2-BD59-A6C34878D82A}">
                    <a16:rowId xmlns:a16="http://schemas.microsoft.com/office/drawing/2014/main" val="1745589925"/>
                  </a:ext>
                </a:extLst>
              </a:tr>
              <a:tr h="187832">
                <a:tc>
                  <a:txBody>
                    <a:bodyPr/>
                    <a:lstStyle/>
                    <a:p>
                      <a:r>
                        <a:rPr lang="en-US" sz="1200" dirty="0"/>
                        <a:t>24</a:t>
                      </a:r>
                    </a:p>
                  </a:txBody>
                  <a:tcPr/>
                </a:tc>
                <a:tc>
                  <a:txBody>
                    <a:bodyPr/>
                    <a:lstStyle/>
                    <a:p>
                      <a:r>
                        <a:rPr lang="en-US" sz="1200" dirty="0"/>
                        <a:t>20</a:t>
                      </a:r>
                    </a:p>
                  </a:txBody>
                  <a:tcPr/>
                </a:tc>
                <a:tc>
                  <a:txBody>
                    <a:bodyPr/>
                    <a:lstStyle/>
                    <a:p>
                      <a:r>
                        <a:rPr lang="en-US" sz="1200" dirty="0"/>
                        <a:t>116</a:t>
                      </a:r>
                    </a:p>
                  </a:txBody>
                  <a:tcPr/>
                </a:tc>
                <a:extLst>
                  <a:ext uri="{0D108BD9-81ED-4DB2-BD59-A6C34878D82A}">
                    <a16:rowId xmlns:a16="http://schemas.microsoft.com/office/drawing/2014/main" val="164917490"/>
                  </a:ext>
                </a:extLst>
              </a:tr>
              <a:tr h="187832">
                <a:tc>
                  <a:txBody>
                    <a:bodyPr/>
                    <a:lstStyle/>
                    <a:p>
                      <a:r>
                        <a:rPr lang="en-US" sz="1200" dirty="0"/>
                        <a:t>36</a:t>
                      </a:r>
                    </a:p>
                  </a:txBody>
                  <a:tcPr/>
                </a:tc>
                <a:tc>
                  <a:txBody>
                    <a:bodyPr/>
                    <a:lstStyle/>
                    <a:p>
                      <a:r>
                        <a:rPr lang="en-US" sz="1200" dirty="0"/>
                        <a:t>141.333</a:t>
                      </a:r>
                    </a:p>
                  </a:txBody>
                  <a:tcPr/>
                </a:tc>
                <a:tc>
                  <a:txBody>
                    <a:bodyPr/>
                    <a:lstStyle/>
                    <a:p>
                      <a:r>
                        <a:rPr lang="en-US" sz="1200" dirty="0"/>
                        <a:t>13.333 [13</a:t>
                      </a:r>
                      <a:r>
                        <a:rPr lang="en-US" sz="1200" baseline="30000" dirty="0"/>
                        <a:t>#</a:t>
                      </a:r>
                      <a:r>
                        <a:rPr lang="en-US" sz="1200" dirty="0"/>
                        <a:t>]</a:t>
                      </a:r>
                    </a:p>
                  </a:txBody>
                  <a:tcPr/>
                </a:tc>
                <a:extLst>
                  <a:ext uri="{0D108BD9-81ED-4DB2-BD59-A6C34878D82A}">
                    <a16:rowId xmlns:a16="http://schemas.microsoft.com/office/drawing/2014/main" val="2795007230"/>
                  </a:ext>
                </a:extLst>
              </a:tr>
              <a:tr h="187832">
                <a:tc>
                  <a:txBody>
                    <a:bodyPr/>
                    <a:lstStyle/>
                    <a:p>
                      <a:r>
                        <a:rPr lang="en-US" sz="1200" dirty="0"/>
                        <a:t>48</a:t>
                      </a:r>
                    </a:p>
                  </a:txBody>
                  <a:tcPr/>
                </a:tc>
                <a:tc>
                  <a:txBody>
                    <a:bodyPr/>
                    <a:lstStyle/>
                    <a:p>
                      <a:r>
                        <a:rPr lang="en-US" sz="1200" dirty="0"/>
                        <a:t>15</a:t>
                      </a:r>
                    </a:p>
                  </a:txBody>
                  <a:tcPr/>
                </a:tc>
                <a:tc>
                  <a:txBody>
                    <a:bodyPr/>
                    <a:lstStyle/>
                    <a:p>
                      <a:r>
                        <a:rPr lang="en-US" sz="1200" dirty="0"/>
                        <a:t>87</a:t>
                      </a:r>
                    </a:p>
                  </a:txBody>
                  <a:tcPr/>
                </a:tc>
                <a:extLst>
                  <a:ext uri="{0D108BD9-81ED-4DB2-BD59-A6C34878D82A}">
                    <a16:rowId xmlns:a16="http://schemas.microsoft.com/office/drawing/2014/main" val="272948010"/>
                  </a:ext>
                </a:extLst>
              </a:tr>
              <a:tr h="187832">
                <a:tc>
                  <a:txBody>
                    <a:bodyPr/>
                    <a:lstStyle/>
                    <a:p>
                      <a:r>
                        <a:rPr lang="en-US" sz="1200" dirty="0"/>
                        <a:t>54</a:t>
                      </a:r>
                    </a:p>
                  </a:txBody>
                  <a:tcPr/>
                </a:tc>
                <a:tc>
                  <a:txBody>
                    <a:bodyPr/>
                    <a:lstStyle/>
                    <a:p>
                      <a:r>
                        <a:rPr lang="en-US" sz="1200" dirty="0"/>
                        <a:t>45.333</a:t>
                      </a:r>
                    </a:p>
                  </a:txBody>
                  <a:tcPr/>
                </a:tc>
                <a:tc>
                  <a:txBody>
                    <a:bodyPr/>
                    <a:lstStyle/>
                    <a:p>
                      <a:r>
                        <a:rPr lang="en-US" sz="1200" dirty="0"/>
                        <a:t>109.333 [13]</a:t>
                      </a:r>
                    </a:p>
                  </a:txBody>
                  <a:tcPr/>
                </a:tc>
                <a:extLst>
                  <a:ext uri="{0D108BD9-81ED-4DB2-BD59-A6C34878D82A}">
                    <a16:rowId xmlns:a16="http://schemas.microsoft.com/office/drawing/2014/main" val="245626302"/>
                  </a:ext>
                </a:extLst>
              </a:tr>
            </a:tbl>
          </a:graphicData>
        </a:graphic>
      </p:graphicFrame>
      <p:sp>
        <p:nvSpPr>
          <p:cNvPr id="23" name="Rectangle 22">
            <a:extLst>
              <a:ext uri="{FF2B5EF4-FFF2-40B4-BE49-F238E27FC236}">
                <a16:creationId xmlns:a16="http://schemas.microsoft.com/office/drawing/2014/main" id="{F95A2683-C3BB-4E04-8D1D-ECBE3DD1B31B}"/>
              </a:ext>
            </a:extLst>
          </p:cNvPr>
          <p:cNvSpPr/>
          <p:nvPr/>
        </p:nvSpPr>
        <p:spPr bwMode="auto">
          <a:xfrm>
            <a:off x="6019800" y="4063609"/>
            <a:ext cx="700094" cy="363537"/>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b="0" i="0" u="none" strike="noStrike" cap="none" normalizeH="0" baseline="0" dirty="0">
                <a:ln>
                  <a:noFill/>
                </a:ln>
                <a:solidFill>
                  <a:schemeClr val="bg1"/>
                </a:solidFill>
                <a:effectLst/>
              </a:rPr>
              <a:t>Data bits</a:t>
            </a:r>
          </a:p>
        </p:txBody>
      </p:sp>
      <p:sp>
        <p:nvSpPr>
          <p:cNvPr id="24" name="Rectangle 23">
            <a:extLst>
              <a:ext uri="{FF2B5EF4-FFF2-40B4-BE49-F238E27FC236}">
                <a16:creationId xmlns:a16="http://schemas.microsoft.com/office/drawing/2014/main" id="{9C5511F2-9474-41B3-A2B0-35CD49BE3E1A}"/>
              </a:ext>
            </a:extLst>
          </p:cNvPr>
          <p:cNvSpPr/>
          <p:nvPr/>
        </p:nvSpPr>
        <p:spPr bwMode="auto">
          <a:xfrm>
            <a:off x="6872294" y="4063609"/>
            <a:ext cx="823906" cy="363537"/>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b="0" i="0" u="none" strike="noStrike" cap="none" normalizeH="0" baseline="0" dirty="0">
                <a:ln>
                  <a:noFill/>
                </a:ln>
                <a:solidFill>
                  <a:schemeClr val="bg1"/>
                </a:solidFill>
                <a:effectLst/>
              </a:rPr>
              <a:t>Append Tail, Pad</a:t>
            </a:r>
          </a:p>
        </p:txBody>
      </p:sp>
      <p:sp>
        <p:nvSpPr>
          <p:cNvPr id="25" name="Rectangle 24">
            <a:extLst>
              <a:ext uri="{FF2B5EF4-FFF2-40B4-BE49-F238E27FC236}">
                <a16:creationId xmlns:a16="http://schemas.microsoft.com/office/drawing/2014/main" id="{64918225-D924-4171-82CB-F4317102D665}"/>
              </a:ext>
            </a:extLst>
          </p:cNvPr>
          <p:cNvSpPr/>
          <p:nvPr/>
        </p:nvSpPr>
        <p:spPr bwMode="auto">
          <a:xfrm>
            <a:off x="6019800" y="4664275"/>
            <a:ext cx="1444783" cy="363537"/>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kumimoji="0" lang="en-US" sz="1200" b="0" i="0" u="none" strike="noStrike" cap="none" normalizeH="0" baseline="0" dirty="0">
                <a:ln>
                  <a:noFill/>
                </a:ln>
                <a:solidFill>
                  <a:schemeClr val="bg1"/>
                </a:solidFill>
                <a:effectLst/>
              </a:rPr>
              <a:t>Overwrite Tail with zeros</a:t>
            </a:r>
            <a:endParaRPr kumimoji="0" lang="en-US" sz="1200" b="0" i="0" u="none" strike="noStrike" cap="none" normalizeH="0" baseline="0" dirty="0">
              <a:ln>
                <a:noFill/>
              </a:ln>
              <a:effectLst/>
            </a:endParaRPr>
          </a:p>
        </p:txBody>
      </p:sp>
      <p:sp>
        <p:nvSpPr>
          <p:cNvPr id="27" name="Rectangle 26">
            <a:extLst>
              <a:ext uri="{FF2B5EF4-FFF2-40B4-BE49-F238E27FC236}">
                <a16:creationId xmlns:a16="http://schemas.microsoft.com/office/drawing/2014/main" id="{6053C9F3-44C4-4A68-83B1-DAEDE95C23CC}"/>
              </a:ext>
            </a:extLst>
          </p:cNvPr>
          <p:cNvSpPr/>
          <p:nvPr/>
        </p:nvSpPr>
        <p:spPr bwMode="auto">
          <a:xfrm>
            <a:off x="6019800" y="5319159"/>
            <a:ext cx="1920551" cy="363537"/>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b="0" i="0" u="none" strike="noStrike" cap="none" normalizeH="0" baseline="0" dirty="0">
                <a:ln>
                  <a:noFill/>
                </a:ln>
                <a:solidFill>
                  <a:schemeClr val="tx1"/>
                </a:solidFill>
                <a:effectLst/>
                <a:latin typeface="Times New Roman" pitchFamily="16" charset="0"/>
                <a:ea typeface="MS Gothic" charset="-128"/>
              </a:rPr>
              <a:t>XOR (or overwrite) with (scrambled) </a:t>
            </a:r>
            <a:r>
              <a:rPr kumimoji="0" lang="en-US" sz="1200" b="0" i="0" u="none" strike="noStrike" cap="none" normalizeH="0" baseline="0" dirty="0" err="1">
                <a:ln>
                  <a:noFill/>
                </a:ln>
                <a:solidFill>
                  <a:schemeClr val="tx1"/>
                </a:solidFill>
                <a:effectLst/>
                <a:latin typeface="Times New Roman" pitchFamily="16" charset="0"/>
                <a:ea typeface="MS Gothic" charset="-128"/>
              </a:rPr>
              <a:t>BW+Punc</a:t>
            </a:r>
            <a:r>
              <a:rPr kumimoji="0" lang="en-US" sz="1200" b="0" i="0" u="none" strike="noStrike" cap="none" normalizeH="0" baseline="0" dirty="0">
                <a:ln>
                  <a:noFill/>
                </a:ln>
                <a:solidFill>
                  <a:schemeClr val="tx1"/>
                </a:solidFill>
                <a:effectLst/>
                <a:latin typeface="Times New Roman" pitchFamily="16" charset="0"/>
                <a:ea typeface="MS Gothic" charset="-128"/>
              </a:rPr>
              <a:t> Info</a:t>
            </a:r>
            <a:endParaRPr kumimoji="0" lang="en-US" sz="1200" b="0" i="0" u="none" strike="noStrike" cap="none" normalizeH="0" baseline="0" dirty="0">
              <a:ln>
                <a:noFill/>
              </a:ln>
              <a:effectLst/>
            </a:endParaRPr>
          </a:p>
        </p:txBody>
      </p:sp>
      <p:sp>
        <p:nvSpPr>
          <p:cNvPr id="28" name="Rectangle 27">
            <a:extLst>
              <a:ext uri="{FF2B5EF4-FFF2-40B4-BE49-F238E27FC236}">
                <a16:creationId xmlns:a16="http://schemas.microsoft.com/office/drawing/2014/main" id="{1ACF719E-C135-495F-9324-B96F26CF1F09}"/>
              </a:ext>
            </a:extLst>
          </p:cNvPr>
          <p:cNvSpPr/>
          <p:nvPr/>
        </p:nvSpPr>
        <p:spPr bwMode="auto">
          <a:xfrm>
            <a:off x="6019800" y="5884863"/>
            <a:ext cx="823906" cy="363537"/>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b="0" i="0" u="none" strike="noStrike" cap="none" normalizeH="0" baseline="0" dirty="0">
                <a:ln>
                  <a:noFill/>
                </a:ln>
                <a:solidFill>
                  <a:schemeClr val="bg1"/>
                </a:solidFill>
                <a:effectLst/>
              </a:rPr>
              <a:t>Interleave</a:t>
            </a:r>
          </a:p>
        </p:txBody>
      </p:sp>
      <p:cxnSp>
        <p:nvCxnSpPr>
          <p:cNvPr id="29" name="Straight Arrow Connector 28">
            <a:extLst>
              <a:ext uri="{FF2B5EF4-FFF2-40B4-BE49-F238E27FC236}">
                <a16:creationId xmlns:a16="http://schemas.microsoft.com/office/drawing/2014/main" id="{E976B9D3-1B99-414B-B3D5-03F4ED8758F9}"/>
              </a:ext>
            </a:extLst>
          </p:cNvPr>
          <p:cNvCxnSpPr>
            <a:cxnSpLocks/>
          </p:cNvCxnSpPr>
          <p:nvPr/>
        </p:nvCxnSpPr>
        <p:spPr bwMode="auto">
          <a:xfrm>
            <a:off x="6719894" y="4245377"/>
            <a:ext cx="152400"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31" name="Connector: Elbow 30">
            <a:extLst>
              <a:ext uri="{FF2B5EF4-FFF2-40B4-BE49-F238E27FC236}">
                <a16:creationId xmlns:a16="http://schemas.microsoft.com/office/drawing/2014/main" id="{B16DE30D-78D0-4038-9326-1E32BC057C74}"/>
              </a:ext>
            </a:extLst>
          </p:cNvPr>
          <p:cNvCxnSpPr>
            <a:cxnSpLocks/>
            <a:stCxn id="32" idx="3"/>
            <a:endCxn id="25" idx="1"/>
          </p:cNvCxnSpPr>
          <p:nvPr/>
        </p:nvCxnSpPr>
        <p:spPr bwMode="auto">
          <a:xfrm flipH="1">
            <a:off x="6019800" y="4245378"/>
            <a:ext cx="2769406" cy="600666"/>
          </a:xfrm>
          <a:prstGeom prst="bentConnector5">
            <a:avLst>
              <a:gd name="adj1" fmla="val -4952"/>
              <a:gd name="adj2" fmla="val 50000"/>
              <a:gd name="adj3" fmla="val 108254"/>
            </a:avLst>
          </a:prstGeom>
          <a:solidFill>
            <a:srgbClr val="00B8FF"/>
          </a:solidFill>
          <a:ln w="9525" cap="flat" cmpd="sng" algn="ctr">
            <a:solidFill>
              <a:schemeClr val="tx1"/>
            </a:solidFill>
            <a:prstDash val="solid"/>
            <a:round/>
            <a:headEnd type="none" w="med" len="med"/>
            <a:tailEnd type="triangle"/>
          </a:ln>
          <a:effectLst/>
        </p:spPr>
      </p:cxnSp>
      <p:sp>
        <p:nvSpPr>
          <p:cNvPr id="32" name="Rectangle 31">
            <a:extLst>
              <a:ext uri="{FF2B5EF4-FFF2-40B4-BE49-F238E27FC236}">
                <a16:creationId xmlns:a16="http://schemas.microsoft.com/office/drawing/2014/main" id="{0119F9F5-63FA-47DA-863F-E16DB4665039}"/>
              </a:ext>
            </a:extLst>
          </p:cNvPr>
          <p:cNvSpPr/>
          <p:nvPr/>
        </p:nvSpPr>
        <p:spPr bwMode="auto">
          <a:xfrm>
            <a:off x="7864151" y="4063609"/>
            <a:ext cx="925055" cy="363537"/>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b="0" i="0" u="none" strike="noStrike" cap="none" normalizeH="0" baseline="0" dirty="0">
                <a:ln>
                  <a:noFill/>
                </a:ln>
                <a:effectLst/>
              </a:rPr>
              <a:t>Scramble</a:t>
            </a:r>
          </a:p>
        </p:txBody>
      </p:sp>
      <p:sp>
        <p:nvSpPr>
          <p:cNvPr id="33" name="Rectangle 32">
            <a:extLst>
              <a:ext uri="{FF2B5EF4-FFF2-40B4-BE49-F238E27FC236}">
                <a16:creationId xmlns:a16="http://schemas.microsoft.com/office/drawing/2014/main" id="{CCED15AE-B254-4CB9-9BE4-C2A9F51E3AF1}"/>
              </a:ext>
            </a:extLst>
          </p:cNvPr>
          <p:cNvSpPr/>
          <p:nvPr/>
        </p:nvSpPr>
        <p:spPr bwMode="auto">
          <a:xfrm>
            <a:off x="7641767" y="4664274"/>
            <a:ext cx="1116273" cy="363537"/>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b="0" i="0" u="none" strike="noStrike" cap="none" normalizeH="0" baseline="0" dirty="0">
                <a:ln>
                  <a:noFill/>
                </a:ln>
                <a:solidFill>
                  <a:schemeClr val="bg1"/>
                </a:solidFill>
                <a:effectLst/>
              </a:rPr>
              <a:t>Encode + Puncture</a:t>
            </a:r>
            <a:endParaRPr kumimoji="0" lang="en-US" sz="1200" b="0" i="0" u="none" strike="noStrike" cap="none" normalizeH="0" baseline="0" dirty="0">
              <a:ln>
                <a:noFill/>
              </a:ln>
              <a:effectLst/>
            </a:endParaRPr>
          </a:p>
        </p:txBody>
      </p:sp>
      <p:cxnSp>
        <p:nvCxnSpPr>
          <p:cNvPr id="35" name="Connector: Elbow 34">
            <a:extLst>
              <a:ext uri="{FF2B5EF4-FFF2-40B4-BE49-F238E27FC236}">
                <a16:creationId xmlns:a16="http://schemas.microsoft.com/office/drawing/2014/main" id="{3603F1D3-07C9-4A60-AB1A-6E3A2E11FA0C}"/>
              </a:ext>
            </a:extLst>
          </p:cNvPr>
          <p:cNvCxnSpPr>
            <a:cxnSpLocks/>
            <a:stCxn id="33" idx="3"/>
            <a:endCxn id="27" idx="1"/>
          </p:cNvCxnSpPr>
          <p:nvPr/>
        </p:nvCxnSpPr>
        <p:spPr bwMode="auto">
          <a:xfrm flipH="1">
            <a:off x="6019800" y="4846043"/>
            <a:ext cx="2738240" cy="654885"/>
          </a:xfrm>
          <a:prstGeom prst="bentConnector5">
            <a:avLst>
              <a:gd name="adj1" fmla="val -6122"/>
              <a:gd name="adj2" fmla="val 50000"/>
              <a:gd name="adj3" fmla="val 108348"/>
            </a:avLst>
          </a:prstGeom>
          <a:solidFill>
            <a:srgbClr val="00B8FF"/>
          </a:solidFill>
          <a:ln w="9525" cap="flat" cmpd="sng" algn="ctr">
            <a:solidFill>
              <a:schemeClr val="tx1"/>
            </a:solidFill>
            <a:prstDash val="solid"/>
            <a:round/>
            <a:headEnd type="none" w="med" len="med"/>
            <a:tailEnd type="triangle"/>
          </a:ln>
          <a:effectLst/>
        </p:spPr>
      </p:cxnSp>
      <p:cxnSp>
        <p:nvCxnSpPr>
          <p:cNvPr id="36" name="Connector: Elbow 35">
            <a:extLst>
              <a:ext uri="{FF2B5EF4-FFF2-40B4-BE49-F238E27FC236}">
                <a16:creationId xmlns:a16="http://schemas.microsoft.com/office/drawing/2014/main" id="{C04D46D2-51F0-436E-B24D-8CCFA8689B30}"/>
              </a:ext>
            </a:extLst>
          </p:cNvPr>
          <p:cNvCxnSpPr>
            <a:stCxn id="25" idx="3"/>
            <a:endCxn id="33" idx="1"/>
          </p:cNvCxnSpPr>
          <p:nvPr/>
        </p:nvCxnSpPr>
        <p:spPr bwMode="auto">
          <a:xfrm flipV="1">
            <a:off x="7464583" y="4846043"/>
            <a:ext cx="177184" cy="1"/>
          </a:xfrm>
          <a:prstGeom prst="bentConnector3">
            <a:avLst>
              <a:gd name="adj1" fmla="val 50000"/>
            </a:avLst>
          </a:prstGeom>
          <a:solidFill>
            <a:srgbClr val="00B8FF"/>
          </a:solidFill>
          <a:ln w="9525" cap="flat" cmpd="sng" algn="ctr">
            <a:solidFill>
              <a:schemeClr val="tx1"/>
            </a:solidFill>
            <a:prstDash val="solid"/>
            <a:round/>
            <a:headEnd type="none" w="med" len="med"/>
            <a:tailEnd type="triangle"/>
          </a:ln>
          <a:effectLst/>
        </p:spPr>
      </p:cxnSp>
      <p:cxnSp>
        <p:nvCxnSpPr>
          <p:cNvPr id="38" name="Straight Arrow Connector 37">
            <a:extLst>
              <a:ext uri="{FF2B5EF4-FFF2-40B4-BE49-F238E27FC236}">
                <a16:creationId xmlns:a16="http://schemas.microsoft.com/office/drawing/2014/main" id="{38D47633-F8FD-45CE-9611-F91D1959A71E}"/>
              </a:ext>
            </a:extLst>
          </p:cNvPr>
          <p:cNvCxnSpPr>
            <a:stCxn id="24" idx="3"/>
            <a:endCxn id="32" idx="1"/>
          </p:cNvCxnSpPr>
          <p:nvPr/>
        </p:nvCxnSpPr>
        <p:spPr bwMode="auto">
          <a:xfrm>
            <a:off x="7696200" y="4245378"/>
            <a:ext cx="167951"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47" name="Connector: Elbow 46">
            <a:extLst>
              <a:ext uri="{FF2B5EF4-FFF2-40B4-BE49-F238E27FC236}">
                <a16:creationId xmlns:a16="http://schemas.microsoft.com/office/drawing/2014/main" id="{2AE3E177-252F-4A29-AE46-ECDF10EF45AF}"/>
              </a:ext>
            </a:extLst>
          </p:cNvPr>
          <p:cNvCxnSpPr>
            <a:stCxn id="27" idx="3"/>
            <a:endCxn id="28" idx="1"/>
          </p:cNvCxnSpPr>
          <p:nvPr/>
        </p:nvCxnSpPr>
        <p:spPr bwMode="auto">
          <a:xfrm flipH="1">
            <a:off x="6019800" y="5500928"/>
            <a:ext cx="1920551" cy="565704"/>
          </a:xfrm>
          <a:prstGeom prst="bentConnector5">
            <a:avLst>
              <a:gd name="adj1" fmla="val -11903"/>
              <a:gd name="adj2" fmla="val 50000"/>
              <a:gd name="adj3" fmla="val 111903"/>
            </a:avLst>
          </a:prstGeom>
          <a:solidFill>
            <a:srgbClr val="00B8FF"/>
          </a:solidFill>
          <a:ln w="9525" cap="flat" cmpd="sng" algn="ctr">
            <a:solidFill>
              <a:schemeClr val="tx1"/>
            </a:solidFill>
            <a:prstDash val="solid"/>
            <a:round/>
            <a:headEnd type="none" w="med" len="med"/>
            <a:tailEnd type="triangle"/>
          </a:ln>
          <a:effectLst/>
        </p:spPr>
      </p:cxnSp>
    </p:spTree>
    <p:extLst>
      <p:ext uri="{BB962C8B-B14F-4D97-AF65-F5344CB8AC3E}">
        <p14:creationId xmlns:p14="http://schemas.microsoft.com/office/powerpoint/2010/main" val="352449214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dirty="0"/>
              <a:t>Feb 2021</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Brian Hart (Cisco Systems)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14</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Open Discussion</a:t>
            </a:r>
          </a:p>
        </p:txBody>
      </p:sp>
      <p:sp>
        <p:nvSpPr>
          <p:cNvPr id="4098" name="Rectangle 2"/>
          <p:cNvSpPr>
            <a:spLocks noGrp="1" noChangeArrowheads="1"/>
          </p:cNvSpPr>
          <p:nvPr>
            <p:ph type="body" idx="1"/>
          </p:nvPr>
        </p:nvSpPr>
        <p:spPr>
          <a:xfrm>
            <a:off x="457200" y="1981200"/>
            <a:ext cx="8229600" cy="4114800"/>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dirty="0"/>
              <a:t>What is the least worst PHY option:</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400" strike="sngStrike" dirty="0"/>
              <a:t>Option A: Non-HT Service field (Risks from legacy)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400" dirty="0"/>
              <a:t>Option B: OFDSA of non-HT PPDUs (320 via 160+160 may be OK; dynamic preamble puncturing is surely too onerous to non-AP STAs)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400" dirty="0"/>
              <a:t>Option C1: Uncoded Pad bits with Tail (Enough bits for BW information, but not dynamic preamble puncturing)</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400" dirty="0"/>
              <a:t>Option C2: Uncoded Pad bits sans Tail (Later bits get less coding gain whenever only 10 Pad bits)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400" dirty="0"/>
              <a:t>Option D: Coded Pad bits</a:t>
            </a:r>
          </a:p>
          <a:p>
            <a:pPr marL="457200" lvl="1"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400" dirty="0"/>
              <a:t>… </a:t>
            </a:r>
            <a:r>
              <a:rPr lang="en-GB" sz="1400" i="1" dirty="0"/>
              <a:t>or</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400" dirty="0"/>
              <a:t>Option E: Another PHY proposal …?</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dirty="0"/>
              <a:t>Given the least worst option above, double check if MAC team really needs a 320M BW indication in </a:t>
            </a:r>
            <a:r>
              <a:rPr lang="en-GB" sz="1800" b="1" dirty="0"/>
              <a:t>RTS/PS-Poll/CF-End/NDPA frames </a:t>
            </a:r>
            <a:r>
              <a:rPr lang="en-GB" sz="1800" dirty="0"/>
              <a:t>from PHY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400" dirty="0"/>
              <a:t>Or can live with new(</a:t>
            </a:r>
            <a:r>
              <a:rPr lang="en-GB" sz="1400" dirty="0" err="1"/>
              <a:t>ish</a:t>
            </a:r>
            <a:r>
              <a:rPr lang="en-GB" sz="1400" dirty="0"/>
              <a:t>) control frames such as MU-RTS, PS-Poll-with-BW, etc</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dirty="0"/>
              <a:t>Some of these options are HW impacting for some R1 implementations, so we should close on this topic fairly quickly</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400" dirty="0"/>
          </a:p>
        </p:txBody>
      </p:sp>
    </p:spTree>
    <p:extLst>
      <p:ext uri="{BB962C8B-B14F-4D97-AF65-F5344CB8AC3E}">
        <p14:creationId xmlns:p14="http://schemas.microsoft.com/office/powerpoint/2010/main" val="119194971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dirty="0"/>
              <a:t>Feb 2021</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Brian Hart (Cisco Systems)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15</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Backup</a:t>
            </a:r>
          </a:p>
        </p:txBody>
      </p:sp>
    </p:spTree>
    <p:extLst>
      <p:ext uri="{BB962C8B-B14F-4D97-AF65-F5344CB8AC3E}">
        <p14:creationId xmlns:p14="http://schemas.microsoft.com/office/powerpoint/2010/main" val="289472019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dirty="0"/>
              <a:t>Feb 2021</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Brian Hart (Cisco Systems)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4098" name="Rectangle 2"/>
          <p:cNvSpPr>
            <a:spLocks noGrp="1" noChangeArrowheads="1"/>
          </p:cNvSpPr>
          <p:nvPr>
            <p:ph type="body" idx="1"/>
          </p:nvPr>
        </p:nvSpPr>
        <p:spPr>
          <a:xfrm>
            <a:off x="152400" y="1981200"/>
            <a:ext cx="8610600" cy="4114800"/>
          </a:xfrm>
          <a:ln/>
        </p:spPr>
        <p:txBody>
          <a:bodyPr/>
          <a:lstStyle/>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dirty="0"/>
              <a:t>21/77, </a:t>
            </a:r>
            <a:r>
              <a:rPr lang="en-GB" sz="1800" dirty="0" err="1"/>
              <a:t>Yunbo</a:t>
            </a:r>
            <a:r>
              <a:rPr lang="en-GB" sz="1800" dirty="0"/>
              <a:t>/Huawei, signal 320M via B3/5/6 of the scrambling sequence</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dirty="0"/>
              <a:t>SP failed</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dirty="0"/>
              <a:t>21/60, </a:t>
            </a:r>
            <a:r>
              <a:rPr lang="en-GB" sz="1800" dirty="0" err="1"/>
              <a:t>Yunbo</a:t>
            </a:r>
            <a:r>
              <a:rPr lang="en-GB" sz="1800" dirty="0"/>
              <a:t>/Huawei, modified MU-RTS format (</a:t>
            </a:r>
            <a:r>
              <a:rPr lang="en-GB" sz="1800" dirty="0" err="1"/>
              <a:t>punc</a:t>
            </a:r>
            <a:r>
              <a:rPr lang="en-GB" sz="1800" dirty="0"/>
              <a:t> info in Common Info field)</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dirty="0"/>
              <a:t>20/1583, Jarkko/Apple, RTS/CTS for SST (optional RX of OFDMA of non-HT)</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dirty="0"/>
              <a:t>20/1281, </a:t>
            </a:r>
            <a:r>
              <a:rPr lang="en-GB" sz="1800" dirty="0" err="1"/>
              <a:t>Kaiying</a:t>
            </a:r>
            <a:r>
              <a:rPr lang="en-GB" sz="1800" dirty="0"/>
              <a:t>/MDK</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dirty="0"/>
              <a:t>Adopted into D0.3</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dirty="0"/>
              <a:t>20/616, </a:t>
            </a:r>
            <a:r>
              <a:rPr lang="en-GB" sz="1800" dirty="0" err="1"/>
              <a:t>Yunbo</a:t>
            </a:r>
            <a:r>
              <a:rPr lang="en-GB" sz="1800" dirty="0"/>
              <a:t>/Huawei, signal 240/320M via B3/5/6 of the scrambling sequence</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dirty="0"/>
              <a:t>SP to use scrambling </a:t>
            </a:r>
            <a:r>
              <a:rPr lang="en-GB" sz="1600" dirty="0" err="1"/>
              <a:t>seq</a:t>
            </a:r>
            <a:r>
              <a:rPr lang="en-GB" sz="1600" dirty="0"/>
              <a:t> passed; SP for a particular encoding failed</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dirty="0"/>
              <a:t>20/62, Liwen/NXP, either define </a:t>
            </a:r>
            <a:r>
              <a:rPr lang="en-GB" sz="1800" dirty="0" err="1"/>
              <a:t>enhancedRTS</a:t>
            </a:r>
            <a:r>
              <a:rPr lang="en-GB" sz="1800" dirty="0"/>
              <a:t>, </a:t>
            </a:r>
            <a:r>
              <a:rPr lang="en-GB" sz="1800" dirty="0" err="1"/>
              <a:t>enhancedCTS</a:t>
            </a:r>
            <a:r>
              <a:rPr lang="en-GB" sz="1800" dirty="0"/>
              <a:t> or evolve NDPA/Trigger frame</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dirty="0"/>
              <a:t>19/2125, Yongho/MDK, define </a:t>
            </a:r>
            <a:r>
              <a:rPr lang="en-GB" sz="1800" dirty="0" err="1"/>
              <a:t>ehtRTS</a:t>
            </a:r>
            <a:r>
              <a:rPr lang="en-GB" sz="1800" dirty="0"/>
              <a:t>, </a:t>
            </a:r>
            <a:r>
              <a:rPr lang="en-GB" sz="1800" dirty="0" err="1"/>
              <a:t>ehtCTS</a:t>
            </a:r>
            <a:endParaRPr lang="en-GB" sz="1800" dirty="0"/>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dirty="0"/>
              <a:t>SP to use MU-RTS/RTS/CTS on non-punctured 20M subchannels passed </a:t>
            </a:r>
          </a:p>
        </p:txBody>
      </p:sp>
    </p:spTree>
    <p:extLst>
      <p:ext uri="{BB962C8B-B14F-4D97-AF65-F5344CB8AC3E}">
        <p14:creationId xmlns:p14="http://schemas.microsoft.com/office/powerpoint/2010/main" val="285480775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dirty="0"/>
              <a:t>Feb 2021</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Brian Hart (Cisco Systems)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Challenge 3</a:t>
            </a:r>
          </a:p>
        </p:txBody>
      </p:sp>
      <p:sp>
        <p:nvSpPr>
          <p:cNvPr id="4098" name="Rectangle 2"/>
          <p:cNvSpPr>
            <a:spLocks noGrp="1" noChangeArrowheads="1"/>
          </p:cNvSpPr>
          <p:nvPr>
            <p:ph type="body" idx="1"/>
          </p:nvPr>
        </p:nvSpPr>
        <p:spPr>
          <a:xfrm>
            <a:off x="228600" y="1752600"/>
            <a:ext cx="8229600" cy="1473200"/>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b="0" dirty="0"/>
              <a:t>Even if preamble puncturing is static, if an unassociated STA sends an unpunctured 80/160 MHz RTS to an AP in a preamble-punctured BSS, and the AP responds with a CTS indicating the punctured subchannels are free then the STA will interpret this as the entire 80/160 MHz bandwidth being idle (affects 80/160 MHz in 5 GHz).</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b="0" dirty="0"/>
              <a:t>Options: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200" dirty="0"/>
              <a:t>PHY: RTS and CTS include preamble puncturing information.</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200" dirty="0"/>
              <a:t>MAC: Require that </a:t>
            </a:r>
            <a:r>
              <a:rPr lang="en-US" sz="1200" dirty="0" err="1"/>
              <a:t>unassoc</a:t>
            </a:r>
            <a:r>
              <a:rPr lang="en-US" sz="1200" dirty="0"/>
              <a:t> STAs do not transmit wider than 20MHz to another STA without first ascertaining that STA’s static preamble puncturing status; and then transmit a non-HT dup RTS to the STA consistent with that STA’s  preamble puncturing</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600" dirty="0"/>
          </a:p>
        </p:txBody>
      </p:sp>
      <p:sp>
        <p:nvSpPr>
          <p:cNvPr id="8" name="Rectangle 7">
            <a:extLst>
              <a:ext uri="{FF2B5EF4-FFF2-40B4-BE49-F238E27FC236}">
                <a16:creationId xmlns:a16="http://schemas.microsoft.com/office/drawing/2014/main" id="{1457DC0F-3984-4D9C-BE16-55862FA4610A}"/>
              </a:ext>
            </a:extLst>
          </p:cNvPr>
          <p:cNvSpPr/>
          <p:nvPr/>
        </p:nvSpPr>
        <p:spPr bwMode="auto">
          <a:xfrm>
            <a:off x="2743200" y="5105400"/>
            <a:ext cx="1066800" cy="3048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kumimoji="0" lang="en-US" sz="1200" b="0" i="0" u="none" strike="noStrike" cap="none" normalizeH="0" baseline="0" dirty="0">
                <a:ln>
                  <a:noFill/>
                </a:ln>
                <a:solidFill>
                  <a:schemeClr val="bg1"/>
                </a:solidFill>
                <a:effectLst/>
                <a:latin typeface="Times New Roman" pitchFamily="16" charset="0"/>
                <a:ea typeface="MS Gothic" charset="-128"/>
              </a:rPr>
              <a:t>RTS: CBW80</a:t>
            </a:r>
          </a:p>
        </p:txBody>
      </p:sp>
      <p:sp>
        <p:nvSpPr>
          <p:cNvPr id="9" name="Rectangle 8">
            <a:extLst>
              <a:ext uri="{FF2B5EF4-FFF2-40B4-BE49-F238E27FC236}">
                <a16:creationId xmlns:a16="http://schemas.microsoft.com/office/drawing/2014/main" id="{F71FCCFB-EF04-4704-8F18-CAEF32D452EB}"/>
              </a:ext>
            </a:extLst>
          </p:cNvPr>
          <p:cNvSpPr/>
          <p:nvPr/>
        </p:nvSpPr>
        <p:spPr bwMode="auto">
          <a:xfrm>
            <a:off x="2743200" y="4699000"/>
            <a:ext cx="1066800" cy="3048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kumimoji="0" lang="en-US" sz="1200" b="0" i="0" u="none" strike="noStrike" cap="none" normalizeH="0" baseline="0" dirty="0">
                <a:ln>
                  <a:noFill/>
                </a:ln>
                <a:solidFill>
                  <a:schemeClr val="bg1"/>
                </a:solidFill>
                <a:effectLst/>
                <a:latin typeface="Times New Roman" pitchFamily="16" charset="0"/>
                <a:ea typeface="MS Gothic" charset="-128"/>
              </a:rPr>
              <a:t>RTS: CBW80</a:t>
            </a:r>
          </a:p>
        </p:txBody>
      </p:sp>
      <p:sp>
        <p:nvSpPr>
          <p:cNvPr id="10" name="Rectangle 9">
            <a:extLst>
              <a:ext uri="{FF2B5EF4-FFF2-40B4-BE49-F238E27FC236}">
                <a16:creationId xmlns:a16="http://schemas.microsoft.com/office/drawing/2014/main" id="{A8AECD42-83ED-4FFB-BE08-47D0F0AA6D0F}"/>
              </a:ext>
            </a:extLst>
          </p:cNvPr>
          <p:cNvSpPr/>
          <p:nvPr/>
        </p:nvSpPr>
        <p:spPr bwMode="auto">
          <a:xfrm>
            <a:off x="457200" y="4267200"/>
            <a:ext cx="2204086" cy="304800"/>
          </a:xfrm>
          <a:prstGeom prst="rect">
            <a:avLst/>
          </a:prstGeom>
          <a:solidFill>
            <a:srgbClr val="0070C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kumimoji="0" lang="en-US" sz="1200" b="0" i="0" u="none" strike="noStrike" cap="none" normalizeH="0" baseline="0" dirty="0">
                <a:ln>
                  <a:noFill/>
                </a:ln>
                <a:solidFill>
                  <a:schemeClr val="bg1"/>
                </a:solidFill>
                <a:effectLst/>
                <a:latin typeface="Times New Roman" pitchFamily="16" charset="0"/>
                <a:ea typeface="MS Gothic" charset="-128"/>
              </a:rPr>
              <a:t>Persistent interferer causes AP to statically disable this subchannel</a:t>
            </a:r>
          </a:p>
        </p:txBody>
      </p:sp>
      <p:sp>
        <p:nvSpPr>
          <p:cNvPr id="11" name="Rectangle 10">
            <a:extLst>
              <a:ext uri="{FF2B5EF4-FFF2-40B4-BE49-F238E27FC236}">
                <a16:creationId xmlns:a16="http://schemas.microsoft.com/office/drawing/2014/main" id="{E376436B-2645-4CEE-AF47-591FA2D934D8}"/>
              </a:ext>
            </a:extLst>
          </p:cNvPr>
          <p:cNvSpPr/>
          <p:nvPr/>
        </p:nvSpPr>
        <p:spPr bwMode="auto">
          <a:xfrm>
            <a:off x="2743200" y="3886200"/>
            <a:ext cx="1066800" cy="3048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b="0" i="0" u="none" strike="noStrike" cap="none" normalizeH="0" baseline="0" dirty="0">
                <a:ln>
                  <a:noFill/>
                </a:ln>
                <a:solidFill>
                  <a:schemeClr val="bg1"/>
                </a:solidFill>
                <a:effectLst/>
                <a:latin typeface="Times New Roman" pitchFamily="16" charset="0"/>
                <a:ea typeface="MS Gothic" charset="-128"/>
              </a:rPr>
              <a:t>RTS: CBW80</a:t>
            </a:r>
          </a:p>
        </p:txBody>
      </p:sp>
      <p:sp>
        <p:nvSpPr>
          <p:cNvPr id="12" name="Rectangle 11">
            <a:extLst>
              <a:ext uri="{FF2B5EF4-FFF2-40B4-BE49-F238E27FC236}">
                <a16:creationId xmlns:a16="http://schemas.microsoft.com/office/drawing/2014/main" id="{4D9EE3DD-BB08-4735-A59F-709D8CB23D8E}"/>
              </a:ext>
            </a:extLst>
          </p:cNvPr>
          <p:cNvSpPr/>
          <p:nvPr/>
        </p:nvSpPr>
        <p:spPr bwMode="auto">
          <a:xfrm>
            <a:off x="2209800" y="5105400"/>
            <a:ext cx="457200" cy="304800"/>
          </a:xfrm>
          <a:prstGeom prst="rect">
            <a:avLst/>
          </a:prstGeom>
          <a:solidFill>
            <a:srgbClr val="00206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200" dirty="0"/>
              <a:t>P20</a:t>
            </a:r>
            <a:endParaRPr kumimoji="0" lang="en-US" sz="1200" b="0" i="0" u="none" strike="noStrike" cap="none" normalizeH="0" baseline="0" dirty="0">
              <a:ln>
                <a:noFill/>
              </a:ln>
              <a:solidFill>
                <a:schemeClr val="bg1"/>
              </a:solidFill>
              <a:effectLst/>
              <a:latin typeface="Times New Roman" pitchFamily="16" charset="0"/>
              <a:ea typeface="MS Gothic" charset="-128"/>
            </a:endParaRPr>
          </a:p>
        </p:txBody>
      </p:sp>
      <p:sp>
        <p:nvSpPr>
          <p:cNvPr id="14" name="Rectangle 13">
            <a:extLst>
              <a:ext uri="{FF2B5EF4-FFF2-40B4-BE49-F238E27FC236}">
                <a16:creationId xmlns:a16="http://schemas.microsoft.com/office/drawing/2014/main" id="{6DDC1A5C-254F-436B-81B4-8820215943B4}"/>
              </a:ext>
            </a:extLst>
          </p:cNvPr>
          <p:cNvSpPr/>
          <p:nvPr/>
        </p:nvSpPr>
        <p:spPr bwMode="auto">
          <a:xfrm>
            <a:off x="2750820" y="4267200"/>
            <a:ext cx="1066800" cy="3048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b="0" i="0" u="none" strike="noStrike" cap="none" normalizeH="0" baseline="0" dirty="0">
                <a:ln>
                  <a:noFill/>
                </a:ln>
                <a:solidFill>
                  <a:schemeClr val="bg1"/>
                </a:solidFill>
                <a:effectLst/>
                <a:latin typeface="Times New Roman" pitchFamily="16" charset="0"/>
                <a:ea typeface="MS Gothic" charset="-128"/>
              </a:rPr>
              <a:t>RTS: CBW80</a:t>
            </a:r>
          </a:p>
        </p:txBody>
      </p:sp>
      <p:sp>
        <p:nvSpPr>
          <p:cNvPr id="15" name="Rectangle 14">
            <a:extLst>
              <a:ext uri="{FF2B5EF4-FFF2-40B4-BE49-F238E27FC236}">
                <a16:creationId xmlns:a16="http://schemas.microsoft.com/office/drawing/2014/main" id="{DF66C1C9-C52B-442D-85F7-A95B30EBB01C}"/>
              </a:ext>
            </a:extLst>
          </p:cNvPr>
          <p:cNvSpPr/>
          <p:nvPr/>
        </p:nvSpPr>
        <p:spPr bwMode="auto">
          <a:xfrm>
            <a:off x="3924301" y="5097780"/>
            <a:ext cx="1143000" cy="304800"/>
          </a:xfrm>
          <a:prstGeom prst="rect">
            <a:avLst/>
          </a:prstGeom>
          <a:solidFill>
            <a:srgbClr val="00B0F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200" dirty="0"/>
              <a:t>C</a:t>
            </a:r>
            <a:r>
              <a:rPr kumimoji="0" lang="en-US" sz="1200" b="0" i="0" u="none" strike="noStrike" cap="none" normalizeH="0" baseline="0" dirty="0">
                <a:ln>
                  <a:noFill/>
                </a:ln>
                <a:solidFill>
                  <a:schemeClr val="bg1"/>
                </a:solidFill>
                <a:effectLst/>
                <a:latin typeface="Times New Roman" pitchFamily="16" charset="0"/>
                <a:ea typeface="MS Gothic" charset="-128"/>
              </a:rPr>
              <a:t>TS: CBW80</a:t>
            </a:r>
          </a:p>
        </p:txBody>
      </p:sp>
      <p:sp>
        <p:nvSpPr>
          <p:cNvPr id="16" name="Rectangle 15">
            <a:extLst>
              <a:ext uri="{FF2B5EF4-FFF2-40B4-BE49-F238E27FC236}">
                <a16:creationId xmlns:a16="http://schemas.microsoft.com/office/drawing/2014/main" id="{C36C69CB-8660-4900-9ED9-689F9D4576C1}"/>
              </a:ext>
            </a:extLst>
          </p:cNvPr>
          <p:cNvSpPr/>
          <p:nvPr/>
        </p:nvSpPr>
        <p:spPr bwMode="auto">
          <a:xfrm>
            <a:off x="3924301" y="4691380"/>
            <a:ext cx="1143000" cy="304800"/>
          </a:xfrm>
          <a:prstGeom prst="rect">
            <a:avLst/>
          </a:prstGeom>
          <a:solidFill>
            <a:srgbClr val="00B0F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200" dirty="0"/>
              <a:t>C</a:t>
            </a:r>
            <a:r>
              <a:rPr kumimoji="0" lang="en-US" sz="1200" b="0" i="0" u="none" strike="noStrike" cap="none" normalizeH="0" baseline="0" dirty="0">
                <a:ln>
                  <a:noFill/>
                </a:ln>
                <a:solidFill>
                  <a:schemeClr val="bg1"/>
                </a:solidFill>
                <a:effectLst/>
                <a:latin typeface="Times New Roman" pitchFamily="16" charset="0"/>
                <a:ea typeface="MS Gothic" charset="-128"/>
              </a:rPr>
              <a:t>TS: CBW80</a:t>
            </a:r>
          </a:p>
        </p:txBody>
      </p:sp>
      <p:sp>
        <p:nvSpPr>
          <p:cNvPr id="18" name="Rectangle 17">
            <a:extLst>
              <a:ext uri="{FF2B5EF4-FFF2-40B4-BE49-F238E27FC236}">
                <a16:creationId xmlns:a16="http://schemas.microsoft.com/office/drawing/2014/main" id="{1E11202E-06BC-4A75-8FD4-44FCC38AEFAE}"/>
              </a:ext>
            </a:extLst>
          </p:cNvPr>
          <p:cNvSpPr/>
          <p:nvPr/>
        </p:nvSpPr>
        <p:spPr bwMode="auto">
          <a:xfrm>
            <a:off x="3924301" y="3878580"/>
            <a:ext cx="1143000" cy="304800"/>
          </a:xfrm>
          <a:prstGeom prst="rect">
            <a:avLst/>
          </a:prstGeom>
          <a:solidFill>
            <a:srgbClr val="00B0F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200" dirty="0"/>
              <a:t>C</a:t>
            </a:r>
            <a:r>
              <a:rPr kumimoji="0" lang="en-US" sz="1200" b="0" i="0" u="none" strike="noStrike" cap="none" normalizeH="0" baseline="0" dirty="0">
                <a:ln>
                  <a:noFill/>
                </a:ln>
                <a:solidFill>
                  <a:schemeClr val="bg1"/>
                </a:solidFill>
                <a:effectLst/>
                <a:latin typeface="Times New Roman" pitchFamily="16" charset="0"/>
                <a:ea typeface="MS Gothic" charset="-128"/>
              </a:rPr>
              <a:t>TS: CBW80</a:t>
            </a:r>
          </a:p>
        </p:txBody>
      </p:sp>
      <p:sp>
        <p:nvSpPr>
          <p:cNvPr id="19" name="Speech Bubble: Rectangle with Corners Rounded 18">
            <a:extLst>
              <a:ext uri="{FF2B5EF4-FFF2-40B4-BE49-F238E27FC236}">
                <a16:creationId xmlns:a16="http://schemas.microsoft.com/office/drawing/2014/main" id="{FE3288F7-525A-47C9-8F5D-3DAA75E6AAB4}"/>
              </a:ext>
            </a:extLst>
          </p:cNvPr>
          <p:cNvSpPr/>
          <p:nvPr/>
        </p:nvSpPr>
        <p:spPr bwMode="auto">
          <a:xfrm>
            <a:off x="2576677" y="5638800"/>
            <a:ext cx="1233323" cy="762000"/>
          </a:xfrm>
          <a:prstGeom prst="wedgeRoundRectCallout">
            <a:avLst>
              <a:gd name="adj1" fmla="val -6758"/>
              <a:gd name="adj2" fmla="val -76433"/>
              <a:gd name="adj3" fmla="val 16667"/>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b="0" i="0" u="none" strike="noStrike" cap="none" normalizeH="0" baseline="0" dirty="0" err="1">
                <a:ln>
                  <a:noFill/>
                </a:ln>
                <a:solidFill>
                  <a:schemeClr val="bg1"/>
                </a:solidFill>
                <a:effectLst/>
                <a:latin typeface="Times New Roman" pitchFamily="16" charset="0"/>
                <a:ea typeface="MS Gothic" charset="-128"/>
              </a:rPr>
              <a:t>Unassoc</a:t>
            </a:r>
            <a:r>
              <a:rPr kumimoji="0" lang="en-US" sz="1200" b="0" i="0" u="none" strike="noStrike" cap="none" normalizeH="0" baseline="0" dirty="0">
                <a:ln>
                  <a:noFill/>
                </a:ln>
                <a:solidFill>
                  <a:schemeClr val="bg1"/>
                </a:solidFill>
                <a:effectLst/>
                <a:latin typeface="Times New Roman" pitchFamily="16" charset="0"/>
                <a:ea typeface="MS Gothic" charset="-128"/>
              </a:rPr>
              <a:t> STA sends 80 MHz non-HT dup RTS to AP</a:t>
            </a:r>
          </a:p>
        </p:txBody>
      </p:sp>
      <p:sp>
        <p:nvSpPr>
          <p:cNvPr id="20" name="Speech Bubble: Rectangle with Corners Rounded 19">
            <a:extLst>
              <a:ext uri="{FF2B5EF4-FFF2-40B4-BE49-F238E27FC236}">
                <a16:creationId xmlns:a16="http://schemas.microsoft.com/office/drawing/2014/main" id="{FE905240-4B68-4602-B2BB-1C3B54FA8C94}"/>
              </a:ext>
            </a:extLst>
          </p:cNvPr>
          <p:cNvSpPr/>
          <p:nvPr/>
        </p:nvSpPr>
        <p:spPr bwMode="auto">
          <a:xfrm>
            <a:off x="3924301" y="5638800"/>
            <a:ext cx="2495549" cy="762000"/>
          </a:xfrm>
          <a:prstGeom prst="wedgeRoundRectCallout">
            <a:avLst>
              <a:gd name="adj1" fmla="val -35311"/>
              <a:gd name="adj2" fmla="val -78433"/>
              <a:gd name="adj3" fmla="val 16667"/>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b="0" i="0" u="none" strike="noStrike" cap="none" normalizeH="0" baseline="0" dirty="0">
                <a:ln>
                  <a:noFill/>
                </a:ln>
                <a:solidFill>
                  <a:schemeClr val="bg1"/>
                </a:solidFill>
                <a:effectLst/>
                <a:latin typeface="Times New Roman" pitchFamily="16" charset="0"/>
                <a:ea typeface="MS Gothic" charset="-128"/>
              </a:rPr>
              <a:t>AP assumes the RTS arises within its BSS (so didn’t include a dup </a:t>
            </a:r>
            <a:r>
              <a:rPr lang="en-US" sz="1200" dirty="0"/>
              <a:t>on the disabled subchannel) and so the AP responds with a punctured CTS</a:t>
            </a:r>
            <a:endParaRPr kumimoji="0" lang="en-US" sz="1200" b="0" i="0" u="none" strike="noStrike" cap="none" normalizeH="0" baseline="0" dirty="0">
              <a:ln>
                <a:noFill/>
              </a:ln>
              <a:solidFill>
                <a:schemeClr val="bg1"/>
              </a:solidFill>
              <a:effectLst/>
              <a:latin typeface="Times New Roman" pitchFamily="16" charset="0"/>
              <a:ea typeface="MS Gothic" charset="-128"/>
            </a:endParaRPr>
          </a:p>
        </p:txBody>
      </p:sp>
      <p:sp>
        <p:nvSpPr>
          <p:cNvPr id="22" name="Speech Bubble: Rectangle with Corners Rounded 21">
            <a:extLst>
              <a:ext uri="{FF2B5EF4-FFF2-40B4-BE49-F238E27FC236}">
                <a16:creationId xmlns:a16="http://schemas.microsoft.com/office/drawing/2014/main" id="{27E17CFA-24B1-48CB-B602-9F37F584EDDC}"/>
              </a:ext>
            </a:extLst>
          </p:cNvPr>
          <p:cNvSpPr/>
          <p:nvPr/>
        </p:nvSpPr>
        <p:spPr bwMode="auto">
          <a:xfrm>
            <a:off x="457200" y="5638800"/>
            <a:ext cx="2034540" cy="762000"/>
          </a:xfrm>
          <a:prstGeom prst="wedgeRoundRectCallout">
            <a:avLst>
              <a:gd name="adj1" fmla="val -19911"/>
              <a:gd name="adj2" fmla="val -187433"/>
              <a:gd name="adj3" fmla="val 16667"/>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b="0" i="0" u="none" strike="noStrike" cap="none" normalizeH="0" baseline="0" dirty="0">
                <a:ln>
                  <a:noFill/>
                </a:ln>
                <a:solidFill>
                  <a:schemeClr val="bg1"/>
                </a:solidFill>
                <a:effectLst/>
                <a:latin typeface="Times New Roman" pitchFamily="16" charset="0"/>
                <a:ea typeface="MS Gothic" charset="-128"/>
              </a:rPr>
              <a:t>AP alerts BSS; CBW80 is used intra-BSS to signal the 3 </a:t>
            </a:r>
            <a:r>
              <a:rPr kumimoji="0" lang="en-US" sz="1200" b="0" i="1" u="none" strike="noStrike" cap="none" normalizeH="0" baseline="0" dirty="0">
                <a:ln>
                  <a:noFill/>
                </a:ln>
                <a:solidFill>
                  <a:schemeClr val="bg1"/>
                </a:solidFill>
                <a:effectLst/>
                <a:latin typeface="Times New Roman" pitchFamily="16" charset="0"/>
                <a:ea typeface="MS Gothic" charset="-128"/>
              </a:rPr>
              <a:t>unpunctured </a:t>
            </a:r>
            <a:r>
              <a:rPr kumimoji="0" lang="en-US" sz="1200" b="0" i="0" u="none" strike="noStrike" cap="none" normalizeH="0" baseline="0" dirty="0">
                <a:ln>
                  <a:noFill/>
                </a:ln>
                <a:solidFill>
                  <a:schemeClr val="bg1"/>
                </a:solidFill>
                <a:effectLst/>
                <a:latin typeface="Times New Roman" pitchFamily="16" charset="0"/>
                <a:ea typeface="MS Gothic" charset="-128"/>
              </a:rPr>
              <a:t>subchannels within 80 MHz </a:t>
            </a:r>
          </a:p>
        </p:txBody>
      </p:sp>
      <p:sp>
        <p:nvSpPr>
          <p:cNvPr id="23" name="Rectangle 22">
            <a:extLst>
              <a:ext uri="{FF2B5EF4-FFF2-40B4-BE49-F238E27FC236}">
                <a16:creationId xmlns:a16="http://schemas.microsoft.com/office/drawing/2014/main" id="{2AB4C1BD-A6B6-4796-983F-3DB3914FE6ED}"/>
              </a:ext>
            </a:extLst>
          </p:cNvPr>
          <p:cNvSpPr/>
          <p:nvPr/>
        </p:nvSpPr>
        <p:spPr bwMode="auto">
          <a:xfrm>
            <a:off x="5156835" y="3878580"/>
            <a:ext cx="2767965" cy="15240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kumimoji="0" lang="en-US" sz="1200" b="0" i="0" u="none" strike="noStrike" cap="none" normalizeH="0" baseline="0" dirty="0">
                <a:ln>
                  <a:noFill/>
                </a:ln>
                <a:solidFill>
                  <a:schemeClr val="bg1"/>
                </a:solidFill>
                <a:effectLst/>
                <a:latin typeface="Times New Roman" pitchFamily="16" charset="0"/>
                <a:ea typeface="MS Gothic" charset="-128"/>
              </a:rPr>
              <a:t>Data</a:t>
            </a:r>
          </a:p>
        </p:txBody>
      </p:sp>
      <p:sp>
        <p:nvSpPr>
          <p:cNvPr id="25" name="Rectangle 24">
            <a:extLst>
              <a:ext uri="{FF2B5EF4-FFF2-40B4-BE49-F238E27FC236}">
                <a16:creationId xmlns:a16="http://schemas.microsoft.com/office/drawing/2014/main" id="{49632A6E-F623-46A2-8EA0-3A3806F8399C}"/>
              </a:ext>
            </a:extLst>
          </p:cNvPr>
          <p:cNvSpPr/>
          <p:nvPr/>
        </p:nvSpPr>
        <p:spPr bwMode="auto">
          <a:xfrm>
            <a:off x="8001000" y="3878580"/>
            <a:ext cx="685800" cy="304800"/>
          </a:xfrm>
          <a:prstGeom prst="rect">
            <a:avLst/>
          </a:prstGeom>
          <a:solidFill>
            <a:srgbClr val="00B0F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200" dirty="0"/>
              <a:t>BA?</a:t>
            </a:r>
            <a:endParaRPr kumimoji="0" lang="en-US" sz="1200" b="0" i="0" u="none" strike="noStrike" cap="none" normalizeH="0" baseline="0" dirty="0">
              <a:ln>
                <a:noFill/>
              </a:ln>
              <a:solidFill>
                <a:schemeClr val="bg1"/>
              </a:solidFill>
              <a:effectLst/>
              <a:latin typeface="Times New Roman" pitchFamily="16" charset="0"/>
              <a:ea typeface="MS Gothic" charset="-128"/>
            </a:endParaRPr>
          </a:p>
        </p:txBody>
      </p:sp>
      <p:sp>
        <p:nvSpPr>
          <p:cNvPr id="26" name="Rectangle 25">
            <a:extLst>
              <a:ext uri="{FF2B5EF4-FFF2-40B4-BE49-F238E27FC236}">
                <a16:creationId xmlns:a16="http://schemas.microsoft.com/office/drawing/2014/main" id="{E9CC0DD4-17EE-4DFB-8183-57A226910028}"/>
              </a:ext>
            </a:extLst>
          </p:cNvPr>
          <p:cNvSpPr/>
          <p:nvPr/>
        </p:nvSpPr>
        <p:spPr bwMode="auto">
          <a:xfrm>
            <a:off x="8001000" y="5097780"/>
            <a:ext cx="685800" cy="304800"/>
          </a:xfrm>
          <a:prstGeom prst="rect">
            <a:avLst/>
          </a:prstGeom>
          <a:solidFill>
            <a:srgbClr val="00B0F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200" dirty="0"/>
              <a:t>BA?</a:t>
            </a:r>
            <a:endParaRPr kumimoji="0" lang="en-US" sz="1200" b="0" i="0" u="none" strike="noStrike" cap="none" normalizeH="0" baseline="0" dirty="0">
              <a:ln>
                <a:noFill/>
              </a:ln>
              <a:solidFill>
                <a:schemeClr val="bg1"/>
              </a:solidFill>
              <a:effectLst/>
              <a:latin typeface="Times New Roman" pitchFamily="16" charset="0"/>
              <a:ea typeface="MS Gothic" charset="-128"/>
            </a:endParaRPr>
          </a:p>
        </p:txBody>
      </p:sp>
      <p:sp>
        <p:nvSpPr>
          <p:cNvPr id="27" name="Rectangle 26">
            <a:extLst>
              <a:ext uri="{FF2B5EF4-FFF2-40B4-BE49-F238E27FC236}">
                <a16:creationId xmlns:a16="http://schemas.microsoft.com/office/drawing/2014/main" id="{639915E8-68EB-4D0B-95B2-E934FA567771}"/>
              </a:ext>
            </a:extLst>
          </p:cNvPr>
          <p:cNvSpPr/>
          <p:nvPr/>
        </p:nvSpPr>
        <p:spPr bwMode="auto">
          <a:xfrm>
            <a:off x="8001000" y="4691380"/>
            <a:ext cx="685800" cy="304800"/>
          </a:xfrm>
          <a:prstGeom prst="rect">
            <a:avLst/>
          </a:prstGeom>
          <a:solidFill>
            <a:srgbClr val="00B0F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200" dirty="0"/>
              <a:t>BA?</a:t>
            </a:r>
            <a:endParaRPr kumimoji="0" lang="en-US" sz="1200" b="0" i="0" u="none" strike="noStrike" cap="none" normalizeH="0" baseline="0" dirty="0">
              <a:ln>
                <a:noFill/>
              </a:ln>
              <a:solidFill>
                <a:schemeClr val="bg1"/>
              </a:solidFill>
              <a:effectLst/>
              <a:latin typeface="Times New Roman" pitchFamily="16" charset="0"/>
              <a:ea typeface="MS Gothic" charset="-128"/>
            </a:endParaRPr>
          </a:p>
        </p:txBody>
      </p:sp>
      <p:sp>
        <p:nvSpPr>
          <p:cNvPr id="28" name="Speech Bubble: Rectangle with Corners Rounded 27">
            <a:extLst>
              <a:ext uri="{FF2B5EF4-FFF2-40B4-BE49-F238E27FC236}">
                <a16:creationId xmlns:a16="http://schemas.microsoft.com/office/drawing/2014/main" id="{815B6E97-DDC6-440F-A11F-C99EA998E4D1}"/>
              </a:ext>
            </a:extLst>
          </p:cNvPr>
          <p:cNvSpPr/>
          <p:nvPr/>
        </p:nvSpPr>
        <p:spPr bwMode="auto">
          <a:xfrm>
            <a:off x="6534151" y="5638800"/>
            <a:ext cx="2171699" cy="762000"/>
          </a:xfrm>
          <a:prstGeom prst="wedgeRoundRectCallout">
            <a:avLst>
              <a:gd name="adj1" fmla="val -35311"/>
              <a:gd name="adj2" fmla="val -78433"/>
              <a:gd name="adj3" fmla="val 16667"/>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b="0" i="0" u="none" strike="noStrike" cap="none" normalizeH="0" baseline="0" dirty="0" err="1">
                <a:ln>
                  <a:noFill/>
                </a:ln>
                <a:solidFill>
                  <a:schemeClr val="bg1"/>
                </a:solidFill>
                <a:effectLst/>
                <a:latin typeface="Times New Roman" pitchFamily="16" charset="0"/>
                <a:ea typeface="MS Gothic" charset="-128"/>
              </a:rPr>
              <a:t>Unassoc</a:t>
            </a:r>
            <a:r>
              <a:rPr kumimoji="0" lang="en-US" sz="1200" b="0" i="0" u="none" strike="noStrike" cap="none" normalizeH="0" baseline="0" dirty="0">
                <a:ln>
                  <a:noFill/>
                </a:ln>
                <a:solidFill>
                  <a:schemeClr val="bg1"/>
                </a:solidFill>
                <a:effectLst/>
                <a:latin typeface="Times New Roman" pitchFamily="16" charset="0"/>
                <a:ea typeface="MS Gothic" charset="-128"/>
              </a:rPr>
              <a:t> STA interprets CBW80 as that the entire 80 MHz is available, so transmits on the disabled subchannel!</a:t>
            </a:r>
          </a:p>
        </p:txBody>
      </p:sp>
    </p:spTree>
    <p:extLst>
      <p:ext uri="{BB962C8B-B14F-4D97-AF65-F5344CB8AC3E}">
        <p14:creationId xmlns:p14="http://schemas.microsoft.com/office/powerpoint/2010/main" val="8292864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dirty="0"/>
              <a:t>Feb 2021</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Brian Hart (Cisco Systems)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18</a:t>
            </a:fld>
            <a:endParaRPr lang="en-GB"/>
          </a:p>
        </p:txBody>
      </p:sp>
      <p:sp>
        <p:nvSpPr>
          <p:cNvPr id="4097" name="Rectangle 1"/>
          <p:cNvSpPr>
            <a:spLocks noGrp="1" noChangeArrowheads="1"/>
          </p:cNvSpPr>
          <p:nvPr>
            <p:ph type="title"/>
          </p:nvPr>
        </p:nvSpPr>
        <p:spPr>
          <a:xfrm>
            <a:off x="304800" y="685800"/>
            <a:ext cx="8534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Challenge 4 </a:t>
            </a:r>
            <a:br>
              <a:rPr lang="en-GB" dirty="0"/>
            </a:br>
            <a:r>
              <a:rPr lang="en-GB" sz="2000" dirty="0"/>
              <a:t>(Relates to work in 20/1583 but orthogonal to most of this presentation)</a:t>
            </a:r>
          </a:p>
        </p:txBody>
      </p:sp>
      <p:sp>
        <p:nvSpPr>
          <p:cNvPr id="4098" name="Rectangle 2"/>
          <p:cNvSpPr>
            <a:spLocks noGrp="1" noChangeArrowheads="1"/>
          </p:cNvSpPr>
          <p:nvPr>
            <p:ph type="body" idx="1"/>
          </p:nvPr>
        </p:nvSpPr>
        <p:spPr>
          <a:xfrm>
            <a:off x="457200" y="1981200"/>
            <a:ext cx="8001000" cy="4114800"/>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dirty="0"/>
              <a:t>For an MU-RTS + “simulcast” CTS exchange, physics severely constrains how bandwidth information can be solicited from MU-RTS recipients: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400" dirty="0"/>
              <a:t>Fundamentally, multiple responders to MU-RTS transmitting on the same 20 MHz must not signal different information (specifically, PPDU bandwidth / preamble puncturing information)</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400" dirty="0"/>
              <a:t>Options:</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400" dirty="0"/>
              <a:t>If the RTS sender monitors P20 only …</a:t>
            </a:r>
          </a:p>
          <a:p>
            <a:pPr lvl="3">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400" dirty="0"/>
              <a:t>Just one responder, or</a:t>
            </a:r>
          </a:p>
          <a:p>
            <a:pPr lvl="3">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400" dirty="0"/>
              <a:t>Responders only transmit CTS (on whatever subchannels) if all subchannels indicated by the RTS are idle (i.e. static case, with full bandwidth sensing so ill-suited to SST)</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400" dirty="0"/>
              <a:t>If the RTS sender can separately receive the non-HT CTSs sent on each max(RU size, 20 MHz) as if it was one part of collective UL OFDMA of non-HT …</a:t>
            </a:r>
          </a:p>
          <a:p>
            <a:pPr lvl="3">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dirty="0"/>
              <a:t>Just zero or one responder per 20 MHz, or</a:t>
            </a:r>
            <a:endParaRPr lang="en-GB" sz="1400" dirty="0"/>
          </a:p>
          <a:p>
            <a:pPr lvl="3">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400" dirty="0"/>
              <a:t>Responders detect their subchannels are idle (which may be less than the dup RTS bandwidth) and spoof that </a:t>
            </a:r>
            <a:r>
              <a:rPr lang="en-GB" sz="1400" b="1" dirty="0"/>
              <a:t>all </a:t>
            </a:r>
            <a:r>
              <a:rPr lang="en-GB" sz="1400" dirty="0"/>
              <a:t>the 20 MHz subchannels of the dup RTS are idle in their CTS transmissions (e.g. for the SST use case)</a:t>
            </a:r>
          </a:p>
        </p:txBody>
      </p:sp>
    </p:spTree>
    <p:extLst>
      <p:ext uri="{BB962C8B-B14F-4D97-AF65-F5344CB8AC3E}">
        <p14:creationId xmlns:p14="http://schemas.microsoft.com/office/powerpoint/2010/main" val="400704556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dirty="0"/>
              <a:t>Feb 2021</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Brian Hart (Cisco Systems)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Background (1/2)</a:t>
            </a:r>
          </a:p>
        </p:txBody>
      </p:sp>
      <p:sp>
        <p:nvSpPr>
          <p:cNvPr id="4098" name="Rectangle 2"/>
          <p:cNvSpPr>
            <a:spLocks noGrp="1" noChangeArrowheads="1"/>
          </p:cNvSpPr>
          <p:nvPr>
            <p:ph type="body" idx="1"/>
          </p:nvPr>
        </p:nvSpPr>
        <p:spPr>
          <a:xfrm>
            <a:off x="152400" y="1981200"/>
            <a:ext cx="8305800" cy="4114800"/>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dirty="0"/>
              <a:t>RTS+CTS sent in non-HT PPDU format provides maximum protection</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400" dirty="0"/>
              <a:t>Understood by all 11a/g STAs onwards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400" dirty="0"/>
              <a:t>Also RTS+CTS uniquely offers the NAV cancellation feature </a:t>
            </a:r>
            <a:r>
              <a:rPr lang="en-US" sz="1400" dirty="0"/>
              <a:t>at all third-party STAs</a:t>
            </a:r>
            <a:endParaRPr lang="en-GB" sz="1400" dirty="0"/>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200" dirty="0"/>
              <a:t>RTS + no CTS + no Data frame </a:t>
            </a:r>
            <a:r>
              <a:rPr lang="en-GB" sz="1200" dirty="0">
                <a:sym typeface="Wingdings" panose="05000000000000000000" pitchFamily="2" charset="2"/>
              </a:rPr>
              <a:t></a:t>
            </a:r>
            <a:r>
              <a:rPr lang="en-GB" sz="1200" dirty="0"/>
              <a:t> cancel the NAV set by the RTS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400" dirty="0"/>
              <a:t>MU-RTS offers equal protection at 6 GHz since HE STAs only (but higher overheads)</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dirty="0"/>
              <a:t>A non-HT dup PPDU does not natively signal its own duplicated, punctured bandwidth</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dirty="0"/>
              <a:t>VHT added a static/dynamic bandwidth mode:</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400" dirty="0"/>
              <a:t>Static bandwidth: if </a:t>
            </a:r>
            <a:r>
              <a:rPr lang="en-GB" sz="1400" b="1" dirty="0"/>
              <a:t>all </a:t>
            </a:r>
            <a:r>
              <a:rPr lang="en-GB" sz="1400" dirty="0"/>
              <a:t>the RTS subchannels are clear at an intended recipient, the recipient sends CTS over </a:t>
            </a:r>
            <a:r>
              <a:rPr lang="en-GB" sz="1400" b="1" dirty="0"/>
              <a:t>all</a:t>
            </a:r>
            <a:r>
              <a:rPr lang="en-GB" sz="1400" dirty="0"/>
              <a:t> the subchannels; and otherwise sends nothing</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400" dirty="0"/>
              <a:t>Dynamic bandwidth: if </a:t>
            </a:r>
            <a:r>
              <a:rPr lang="en-GB" sz="1400" b="1" dirty="0"/>
              <a:t>some of </a:t>
            </a:r>
            <a:r>
              <a:rPr lang="en-GB" sz="1400" dirty="0"/>
              <a:t>the RTS subchannels overlapping P20 are clear at an intended recipient, considering the allowed bandwidths of P20/P40/P80/160, the recipient sends a duplicated CTS over the widest allowed bandwidth; and otherwise sends nothing</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400" dirty="0"/>
              <a:t>i.e. a) in both cases, the RTS recipient needs to know on which channels the RTS is duplicated, b) in the dynamic case, the CTS recipient needs to know on which channels the CTS is duplicated</a:t>
            </a:r>
          </a:p>
        </p:txBody>
      </p:sp>
    </p:spTree>
    <p:extLst>
      <p:ext uri="{BB962C8B-B14F-4D97-AF65-F5344CB8AC3E}">
        <p14:creationId xmlns:p14="http://schemas.microsoft.com/office/powerpoint/2010/main" val="581328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dirty="0"/>
              <a:t>Feb 2021</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Brian Hart (Cisco Systems)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Situation</a:t>
            </a:r>
          </a:p>
        </p:txBody>
      </p:sp>
      <p:sp>
        <p:nvSpPr>
          <p:cNvPr id="4098" name="Rectangle 2"/>
          <p:cNvSpPr>
            <a:spLocks noGrp="1" noChangeArrowheads="1"/>
          </p:cNvSpPr>
          <p:nvPr>
            <p:ph type="body" idx="1"/>
          </p:nvPr>
        </p:nvSpPr>
        <p:spPr>
          <a:xfrm>
            <a:off x="152400" y="1752600"/>
            <a:ext cx="8839200" cy="4343400"/>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dirty="0"/>
              <a:t>In D0.3, the MAC team poses an “nearly-impossible problem” for the PHY team:</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dirty="0"/>
              <a:t>Section 9: “</a:t>
            </a:r>
            <a:r>
              <a:rPr lang="en-US" sz="1600" dirty="0"/>
              <a:t>In an RTS/PS-Poll/CF-End/NDPA frame transmitted by an EHT STA in a non-HT duplicate format with bandwidth greater than 160 MHz to another EHT STA, </a:t>
            </a:r>
            <a:r>
              <a:rPr lang="en-US" sz="1600" b="1" dirty="0"/>
              <a:t>the </a:t>
            </a:r>
            <a:r>
              <a:rPr lang="en-US" sz="1600" b="1" dirty="0">
                <a:highlight>
                  <a:srgbClr val="FFFF00"/>
                </a:highlight>
              </a:rPr>
              <a:t>TBD</a:t>
            </a:r>
            <a:r>
              <a:rPr lang="en-US" sz="1600" b="1" dirty="0"/>
              <a:t> field in the SERVICE field carries the TXVECTOR parameter CH_BANDWIDTH_IN_NON_HT </a:t>
            </a:r>
            <a:r>
              <a:rPr lang="en-US" sz="1600" dirty="0"/>
              <a:t>as in Table 36-1 (TXVECTOR and RXVECTOR parameters) and the TA field is a bandwidth signaling TA</a:t>
            </a:r>
            <a:r>
              <a:rPr lang="en-GB" sz="1600" dirty="0"/>
              <a:t>”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dirty="0"/>
              <a:t>Yet there is no clause 17 work to insert such a field</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400" dirty="0"/>
              <a:t>Probably because this is </a:t>
            </a:r>
            <a:r>
              <a:rPr lang="en-GB" sz="1400" i="1" dirty="0"/>
              <a:t>really </a:t>
            </a:r>
            <a:r>
              <a:rPr lang="en-GB" sz="1400" dirty="0"/>
              <a:t>hard: e.g. the 21/77 SP failed because it didn’t address all concerns</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dirty="0"/>
              <a:t>As we use the USIG for 11beR2 and future 802.11 amendments, we will likely define new PPDU bandwidths (etc) that benefit from single-user RTS/CTS protection, and the MAC team will demand more from the PHY team</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dirty="0"/>
              <a:t>Since adding new information to RTS/etc frames sent in non-HT PPDUs without affecting NAV setting at legacy STAs is the most constrained problem in 802.11, the PHY team needs to solve the D0.3 puzzle, and do it </a:t>
            </a:r>
            <a:r>
              <a:rPr lang="en-GB" sz="1600" i="1" dirty="0"/>
              <a:t>with future proofing </a:t>
            </a:r>
            <a:r>
              <a:rPr lang="en-GB" sz="1600" dirty="0"/>
              <a:t>to avoid “genuinely impossible” problems down the road</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dirty="0"/>
              <a:t>Need to start this process by asking: what are the R1 requirements, expected and potential  R2 and “Wi-Fi8” requirements?</a:t>
            </a:r>
          </a:p>
        </p:txBody>
      </p:sp>
    </p:spTree>
    <p:extLst>
      <p:ext uri="{BB962C8B-B14F-4D97-AF65-F5344CB8AC3E}">
        <p14:creationId xmlns:p14="http://schemas.microsoft.com/office/powerpoint/2010/main" val="78123587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dirty="0"/>
              <a:t>Feb 2021</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Brian Hart (Cisco Systems)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20</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Background (2/2)</a:t>
            </a:r>
          </a:p>
        </p:txBody>
      </p:sp>
      <p:sp>
        <p:nvSpPr>
          <p:cNvPr id="4098" name="Rectangle 2"/>
          <p:cNvSpPr>
            <a:spLocks noGrp="1" noChangeArrowheads="1"/>
          </p:cNvSpPr>
          <p:nvPr>
            <p:ph type="body" idx="1"/>
          </p:nvPr>
        </p:nvSpPr>
        <p:spPr>
          <a:xfrm>
            <a:off x="228600" y="1828800"/>
            <a:ext cx="8763000" cy="4648200"/>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dirty="0"/>
              <a:t>Various legacy implementations may have checked frame type/subtype fields, RTS fields, CTS fields, the Reserved bit in the LSIG and/or the zero bits in a non-HT PPDU’s Service field to reduce the likelihood of interpreting noise / interference as a valid non-HT PPDU</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400" dirty="0"/>
              <a:t>Even if not an intended recipient of an RTS or CTS, if third party STAs stop processing the RTS or CTS, then their NAV doesn’t get set which defeats the purpose of RTS+CTS/CTS2self</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dirty="0"/>
              <a:t>Clause 17 defines the Pad bits as scrambled zeros.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400" dirty="0"/>
              <a:t>HE implementations must follow clause 17 exactly for CTS after MU-RTS</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dirty="0"/>
              <a:t>Accordingly VHT used:</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400" dirty="0"/>
              <a:t>The First7BitsOfScramblingSequence to carry 2b of bandwidth information and 1b of static/dynamic indication, and</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400" dirty="0"/>
              <a:t>The I/G bit in the TA in the RTS to indicate that the First7BitsOfScramblingSequence carries these bandwidth-related indications</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dirty="0"/>
              <a:t>This protocol was not updated by HE, given no new bandwidths were defined</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400" dirty="0"/>
              <a:t>Preamble puncturing was new, but this feature was added late and remained optional</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400" dirty="0"/>
          </a:p>
        </p:txBody>
      </p:sp>
    </p:spTree>
    <p:extLst>
      <p:ext uri="{BB962C8B-B14F-4D97-AF65-F5344CB8AC3E}">
        <p14:creationId xmlns:p14="http://schemas.microsoft.com/office/powerpoint/2010/main" val="334151314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dirty="0"/>
              <a:t>Feb 2021</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Brian Hart (Cisco Systems)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Preamble Puncturing Modes</a:t>
            </a:r>
          </a:p>
        </p:txBody>
      </p:sp>
      <p:sp>
        <p:nvSpPr>
          <p:cNvPr id="3" name="Content Placeholder 2">
            <a:extLst>
              <a:ext uri="{FF2B5EF4-FFF2-40B4-BE49-F238E27FC236}">
                <a16:creationId xmlns:a16="http://schemas.microsoft.com/office/drawing/2014/main" id="{CB6FA15C-DD5B-4E3B-B288-9403D326725E}"/>
              </a:ext>
            </a:extLst>
          </p:cNvPr>
          <p:cNvSpPr>
            <a:spLocks noGrp="1"/>
          </p:cNvSpPr>
          <p:nvPr>
            <p:ph idx="1"/>
          </p:nvPr>
        </p:nvSpPr>
        <p:spPr/>
        <p:txBody>
          <a:bodyPr/>
          <a:lstStyle/>
          <a:p>
            <a:pPr>
              <a:buFont typeface="Arial" panose="020B0604020202020204" pitchFamily="34" charset="0"/>
              <a:buChar char="•"/>
            </a:pPr>
            <a:r>
              <a:rPr lang="en-US" sz="1800" dirty="0"/>
              <a:t>If needed, dynamic preamble puncturing signaling requires 6b minimum:</a:t>
            </a:r>
          </a:p>
          <a:p>
            <a:pPr>
              <a:buFont typeface="Arial" panose="020B0604020202020204" pitchFamily="34" charset="0"/>
              <a:buChar char="•"/>
            </a:pPr>
            <a:r>
              <a:rPr lang="en-US" sz="1800" dirty="0"/>
              <a:t>And 11be should leave room for future amendments</a:t>
            </a:r>
          </a:p>
        </p:txBody>
      </p:sp>
      <p:graphicFrame>
        <p:nvGraphicFramePr>
          <p:cNvPr id="7" name="Table 7">
            <a:extLst>
              <a:ext uri="{FF2B5EF4-FFF2-40B4-BE49-F238E27FC236}">
                <a16:creationId xmlns:a16="http://schemas.microsoft.com/office/drawing/2014/main" id="{4E0B24BE-28E7-482C-974A-9D0AF58996A3}"/>
              </a:ext>
            </a:extLst>
          </p:cNvPr>
          <p:cNvGraphicFramePr>
            <a:graphicFrameLocks noGrp="1"/>
          </p:cNvGraphicFramePr>
          <p:nvPr/>
        </p:nvGraphicFramePr>
        <p:xfrm>
          <a:off x="381000" y="2887536"/>
          <a:ext cx="8382000" cy="3405759"/>
        </p:xfrm>
        <a:graphic>
          <a:graphicData uri="http://schemas.openxmlformats.org/drawingml/2006/table">
            <a:tbl>
              <a:tblPr firstRow="1" bandRow="1">
                <a:tableStyleId>{93296810-A885-4BE3-A3E7-6D5BEEA58F35}</a:tableStyleId>
              </a:tblPr>
              <a:tblGrid>
                <a:gridCol w="1181894">
                  <a:extLst>
                    <a:ext uri="{9D8B030D-6E8A-4147-A177-3AD203B41FA5}">
                      <a16:colId xmlns:a16="http://schemas.microsoft.com/office/drawing/2014/main" val="1780285735"/>
                    </a:ext>
                  </a:extLst>
                </a:gridCol>
                <a:gridCol w="6248400">
                  <a:extLst>
                    <a:ext uri="{9D8B030D-6E8A-4147-A177-3AD203B41FA5}">
                      <a16:colId xmlns:a16="http://schemas.microsoft.com/office/drawing/2014/main" val="1657781544"/>
                    </a:ext>
                  </a:extLst>
                </a:gridCol>
                <a:gridCol w="951706">
                  <a:extLst>
                    <a:ext uri="{9D8B030D-6E8A-4147-A177-3AD203B41FA5}">
                      <a16:colId xmlns:a16="http://schemas.microsoft.com/office/drawing/2014/main" val="1876935209"/>
                    </a:ext>
                  </a:extLst>
                </a:gridCol>
              </a:tblGrid>
              <a:tr h="271559">
                <a:tc>
                  <a:txBody>
                    <a:bodyPr/>
                    <a:lstStyle/>
                    <a:p>
                      <a:pPr>
                        <a:lnSpc>
                          <a:spcPct val="100000"/>
                        </a:lnSpc>
                      </a:pPr>
                      <a:r>
                        <a:rPr lang="en-US" sz="1400" dirty="0"/>
                        <a:t>Bandwidth (MHz)</a:t>
                      </a:r>
                    </a:p>
                  </a:txBody>
                  <a:tcPr anchor="ctr"/>
                </a:tc>
                <a:tc>
                  <a:txBody>
                    <a:bodyPr/>
                    <a:lstStyle/>
                    <a:p>
                      <a:pPr>
                        <a:lnSpc>
                          <a:spcPct val="100000"/>
                        </a:lnSpc>
                      </a:pPr>
                      <a:r>
                        <a:rPr lang="en-US" sz="1400" dirty="0"/>
                        <a:t>Preamble puncturing modes</a:t>
                      </a:r>
                    </a:p>
                  </a:txBody>
                  <a:tcPr anchor="ctr"/>
                </a:tc>
                <a:tc>
                  <a:txBody>
                    <a:bodyPr/>
                    <a:lstStyle/>
                    <a:p>
                      <a:pPr>
                        <a:lnSpc>
                          <a:spcPct val="100000"/>
                        </a:lnSpc>
                      </a:pPr>
                      <a:r>
                        <a:rPr lang="en-US" sz="1400" dirty="0"/>
                        <a:t>Count (New)</a:t>
                      </a:r>
                    </a:p>
                  </a:txBody>
                  <a:tcPr anchor="ctr"/>
                </a:tc>
                <a:extLst>
                  <a:ext uri="{0D108BD9-81ED-4DB2-BD59-A6C34878D82A}">
                    <a16:rowId xmlns:a16="http://schemas.microsoft.com/office/drawing/2014/main" val="1149519994"/>
                  </a:ext>
                </a:extLst>
              </a:tr>
              <a:tr h="194351">
                <a:tc>
                  <a:txBody>
                    <a:bodyPr/>
                    <a:lstStyle/>
                    <a:p>
                      <a:pPr>
                        <a:lnSpc>
                          <a:spcPts val="1000"/>
                        </a:lnSpc>
                      </a:pPr>
                      <a:r>
                        <a:rPr lang="en-US" sz="1100" dirty="0"/>
                        <a:t>20</a:t>
                      </a:r>
                    </a:p>
                  </a:txBody>
                  <a:tcPr anchor="ctr"/>
                </a:tc>
                <a:tc>
                  <a:txBody>
                    <a:bodyPr/>
                    <a:lstStyle/>
                    <a:p>
                      <a:pPr>
                        <a:lnSpc>
                          <a:spcPts val="1000"/>
                        </a:lnSpc>
                      </a:pPr>
                      <a:r>
                        <a:rPr lang="en-US" sz="1100" dirty="0"/>
                        <a:t>N/A</a:t>
                      </a:r>
                    </a:p>
                  </a:txBody>
                  <a:tcPr anchor="ctr"/>
                </a:tc>
                <a:tc>
                  <a:txBody>
                    <a:bodyPr/>
                    <a:lstStyle/>
                    <a:p>
                      <a:pPr>
                        <a:lnSpc>
                          <a:spcPts val="1000"/>
                        </a:lnSpc>
                      </a:pPr>
                      <a:r>
                        <a:rPr lang="en-US" sz="1100" dirty="0"/>
                        <a:t>1 (0)</a:t>
                      </a:r>
                    </a:p>
                  </a:txBody>
                  <a:tcPr anchor="ctr"/>
                </a:tc>
                <a:extLst>
                  <a:ext uri="{0D108BD9-81ED-4DB2-BD59-A6C34878D82A}">
                    <a16:rowId xmlns:a16="http://schemas.microsoft.com/office/drawing/2014/main" val="2867939067"/>
                  </a:ext>
                </a:extLst>
              </a:tr>
              <a:tr h="194351">
                <a:tc>
                  <a:txBody>
                    <a:bodyPr/>
                    <a:lstStyle/>
                    <a:p>
                      <a:pPr>
                        <a:lnSpc>
                          <a:spcPts val="1000"/>
                        </a:lnSpc>
                      </a:pPr>
                      <a:r>
                        <a:rPr lang="en-US" sz="1100" dirty="0"/>
                        <a:t>40</a:t>
                      </a:r>
                    </a:p>
                  </a:txBody>
                  <a:tcPr anchor="ctr"/>
                </a:tc>
                <a:tc>
                  <a:txBody>
                    <a:bodyPr/>
                    <a:lstStyle/>
                    <a:p>
                      <a:pPr>
                        <a:lnSpc>
                          <a:spcPts val="1000"/>
                        </a:lnSpc>
                      </a:pPr>
                      <a:r>
                        <a:rPr lang="en-US" sz="1100" dirty="0"/>
                        <a:t>N/A</a:t>
                      </a:r>
                    </a:p>
                  </a:txBody>
                  <a:tcPr anchor="ctr"/>
                </a:tc>
                <a:tc>
                  <a:txBody>
                    <a:bodyPr/>
                    <a:lstStyle/>
                    <a:p>
                      <a:pPr>
                        <a:lnSpc>
                          <a:spcPts val="1000"/>
                        </a:lnSpc>
                      </a:pPr>
                      <a:r>
                        <a:rPr lang="en-US" sz="1100" dirty="0"/>
                        <a:t>1 (0)</a:t>
                      </a:r>
                    </a:p>
                  </a:txBody>
                  <a:tcPr anchor="ctr"/>
                </a:tc>
                <a:extLst>
                  <a:ext uri="{0D108BD9-81ED-4DB2-BD59-A6C34878D82A}">
                    <a16:rowId xmlns:a16="http://schemas.microsoft.com/office/drawing/2014/main" val="1899130035"/>
                  </a:ext>
                </a:extLst>
              </a:tr>
              <a:tr h="194351">
                <a:tc>
                  <a:txBody>
                    <a:bodyPr/>
                    <a:lstStyle/>
                    <a:p>
                      <a:pPr>
                        <a:lnSpc>
                          <a:spcPts val="1000"/>
                        </a:lnSpc>
                      </a:pPr>
                      <a:r>
                        <a:rPr lang="en-US" sz="1100" dirty="0"/>
                        <a:t>80</a:t>
                      </a:r>
                    </a:p>
                  </a:txBody>
                  <a:tcPr anchor="ctr"/>
                </a:tc>
                <a:tc>
                  <a:txBody>
                    <a:bodyPr/>
                    <a:lstStyle/>
                    <a:p>
                      <a:pPr>
                        <a:lnSpc>
                          <a:spcPts val="1000"/>
                        </a:lnSpc>
                      </a:pPr>
                      <a:r>
                        <a:rPr lang="en-US" sz="1100" dirty="0"/>
                        <a:t>YYYY;</a:t>
                      </a:r>
                    </a:p>
                    <a:p>
                      <a:pPr>
                        <a:lnSpc>
                          <a:spcPts val="1000"/>
                        </a:lnSpc>
                      </a:pPr>
                      <a:r>
                        <a:rPr lang="en-US" sz="1100" dirty="0" err="1"/>
                        <a:t>nYYY</a:t>
                      </a:r>
                      <a:r>
                        <a:rPr lang="en-US" sz="1100" dirty="0"/>
                        <a:t>, </a:t>
                      </a:r>
                      <a:r>
                        <a:rPr lang="en-US" sz="1100" dirty="0" err="1"/>
                        <a:t>YnYY</a:t>
                      </a:r>
                      <a:r>
                        <a:rPr lang="en-US" sz="1100" dirty="0"/>
                        <a:t>, </a:t>
                      </a:r>
                      <a:r>
                        <a:rPr lang="en-US" sz="1100" dirty="0" err="1"/>
                        <a:t>YYnY</a:t>
                      </a:r>
                      <a:r>
                        <a:rPr lang="en-US" sz="1100" dirty="0"/>
                        <a:t>, </a:t>
                      </a:r>
                      <a:r>
                        <a:rPr lang="en-US" sz="1100" dirty="0" err="1"/>
                        <a:t>YYYn</a:t>
                      </a:r>
                      <a:endParaRPr lang="en-US" sz="1100" dirty="0">
                        <a:latin typeface="Courier New" panose="02070309020205020404" pitchFamily="49" charset="0"/>
                        <a:cs typeface="Courier New" panose="02070309020205020404" pitchFamily="49" charset="0"/>
                      </a:endParaRPr>
                    </a:p>
                  </a:txBody>
                  <a:tcPr anchor="ctr"/>
                </a:tc>
                <a:tc>
                  <a:txBody>
                    <a:bodyPr/>
                    <a:lstStyle/>
                    <a:p>
                      <a:pPr>
                        <a:lnSpc>
                          <a:spcPts val="1000"/>
                        </a:lnSpc>
                      </a:pPr>
                      <a:r>
                        <a:rPr lang="en-US" sz="1100" dirty="0"/>
                        <a:t>5 (4)</a:t>
                      </a:r>
                    </a:p>
                  </a:txBody>
                  <a:tcPr anchor="ctr"/>
                </a:tc>
                <a:extLst>
                  <a:ext uri="{0D108BD9-81ED-4DB2-BD59-A6C34878D82A}">
                    <a16:rowId xmlns:a16="http://schemas.microsoft.com/office/drawing/2014/main" val="1825713435"/>
                  </a:ext>
                </a:extLst>
              </a:tr>
              <a:tr h="194351">
                <a:tc>
                  <a:txBody>
                    <a:bodyPr/>
                    <a:lstStyle/>
                    <a:p>
                      <a:pPr>
                        <a:lnSpc>
                          <a:spcPts val="1000"/>
                        </a:lnSpc>
                      </a:pPr>
                      <a:r>
                        <a:rPr lang="en-US" sz="1100" dirty="0"/>
                        <a:t>160</a:t>
                      </a:r>
                    </a:p>
                  </a:txBody>
                  <a:tcPr anchor="ctr"/>
                </a:tc>
                <a:tc>
                  <a:txBody>
                    <a:bodyPr/>
                    <a:lstStyle/>
                    <a:p>
                      <a:pPr>
                        <a:lnSpc>
                          <a:spcPts val="1000"/>
                        </a:lnSpc>
                      </a:pPr>
                      <a:r>
                        <a:rPr lang="en-US" sz="1100" dirty="0"/>
                        <a:t>YYYYYYYY;</a:t>
                      </a:r>
                    </a:p>
                    <a:p>
                      <a:pPr>
                        <a:lnSpc>
                          <a:spcPts val="1000"/>
                        </a:lnSpc>
                      </a:pPr>
                      <a:r>
                        <a:rPr lang="en-US" sz="1100" dirty="0" err="1"/>
                        <a:t>nnYYYYYYY</a:t>
                      </a:r>
                      <a:r>
                        <a:rPr lang="en-US" sz="1100" dirty="0"/>
                        <a:t>, </a:t>
                      </a:r>
                      <a:r>
                        <a:rPr lang="en-US" sz="1100" dirty="0" err="1"/>
                        <a:t>YYnnYYYY</a:t>
                      </a:r>
                      <a:r>
                        <a:rPr lang="en-US" sz="1100" dirty="0"/>
                        <a:t>, </a:t>
                      </a:r>
                      <a:r>
                        <a:rPr lang="en-US" sz="1100" dirty="0" err="1"/>
                        <a:t>YYYYnnYY</a:t>
                      </a:r>
                      <a:r>
                        <a:rPr lang="en-US" sz="1100" dirty="0"/>
                        <a:t>, </a:t>
                      </a:r>
                      <a:r>
                        <a:rPr lang="en-US" sz="1100" dirty="0" err="1"/>
                        <a:t>YYYYYYnn</a:t>
                      </a:r>
                      <a:endParaRPr lang="en-US" sz="1100" dirty="0">
                        <a:latin typeface="Courier New" panose="02070309020205020404" pitchFamily="49" charset="0"/>
                        <a:cs typeface="Courier New" panose="02070309020205020404" pitchFamily="49" charset="0"/>
                      </a:endParaRPr>
                    </a:p>
                  </a:txBody>
                  <a:tcPr anchor="ctr"/>
                </a:tc>
                <a:tc>
                  <a:txBody>
                    <a:bodyPr/>
                    <a:lstStyle/>
                    <a:p>
                      <a:pPr>
                        <a:lnSpc>
                          <a:spcPts val="1000"/>
                        </a:lnSpc>
                      </a:pPr>
                      <a:r>
                        <a:rPr lang="en-US" sz="1100" dirty="0"/>
                        <a:t>5 (4)</a:t>
                      </a:r>
                    </a:p>
                  </a:txBody>
                  <a:tcPr anchor="ctr"/>
                </a:tc>
                <a:extLst>
                  <a:ext uri="{0D108BD9-81ED-4DB2-BD59-A6C34878D82A}">
                    <a16:rowId xmlns:a16="http://schemas.microsoft.com/office/drawing/2014/main" val="2191514349"/>
                  </a:ext>
                </a:extLst>
              </a:tr>
              <a:tr h="785192">
                <a:tc>
                  <a:txBody>
                    <a:bodyPr/>
                    <a:lstStyle/>
                    <a:p>
                      <a:pPr>
                        <a:lnSpc>
                          <a:spcPts val="1000"/>
                        </a:lnSpc>
                      </a:pPr>
                      <a:r>
                        <a:rPr lang="en-US" sz="1100" dirty="0"/>
                        <a:t>320</a:t>
                      </a:r>
                    </a:p>
                  </a:txBody>
                  <a:tcPr anchor="ctr"/>
                </a:tc>
                <a:tc>
                  <a:txBody>
                    <a:bodyPr/>
                    <a:lstStyle/>
                    <a:p>
                      <a:pPr marL="0" marR="0" lvl="0" indent="0" algn="l" defTabSz="914400" rtl="0" eaLnBrk="1" fontAlgn="auto" latinLnBrk="0" hangingPunct="1">
                        <a:lnSpc>
                          <a:spcPts val="1000"/>
                        </a:lnSpc>
                        <a:spcBef>
                          <a:spcPts val="0"/>
                        </a:spcBef>
                        <a:spcAft>
                          <a:spcPts val="0"/>
                        </a:spcAft>
                        <a:buClrTx/>
                        <a:buSzTx/>
                        <a:buFontTx/>
                        <a:buNone/>
                        <a:tabLst/>
                        <a:defRPr/>
                      </a:pPr>
                      <a:r>
                        <a:rPr lang="en-US" sz="1100" dirty="0"/>
                        <a:t>YYYYYYYYYYYYYYYY;</a:t>
                      </a:r>
                    </a:p>
                    <a:p>
                      <a:pPr>
                        <a:lnSpc>
                          <a:spcPts val="1000"/>
                        </a:lnSpc>
                      </a:pPr>
                      <a:r>
                        <a:rPr lang="en-US" sz="1100" dirty="0" err="1"/>
                        <a:t>nnnnYYYYYYYYYYYY</a:t>
                      </a:r>
                      <a:r>
                        <a:rPr lang="en-US" sz="1100" dirty="0"/>
                        <a:t>, </a:t>
                      </a:r>
                      <a:r>
                        <a:rPr lang="en-US" sz="1100" dirty="0" err="1"/>
                        <a:t>YYYYnnnnYYYYYYYY</a:t>
                      </a:r>
                      <a:r>
                        <a:rPr lang="en-US" sz="1100" dirty="0"/>
                        <a:t>, </a:t>
                      </a:r>
                      <a:r>
                        <a:rPr lang="en-US" sz="1100" dirty="0" err="1"/>
                        <a:t>YYYYYYYYnnnnYYYY</a:t>
                      </a:r>
                      <a:r>
                        <a:rPr lang="en-US" sz="1100" dirty="0"/>
                        <a:t>, </a:t>
                      </a:r>
                      <a:r>
                        <a:rPr lang="en-US" sz="1100" dirty="0" err="1"/>
                        <a:t>YYYYYYYYYYYYnnnn</a:t>
                      </a:r>
                      <a:r>
                        <a:rPr lang="en-US" sz="1100" dirty="0"/>
                        <a:t>;</a:t>
                      </a:r>
                    </a:p>
                    <a:p>
                      <a:pPr marL="0" marR="0" lvl="0" indent="0" algn="l" defTabSz="914400" rtl="0" eaLnBrk="1" fontAlgn="auto" latinLnBrk="0" hangingPunct="1">
                        <a:lnSpc>
                          <a:spcPts val="1000"/>
                        </a:lnSpc>
                        <a:spcBef>
                          <a:spcPts val="0"/>
                        </a:spcBef>
                        <a:spcAft>
                          <a:spcPts val="0"/>
                        </a:spcAft>
                        <a:buClrTx/>
                        <a:buSzTx/>
                        <a:buFontTx/>
                        <a:buNone/>
                        <a:tabLst/>
                        <a:defRPr/>
                      </a:pPr>
                      <a:r>
                        <a:rPr lang="en-US" sz="1100" dirty="0" err="1"/>
                        <a:t>nnYYYYYYYYYYYYYY</a:t>
                      </a:r>
                      <a:r>
                        <a:rPr lang="en-US" sz="1100" dirty="0"/>
                        <a:t>, </a:t>
                      </a:r>
                      <a:r>
                        <a:rPr lang="en-US" sz="1100" dirty="0" err="1"/>
                        <a:t>YYnnYYYYYYYYYYYY</a:t>
                      </a:r>
                      <a:r>
                        <a:rPr lang="en-US" sz="1100" dirty="0"/>
                        <a:t>, </a:t>
                      </a:r>
                      <a:r>
                        <a:rPr lang="en-US" sz="1100" dirty="0" err="1"/>
                        <a:t>YYYYnnYYYYYYYYYY</a:t>
                      </a:r>
                      <a:r>
                        <a:rPr lang="en-US" sz="1100" dirty="0"/>
                        <a:t>, </a:t>
                      </a:r>
                      <a:r>
                        <a:rPr lang="en-US" sz="1100" dirty="0" err="1"/>
                        <a:t>YYYYYYnnYYYYYYYY</a:t>
                      </a:r>
                      <a:r>
                        <a:rPr lang="en-US" sz="1100" dirty="0"/>
                        <a:t>, </a:t>
                      </a:r>
                    </a:p>
                    <a:p>
                      <a:pPr marL="0" marR="0" lvl="0" indent="0" algn="l" defTabSz="914400" rtl="0" eaLnBrk="1" fontAlgn="auto" latinLnBrk="0" hangingPunct="1">
                        <a:lnSpc>
                          <a:spcPts val="1000"/>
                        </a:lnSpc>
                        <a:spcBef>
                          <a:spcPts val="0"/>
                        </a:spcBef>
                        <a:spcAft>
                          <a:spcPts val="0"/>
                        </a:spcAft>
                        <a:buClrTx/>
                        <a:buSzTx/>
                        <a:buFontTx/>
                        <a:buNone/>
                        <a:tabLst/>
                        <a:defRPr/>
                      </a:pPr>
                      <a:r>
                        <a:rPr lang="en-US" sz="1100" dirty="0" err="1"/>
                        <a:t>YYYYYYYYnnYYYYYY</a:t>
                      </a:r>
                      <a:r>
                        <a:rPr lang="en-US" sz="1100" dirty="0"/>
                        <a:t>, </a:t>
                      </a:r>
                      <a:r>
                        <a:rPr lang="en-US" sz="1100" dirty="0" err="1"/>
                        <a:t>YYYYYYYYYYnnYYYY</a:t>
                      </a:r>
                      <a:r>
                        <a:rPr lang="en-US" sz="1100" dirty="0"/>
                        <a:t>, </a:t>
                      </a:r>
                      <a:r>
                        <a:rPr lang="en-US" sz="1100" dirty="0" err="1"/>
                        <a:t>YYYYYYYYYYYYnnYY</a:t>
                      </a:r>
                      <a:r>
                        <a:rPr lang="en-US" sz="1100" dirty="0"/>
                        <a:t>, </a:t>
                      </a:r>
                      <a:r>
                        <a:rPr lang="en-US" sz="1100" dirty="0" err="1"/>
                        <a:t>YYYYYYYYYYYYYYnn</a:t>
                      </a:r>
                      <a:r>
                        <a:rPr lang="en-US" sz="1100" dirty="0"/>
                        <a:t>;</a:t>
                      </a:r>
                    </a:p>
                    <a:p>
                      <a:pPr marL="0" marR="0" lvl="0" indent="0" algn="l" defTabSz="914400" rtl="0" eaLnBrk="1" fontAlgn="auto" latinLnBrk="0" hangingPunct="1">
                        <a:lnSpc>
                          <a:spcPts val="1000"/>
                        </a:lnSpc>
                        <a:spcBef>
                          <a:spcPts val="0"/>
                        </a:spcBef>
                        <a:spcAft>
                          <a:spcPts val="0"/>
                        </a:spcAft>
                        <a:buClrTx/>
                        <a:buSzTx/>
                        <a:buFontTx/>
                        <a:buNone/>
                        <a:tabLst/>
                        <a:defRPr/>
                      </a:pPr>
                      <a:r>
                        <a:rPr lang="en-US" sz="1100" dirty="0" err="1"/>
                        <a:t>nnnnnnYYYYYYYYYY</a:t>
                      </a:r>
                      <a:r>
                        <a:rPr lang="en-US" sz="1100" dirty="0"/>
                        <a:t>, </a:t>
                      </a:r>
                      <a:r>
                        <a:rPr lang="en-US" sz="1100" dirty="0" err="1"/>
                        <a:t>nnnnYYnnYYYYYYYY</a:t>
                      </a:r>
                      <a:r>
                        <a:rPr lang="en-US" sz="1100" dirty="0"/>
                        <a:t>, </a:t>
                      </a:r>
                      <a:r>
                        <a:rPr lang="en-US" sz="1100" dirty="0" err="1"/>
                        <a:t>nnnnYYYYnnYYYYYY</a:t>
                      </a:r>
                      <a:r>
                        <a:rPr lang="en-US" sz="1100" dirty="0"/>
                        <a:t>, </a:t>
                      </a:r>
                      <a:r>
                        <a:rPr lang="en-US" sz="1100" dirty="0" err="1"/>
                        <a:t>nnnnYYYYYYnnYYYY</a:t>
                      </a:r>
                      <a:r>
                        <a:rPr lang="en-US" sz="1100" dirty="0"/>
                        <a:t>, </a:t>
                      </a:r>
                    </a:p>
                    <a:p>
                      <a:pPr marL="0" marR="0" lvl="0" indent="0" algn="l" defTabSz="914400" rtl="0" eaLnBrk="1" fontAlgn="auto" latinLnBrk="0" hangingPunct="1">
                        <a:lnSpc>
                          <a:spcPts val="1000"/>
                        </a:lnSpc>
                        <a:spcBef>
                          <a:spcPts val="0"/>
                        </a:spcBef>
                        <a:spcAft>
                          <a:spcPts val="0"/>
                        </a:spcAft>
                        <a:buClrTx/>
                        <a:buSzTx/>
                        <a:buFontTx/>
                        <a:buNone/>
                        <a:tabLst/>
                        <a:defRPr/>
                      </a:pPr>
                      <a:r>
                        <a:rPr lang="en-US" sz="1100" dirty="0" err="1"/>
                        <a:t>nnnnYYYYYYYYnnYY</a:t>
                      </a:r>
                      <a:r>
                        <a:rPr lang="en-US" sz="1100" dirty="0"/>
                        <a:t>, </a:t>
                      </a:r>
                      <a:r>
                        <a:rPr lang="en-US" sz="1100" dirty="0" err="1"/>
                        <a:t>nnnnYYYYYYYYYYnn</a:t>
                      </a:r>
                      <a:r>
                        <a:rPr lang="en-US" sz="1100" dirty="0"/>
                        <a:t>;</a:t>
                      </a:r>
                    </a:p>
                    <a:p>
                      <a:pPr marL="0" marR="0" lvl="0" indent="0" algn="l" defTabSz="914400" rtl="0" eaLnBrk="1" fontAlgn="auto" latinLnBrk="0" hangingPunct="1">
                        <a:lnSpc>
                          <a:spcPts val="1000"/>
                        </a:lnSpc>
                        <a:spcBef>
                          <a:spcPts val="0"/>
                        </a:spcBef>
                        <a:spcAft>
                          <a:spcPts val="0"/>
                        </a:spcAft>
                        <a:buClrTx/>
                        <a:buSzTx/>
                        <a:buFontTx/>
                        <a:buNone/>
                        <a:tabLst/>
                        <a:defRPr/>
                      </a:pPr>
                      <a:r>
                        <a:rPr lang="en-US" sz="1100" dirty="0" err="1"/>
                        <a:t>nnYYYYYYYYYYnnnn</a:t>
                      </a:r>
                      <a:r>
                        <a:rPr lang="en-US" sz="1100" dirty="0"/>
                        <a:t>, </a:t>
                      </a:r>
                      <a:r>
                        <a:rPr lang="en-US" sz="1100" dirty="0" err="1"/>
                        <a:t>YYnnYYYYYYYYnnnn</a:t>
                      </a:r>
                      <a:r>
                        <a:rPr lang="en-US" sz="1100" dirty="0"/>
                        <a:t>, </a:t>
                      </a:r>
                      <a:r>
                        <a:rPr lang="en-US" sz="1100" dirty="0" err="1"/>
                        <a:t>YYYYnnYYYYYYnnnn</a:t>
                      </a:r>
                      <a:r>
                        <a:rPr lang="en-US" sz="1100" dirty="0"/>
                        <a:t>, </a:t>
                      </a:r>
                      <a:r>
                        <a:rPr lang="en-US" sz="1100" dirty="0" err="1"/>
                        <a:t>YYYYYYnnYYYYnnnn</a:t>
                      </a:r>
                      <a:r>
                        <a:rPr lang="en-US" sz="1100" dirty="0"/>
                        <a:t>, </a:t>
                      </a:r>
                    </a:p>
                    <a:p>
                      <a:pPr marL="0" marR="0" lvl="0" indent="0" algn="l" defTabSz="914400" rtl="0" eaLnBrk="1" fontAlgn="auto" latinLnBrk="0" hangingPunct="1">
                        <a:lnSpc>
                          <a:spcPts val="1000"/>
                        </a:lnSpc>
                        <a:spcBef>
                          <a:spcPts val="0"/>
                        </a:spcBef>
                        <a:spcAft>
                          <a:spcPts val="0"/>
                        </a:spcAft>
                        <a:buClrTx/>
                        <a:buSzTx/>
                        <a:buFontTx/>
                        <a:buNone/>
                        <a:tabLst/>
                        <a:defRPr/>
                      </a:pPr>
                      <a:r>
                        <a:rPr lang="en-US" sz="1100" dirty="0" err="1"/>
                        <a:t>YYYYYYYYnnYYnnnn</a:t>
                      </a:r>
                      <a:r>
                        <a:rPr lang="en-US" sz="1100" dirty="0"/>
                        <a:t>, </a:t>
                      </a:r>
                      <a:r>
                        <a:rPr lang="en-US" sz="1100" dirty="0" err="1"/>
                        <a:t>YYYYYYYYYYnnnnnn</a:t>
                      </a:r>
                      <a:endParaRPr lang="en-US" sz="1100" dirty="0">
                        <a:latin typeface="Courier New" panose="02070309020205020404" pitchFamily="49" charset="0"/>
                        <a:cs typeface="Courier New" panose="02070309020205020404" pitchFamily="49" charset="0"/>
                      </a:endParaRPr>
                    </a:p>
                  </a:txBody>
                  <a:tcPr anchor="ctr"/>
                </a:tc>
                <a:tc>
                  <a:txBody>
                    <a:bodyPr/>
                    <a:lstStyle/>
                    <a:p>
                      <a:pPr>
                        <a:lnSpc>
                          <a:spcPts val="1000"/>
                        </a:lnSpc>
                      </a:pPr>
                      <a:r>
                        <a:rPr lang="en-US" sz="1100" dirty="0"/>
                        <a:t>25 (25)</a:t>
                      </a:r>
                    </a:p>
                  </a:txBody>
                  <a:tcPr anchor="ctr"/>
                </a:tc>
                <a:extLst>
                  <a:ext uri="{0D108BD9-81ED-4DB2-BD59-A6C34878D82A}">
                    <a16:rowId xmlns:a16="http://schemas.microsoft.com/office/drawing/2014/main" val="1876161262"/>
                  </a:ext>
                </a:extLst>
              </a:tr>
              <a:tr h="194351">
                <a:tc>
                  <a:txBody>
                    <a:bodyPr/>
                    <a:lstStyle/>
                    <a:p>
                      <a:pPr>
                        <a:lnSpc>
                          <a:spcPts val="1000"/>
                        </a:lnSpc>
                      </a:pPr>
                      <a:r>
                        <a:rPr lang="en-US" sz="1400" b="1" dirty="0"/>
                        <a:t>Total</a:t>
                      </a:r>
                    </a:p>
                  </a:txBody>
                  <a:tcPr anchor="ctr"/>
                </a:tc>
                <a:tc>
                  <a:txBody>
                    <a:bodyPr/>
                    <a:lstStyle/>
                    <a:p>
                      <a:pPr>
                        <a:lnSpc>
                          <a:spcPts val="1000"/>
                        </a:lnSpc>
                      </a:pPr>
                      <a:endParaRPr lang="en-US" sz="1400" dirty="0">
                        <a:latin typeface="Courier New" panose="02070309020205020404" pitchFamily="49" charset="0"/>
                        <a:cs typeface="Courier New" panose="02070309020205020404" pitchFamily="49" charset="0"/>
                      </a:endParaRPr>
                    </a:p>
                  </a:txBody>
                  <a:tcPr anchor="ctr"/>
                </a:tc>
                <a:tc>
                  <a:txBody>
                    <a:bodyPr/>
                    <a:lstStyle/>
                    <a:p>
                      <a:pPr>
                        <a:lnSpc>
                          <a:spcPts val="1000"/>
                        </a:lnSpc>
                      </a:pPr>
                      <a:r>
                        <a:rPr lang="en-US" sz="1400" dirty="0"/>
                        <a:t>37 (33)</a:t>
                      </a:r>
                    </a:p>
                  </a:txBody>
                  <a:tcPr anchor="ctr"/>
                </a:tc>
                <a:extLst>
                  <a:ext uri="{0D108BD9-81ED-4DB2-BD59-A6C34878D82A}">
                    <a16:rowId xmlns:a16="http://schemas.microsoft.com/office/drawing/2014/main" val="1404634229"/>
                  </a:ext>
                </a:extLst>
              </a:tr>
            </a:tbl>
          </a:graphicData>
        </a:graphic>
      </p:graphicFrame>
    </p:spTree>
    <p:extLst>
      <p:ext uri="{BB962C8B-B14F-4D97-AF65-F5344CB8AC3E}">
        <p14:creationId xmlns:p14="http://schemas.microsoft.com/office/powerpoint/2010/main" val="233928348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dirty="0"/>
              <a:t>Feb 2021</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Brian Hart (Cisco Systems)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Known and Potential Requirements</a:t>
            </a:r>
          </a:p>
        </p:txBody>
      </p:sp>
      <p:sp>
        <p:nvSpPr>
          <p:cNvPr id="4098" name="Rectangle 2"/>
          <p:cNvSpPr>
            <a:spLocks noGrp="1" noChangeArrowheads="1"/>
          </p:cNvSpPr>
          <p:nvPr>
            <p:ph type="body" idx="1"/>
          </p:nvPr>
        </p:nvSpPr>
        <p:spPr>
          <a:xfrm>
            <a:off x="152400" y="1752600"/>
            <a:ext cx="8839200" cy="4343400"/>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dirty="0"/>
              <a:t>R1:</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200" dirty="0"/>
              <a:t>Signal 320 MHz in RTS/PS-Poll/CF-End/NDPA frames sent in non-HT (dup) PPDUs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200" dirty="0"/>
              <a:t>Static preamble puncturing </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000" dirty="0"/>
              <a:t>Requirements </a:t>
            </a:r>
            <a:r>
              <a:rPr lang="en-GB" sz="1000" i="1" dirty="0"/>
              <a:t>seem </a:t>
            </a:r>
            <a:r>
              <a:rPr lang="en-GB" sz="1000" dirty="0"/>
              <a:t>the same as for 320 MHz, but need to consider an unassociated STA sends an </a:t>
            </a:r>
            <a:r>
              <a:rPr lang="en-GB" sz="1000" i="1" dirty="0"/>
              <a:t>unpunctured</a:t>
            </a:r>
            <a:r>
              <a:rPr lang="en-GB" sz="1000" dirty="0"/>
              <a:t> 80/160 MHz RTS to an AP in a preamble-punctured BSS, and the AP responds with a CTS indicating the </a:t>
            </a:r>
            <a:r>
              <a:rPr lang="en-GB" sz="1000" i="1" dirty="0"/>
              <a:t>punctured</a:t>
            </a:r>
            <a:r>
              <a:rPr lang="en-GB" sz="1000" dirty="0"/>
              <a:t> subchannels are free but the STA interprets this as that the entire 80/160 MHz bandwidth is free (most concerning for 80/160 MHz in 5 GHz due to legacy).  </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000" dirty="0"/>
              <a:t>Resolvable via MAC rules or by including preamble puncturing information in RTS (and CTS for dynamic BW) (see “Challenge 3” in backup)</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dirty="0"/>
              <a:t>R1 or R2 according to perspective*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200" dirty="0"/>
              <a:t>*11be cannot avoid supporting features already defined by the 802.11 MAC, unless 11be explicitly deprecates them for 11beR1 and 11beR2 (but different members may have variations on this understanding)</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200" dirty="0"/>
              <a:t>TBD: Dynamic bandwidth (320 MHz bandwidth conveyed in RTS and CTS)</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dirty="0"/>
              <a:t>R2: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200" dirty="0"/>
              <a:t>TBD: Dynamic preamble puncturing (Signal the preamble puncturing mode in RTS)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200" dirty="0"/>
              <a:t>TBD: Dynamic preamble puncturing and dynamic bandwidth (Signal the preamble puncturing mode in RTS and CTS)</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dirty="0"/>
              <a:t>“Wi-Fi8” (and beyond)</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200" b="1" dirty="0"/>
              <a:t>TBD: Signal “640 MHz” (and beyond) in RTS/PS-Poll/CF-End/NDPA frames sent in non-HT (dup) PPDUs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200" dirty="0"/>
              <a:t>TBD: Dynamic bandwidth and/or dynamic preamble puncturing </a:t>
            </a:r>
          </a:p>
        </p:txBody>
      </p:sp>
    </p:spTree>
    <p:extLst>
      <p:ext uri="{BB962C8B-B14F-4D97-AF65-F5344CB8AC3E}">
        <p14:creationId xmlns:p14="http://schemas.microsoft.com/office/powerpoint/2010/main" val="5244675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dirty="0"/>
              <a:t>Feb 2021</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Brian Hart (Cisco Systems)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
        <p:nvSpPr>
          <p:cNvPr id="4097" name="Rectangle 1"/>
          <p:cNvSpPr>
            <a:spLocks noGrp="1" noChangeArrowheads="1"/>
          </p:cNvSpPr>
          <p:nvPr>
            <p:ph type="title"/>
          </p:nvPr>
        </p:nvSpPr>
        <p:spPr>
          <a:xfrm>
            <a:off x="381000" y="685800"/>
            <a:ext cx="8382000" cy="591743"/>
          </a:xfrm>
          <a:ln/>
        </p:spPr>
        <p:txBody>
          <a:bodyPr/>
          <a:lstStyle/>
          <a:p>
            <a:pPr>
              <a:lnSpc>
                <a:spcPct val="85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400" dirty="0"/>
              <a:t>Why RTS+CTS in Non-HT PPDUs?</a:t>
            </a:r>
            <a:br>
              <a:rPr lang="en-GB" sz="2400" dirty="0"/>
            </a:br>
            <a:r>
              <a:rPr lang="en-GB" sz="2400" dirty="0"/>
              <a:t>… They Support Many Desirable Features</a:t>
            </a:r>
          </a:p>
        </p:txBody>
      </p:sp>
      <p:graphicFrame>
        <p:nvGraphicFramePr>
          <p:cNvPr id="2" name="Table 2">
            <a:extLst>
              <a:ext uri="{FF2B5EF4-FFF2-40B4-BE49-F238E27FC236}">
                <a16:creationId xmlns:a16="http://schemas.microsoft.com/office/drawing/2014/main" id="{DEFB01ED-C4ED-4B34-BDF7-F13C5C2BAC28}"/>
              </a:ext>
            </a:extLst>
          </p:cNvPr>
          <p:cNvGraphicFramePr>
            <a:graphicFrameLocks noGrp="1"/>
          </p:cNvGraphicFramePr>
          <p:nvPr>
            <p:extLst>
              <p:ext uri="{D42A27DB-BD31-4B8C-83A1-F6EECF244321}">
                <p14:modId xmlns:p14="http://schemas.microsoft.com/office/powerpoint/2010/main" val="1440977000"/>
              </p:ext>
            </p:extLst>
          </p:nvPr>
        </p:nvGraphicFramePr>
        <p:xfrm>
          <a:off x="114300" y="1463040"/>
          <a:ext cx="8915400" cy="4861560"/>
        </p:xfrm>
        <a:graphic>
          <a:graphicData uri="http://schemas.openxmlformats.org/drawingml/2006/table">
            <a:tbl>
              <a:tblPr firstRow="1" bandRow="1">
                <a:tableStyleId>{2A488322-F2BA-4B5B-9748-0D474271808F}</a:tableStyleId>
              </a:tblPr>
              <a:tblGrid>
                <a:gridCol w="2209800">
                  <a:extLst>
                    <a:ext uri="{9D8B030D-6E8A-4147-A177-3AD203B41FA5}">
                      <a16:colId xmlns:a16="http://schemas.microsoft.com/office/drawing/2014/main" val="1189102786"/>
                    </a:ext>
                  </a:extLst>
                </a:gridCol>
                <a:gridCol w="3657600">
                  <a:extLst>
                    <a:ext uri="{9D8B030D-6E8A-4147-A177-3AD203B41FA5}">
                      <a16:colId xmlns:a16="http://schemas.microsoft.com/office/drawing/2014/main" val="1981529338"/>
                    </a:ext>
                  </a:extLst>
                </a:gridCol>
                <a:gridCol w="3048000">
                  <a:extLst>
                    <a:ext uri="{9D8B030D-6E8A-4147-A177-3AD203B41FA5}">
                      <a16:colId xmlns:a16="http://schemas.microsoft.com/office/drawing/2014/main" val="3508850493"/>
                    </a:ext>
                  </a:extLst>
                </a:gridCol>
              </a:tblGrid>
              <a:tr h="184947">
                <a:tc>
                  <a:txBody>
                    <a:bodyPr/>
                    <a:lstStyle/>
                    <a:p>
                      <a:r>
                        <a:rPr lang="en-US" sz="1200" dirty="0"/>
                        <a:t>Feature Name</a:t>
                      </a:r>
                    </a:p>
                  </a:txBody>
                  <a:tcPr/>
                </a:tc>
                <a:tc>
                  <a:txBody>
                    <a:bodyPr/>
                    <a:lstStyle/>
                    <a:p>
                      <a:r>
                        <a:rPr lang="en-US" sz="1200" dirty="0"/>
                        <a:t>Benefits</a:t>
                      </a:r>
                    </a:p>
                  </a:txBody>
                  <a:tcPr/>
                </a:tc>
                <a:tc>
                  <a:txBody>
                    <a:bodyPr/>
                    <a:lstStyle/>
                    <a:p>
                      <a:r>
                        <a:rPr lang="en-US" sz="1200" dirty="0"/>
                        <a:t>Solution constraints </a:t>
                      </a:r>
                    </a:p>
                  </a:txBody>
                  <a:tcPr/>
                </a:tc>
                <a:extLst>
                  <a:ext uri="{0D108BD9-81ED-4DB2-BD59-A6C34878D82A}">
                    <a16:rowId xmlns:a16="http://schemas.microsoft.com/office/drawing/2014/main" val="2880287897"/>
                  </a:ext>
                </a:extLst>
              </a:tr>
              <a:tr h="675766">
                <a:tc>
                  <a:txBody>
                    <a:bodyPr/>
                    <a:lstStyle/>
                    <a:p>
                      <a:r>
                        <a:rPr lang="en-US" sz="1200" dirty="0"/>
                        <a:t>NAV set at all third-party 11a/g+ STAs</a:t>
                      </a:r>
                    </a:p>
                  </a:txBody>
                  <a:tcPr/>
                </a:tc>
                <a:tc>
                  <a:txBody>
                    <a:bodyPr/>
                    <a:lstStyle/>
                    <a:p>
                      <a:r>
                        <a:rPr lang="en-US" sz="1200" dirty="0"/>
                        <a:t>Best possible TXOP protection</a:t>
                      </a:r>
                    </a:p>
                  </a:txBody>
                  <a:tcPr/>
                </a:tc>
                <a:tc>
                  <a:txBody>
                    <a:bodyPr/>
                    <a:lstStyle/>
                    <a:p>
                      <a:r>
                        <a:rPr lang="en-US" sz="1100" b="1" dirty="0"/>
                        <a:t>Non-HT PPDU format</a:t>
                      </a:r>
                      <a:r>
                        <a:rPr lang="en-US" sz="1100" dirty="0"/>
                        <a:t>; no change to </a:t>
                      </a:r>
                      <a:r>
                        <a:rPr lang="en-US" sz="1100" dirty="0">
                          <a:solidFill>
                            <a:schemeClr val="bg1">
                              <a:lumMod val="65000"/>
                            </a:schemeClr>
                          </a:solidFill>
                        </a:rPr>
                        <a:t>RTS or </a:t>
                      </a:r>
                      <a:r>
                        <a:rPr lang="en-US" sz="1100" dirty="0"/>
                        <a:t>CTS frame type/subtype or other contents, LSIG Reserved bit, non-HT Service field, </a:t>
                      </a:r>
                      <a:r>
                        <a:rPr lang="en-US" sz="1100" dirty="0" err="1"/>
                        <a:t>etc</a:t>
                      </a:r>
                      <a:r>
                        <a:rPr lang="en-US" sz="1100" dirty="0"/>
                        <a:t> (i.e. don’t trigger any over-zealous checks by legacy </a:t>
                      </a:r>
                      <a:r>
                        <a:rPr lang="en-US" sz="1100" dirty="0" err="1"/>
                        <a:t>impl</a:t>
                      </a:r>
                      <a:r>
                        <a:rPr lang="en-US" sz="1100" dirty="0"/>
                        <a:t>*; e.g. legacy receiving </a:t>
                      </a:r>
                      <a:r>
                        <a:rPr lang="en-US" sz="1100" dirty="0" err="1"/>
                        <a:t>ehtCTS</a:t>
                      </a:r>
                      <a:r>
                        <a:rPr lang="en-US" sz="1100" dirty="0"/>
                        <a:t> might not set NAV)</a:t>
                      </a:r>
                    </a:p>
                  </a:txBody>
                  <a:tcPr/>
                </a:tc>
                <a:extLst>
                  <a:ext uri="{0D108BD9-81ED-4DB2-BD59-A6C34878D82A}">
                    <a16:rowId xmlns:a16="http://schemas.microsoft.com/office/drawing/2014/main" val="4168132588"/>
                  </a:ext>
                </a:extLst>
              </a:tr>
              <a:tr h="431542">
                <a:tc>
                  <a:txBody>
                    <a:bodyPr/>
                    <a:lstStyle/>
                    <a:p>
                      <a:r>
                        <a:rPr lang="en-US" sz="1200" dirty="0"/>
                        <a:t>NAV cancellation at all third-party STAs in 2.4/5GHz (11a/g</a:t>
                      </a:r>
                      <a:r>
                        <a:rPr lang="en-US" sz="1200" baseline="30000" dirty="0"/>
                        <a:t>+</a:t>
                      </a:r>
                      <a:r>
                        <a:rPr lang="en-US" sz="1200" dirty="0"/>
                        <a:t>)</a:t>
                      </a:r>
                    </a:p>
                  </a:txBody>
                  <a:tcPr/>
                </a:tc>
                <a:tc>
                  <a:txBody>
                    <a:bodyPr/>
                    <a:lstStyle/>
                    <a:p>
                      <a:r>
                        <a:rPr lang="en-US" sz="1200" dirty="0"/>
                        <a:t>If the RTS recipient sees a busy (primary) channel, other STAs can recycle the protected time after no CTS nor following PPDU</a:t>
                      </a:r>
                    </a:p>
                  </a:txBody>
                  <a:tcPr/>
                </a:tc>
                <a:tc>
                  <a:txBody>
                    <a:bodyPr/>
                    <a:lstStyle/>
                    <a:p>
                      <a:r>
                        <a:rPr lang="en-US" sz="1200" dirty="0"/>
                        <a:t>Keep RTS frame type and subtypes</a:t>
                      </a:r>
                    </a:p>
                  </a:txBody>
                  <a:tcPr/>
                </a:tc>
                <a:extLst>
                  <a:ext uri="{0D108BD9-81ED-4DB2-BD59-A6C34878D82A}">
                    <a16:rowId xmlns:a16="http://schemas.microsoft.com/office/drawing/2014/main" val="1201099389"/>
                  </a:ext>
                </a:extLst>
              </a:tr>
              <a:tr h="570647">
                <a:tc>
                  <a:txBody>
                    <a:bodyPr/>
                    <a:lstStyle/>
                    <a:p>
                      <a:r>
                        <a:rPr lang="en-US" sz="1200" dirty="0"/>
                        <a:t>NAV cancellation at all third-party STAs in 6GHz (HE</a:t>
                      </a:r>
                      <a:r>
                        <a:rPr lang="en-US" sz="1200" baseline="30000" dirty="0"/>
                        <a:t>+</a:t>
                      </a:r>
                      <a:r>
                        <a:rPr lang="en-US" sz="1200" dirty="0"/>
                        <a:t>)</a:t>
                      </a:r>
                    </a:p>
                  </a:txBody>
                  <a:tcPr/>
                </a:tc>
                <a:tc>
                  <a:txBody>
                    <a:bodyPr/>
                    <a:lstStyle/>
                    <a:p>
                      <a:r>
                        <a:rPr lang="en-US" sz="1200" dirty="0"/>
                        <a:t>If the RTS recipient sees a busy (primary) channel, other STAs can recycle the protected time after no CTS nor following PPDU</a:t>
                      </a:r>
                    </a:p>
                  </a:txBody>
                  <a:tcPr/>
                </a:tc>
                <a:tc>
                  <a:txBody>
                    <a:bodyPr/>
                    <a:lstStyle/>
                    <a:p>
                      <a:r>
                        <a:rPr lang="en-US" sz="1200" dirty="0"/>
                        <a:t>Keep RTS/MU-RTS frame type and subtypes</a:t>
                      </a:r>
                    </a:p>
                  </a:txBody>
                  <a:tcPr/>
                </a:tc>
                <a:extLst>
                  <a:ext uri="{0D108BD9-81ED-4DB2-BD59-A6C34878D82A}">
                    <a16:rowId xmlns:a16="http://schemas.microsoft.com/office/drawing/2014/main" val="3719184782"/>
                  </a:ext>
                </a:extLst>
              </a:tr>
              <a:tr h="570647">
                <a:tc>
                  <a:txBody>
                    <a:bodyPr/>
                    <a:lstStyle/>
                    <a:p>
                      <a:r>
                        <a:rPr lang="en-US" sz="1200" dirty="0"/>
                        <a:t>Dynamic bandwidth (with static preamble puncturing)</a:t>
                      </a:r>
                    </a:p>
                  </a:txBody>
                  <a:tcPr/>
                </a:tc>
                <a:tc>
                  <a:txBody>
                    <a:bodyPr/>
                    <a:lstStyle/>
                    <a:p>
                      <a:r>
                        <a:rPr lang="en-US" sz="1200" dirty="0"/>
                        <a:t>If the RTS recipient sees busy secondary channel(s), it can respond with a lower bandwidth duplicated CTS, and the TXOP proceeds albeit at reduced BW</a:t>
                      </a:r>
                    </a:p>
                  </a:txBody>
                  <a:tcPr/>
                </a:tc>
                <a:tc>
                  <a:txBody>
                    <a:bodyPr/>
                    <a:lstStyle/>
                    <a:p>
                      <a:r>
                        <a:rPr lang="en-US" sz="1200" dirty="0"/>
                        <a:t>“RTS” and “CTS” must be able to convey 320 MHz bandwidth; and possibly puncturing info for 80/160M PPDUs (see Challenge 3)</a:t>
                      </a:r>
                      <a:endParaRPr lang="en-US" sz="1200" i="1" dirty="0"/>
                    </a:p>
                  </a:txBody>
                  <a:tcPr/>
                </a:tc>
                <a:extLst>
                  <a:ext uri="{0D108BD9-81ED-4DB2-BD59-A6C34878D82A}">
                    <a16:rowId xmlns:a16="http://schemas.microsoft.com/office/drawing/2014/main" val="4094838657"/>
                  </a:ext>
                </a:extLst>
              </a:tr>
              <a:tr h="360409">
                <a:tc>
                  <a:txBody>
                    <a:bodyPr/>
                    <a:lstStyle/>
                    <a:p>
                      <a:r>
                        <a:rPr lang="en-US" sz="1200" dirty="0"/>
                        <a:t>Dynamic preamble puncturing (with static bandwidth)</a:t>
                      </a:r>
                      <a:endParaRPr lang="en-US" sz="1050" dirty="0"/>
                    </a:p>
                  </a:txBody>
                  <a:tcPr/>
                </a:tc>
                <a:tc>
                  <a:txBody>
                    <a:bodyPr/>
                    <a:lstStyle/>
                    <a:p>
                      <a:r>
                        <a:rPr lang="en-US" sz="1200" dirty="0"/>
                        <a:t>Greater medium time utilization in the presence of widespread dynamic interference (e.g. central OBSS)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“RTS” must be able to convey preamble puncturing information (6 bits)</a:t>
                      </a:r>
                    </a:p>
                  </a:txBody>
                  <a:tcPr/>
                </a:tc>
                <a:extLst>
                  <a:ext uri="{0D108BD9-81ED-4DB2-BD59-A6C34878D82A}">
                    <a16:rowId xmlns:a16="http://schemas.microsoft.com/office/drawing/2014/main" val="826393246"/>
                  </a:ext>
                </a:extLst>
              </a:tr>
              <a:tr h="308244">
                <a:tc>
                  <a:txBody>
                    <a:bodyPr/>
                    <a:lstStyle/>
                    <a:p>
                      <a:r>
                        <a:rPr lang="en-US" sz="1200" dirty="0"/>
                        <a:t>Dynamic bandwidth and dynamic preamble puncturing</a:t>
                      </a:r>
                    </a:p>
                  </a:txBody>
                  <a:tcPr/>
                </a:tc>
                <a:tc>
                  <a:txBody>
                    <a:bodyPr/>
                    <a:lstStyle/>
                    <a:p>
                      <a:r>
                        <a:rPr lang="en-US" sz="1200" dirty="0"/>
                        <a:t>Greater medium time utilization in the presence of localized dynamic interference (e.g. all OBSS)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“RTS” and “CTS” must be able to convey preamble puncturing information (6 bits)</a:t>
                      </a:r>
                    </a:p>
                  </a:txBody>
                  <a:tcPr/>
                </a:tc>
                <a:extLst>
                  <a:ext uri="{0D108BD9-81ED-4DB2-BD59-A6C34878D82A}">
                    <a16:rowId xmlns:a16="http://schemas.microsoft.com/office/drawing/2014/main" val="167880271"/>
                  </a:ext>
                </a:extLst>
              </a:tr>
              <a:tr h="554840">
                <a:tc>
                  <a:txBody>
                    <a:bodyPr/>
                    <a:lstStyle/>
                    <a:p>
                      <a:r>
                        <a:rPr lang="en-US" sz="1200" b="1" dirty="0"/>
                        <a:t>Desirable if RTS bandwidth signaling with dynamic bandwidth is self-contained</a:t>
                      </a:r>
                    </a:p>
                  </a:txBody>
                  <a:tcPr/>
                </a:tc>
                <a:tc>
                  <a:txBody>
                    <a:bodyPr/>
                    <a:lstStyle/>
                    <a:p>
                      <a:r>
                        <a:rPr lang="en-US" sz="1200" dirty="0"/>
                        <a:t>RTS can be sent between unassociated STAs; when an AP receives an RTS, it doesn’t need to lookup the client capabilities within SIFS to interpret the RTS and form the correct CTS.</a:t>
                      </a:r>
                    </a:p>
                  </a:txBody>
                  <a:tcPr/>
                </a:tc>
                <a:tc>
                  <a:txBody>
                    <a:bodyPr/>
                    <a:lstStyle/>
                    <a:p>
                      <a:r>
                        <a:rPr lang="en-US" sz="1200" dirty="0"/>
                        <a:t>Cannot just add new bits to scrambling sequence </a:t>
                      </a:r>
                    </a:p>
                  </a:txBody>
                  <a:tcPr/>
                </a:tc>
                <a:extLst>
                  <a:ext uri="{0D108BD9-81ED-4DB2-BD59-A6C34878D82A}">
                    <a16:rowId xmlns:a16="http://schemas.microsoft.com/office/drawing/2014/main" val="949329141"/>
                  </a:ext>
                </a:extLst>
              </a:tr>
            </a:tbl>
          </a:graphicData>
        </a:graphic>
      </p:graphicFrame>
    </p:spTree>
    <p:extLst>
      <p:ext uri="{BB962C8B-B14F-4D97-AF65-F5344CB8AC3E}">
        <p14:creationId xmlns:p14="http://schemas.microsoft.com/office/powerpoint/2010/main" val="332704546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dirty="0"/>
              <a:t>Feb 2021</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Brian Hart (Cisco Systems)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800" dirty="0"/>
              <a:t>But the MAC team has options too:</a:t>
            </a:r>
            <a:br>
              <a:rPr lang="en-GB" sz="2800" dirty="0"/>
            </a:br>
            <a:r>
              <a:rPr lang="en-GB" sz="2800" dirty="0"/>
              <a:t>but at higher overhead than the PHY options</a:t>
            </a:r>
          </a:p>
        </p:txBody>
      </p:sp>
      <p:sp>
        <p:nvSpPr>
          <p:cNvPr id="4098" name="Rectangle 2"/>
          <p:cNvSpPr>
            <a:spLocks noGrp="1" noChangeArrowheads="1"/>
          </p:cNvSpPr>
          <p:nvPr>
            <p:ph type="body" idx="1"/>
          </p:nvPr>
        </p:nvSpPr>
        <p:spPr>
          <a:xfrm>
            <a:off x="152400" y="1752600"/>
            <a:ext cx="8839200" cy="4343400"/>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dirty="0"/>
              <a:t>320 MHz bandwidths are only defined for 6 GHz where there are only HE STAs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200" dirty="0"/>
              <a:t>And HE STAs understand MU-RTS 320 MHz; so no loss of NAV cancellation (if new BW info can be shoehorned into MU-RTS)</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dirty="0"/>
              <a:t>Does the MAC team </a:t>
            </a:r>
            <a:r>
              <a:rPr lang="en-GB" sz="1600" i="1" dirty="0"/>
              <a:t>really</a:t>
            </a:r>
            <a:r>
              <a:rPr lang="en-GB" sz="1600" dirty="0"/>
              <a:t> need bandwidth information in RTS/PS-Poll/CF-End/NDPA frames sent in non-HT PPDUs?</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dirty="0"/>
              <a:t>Or can the MAC team just define new rules and new control frames that have room for bandwidth information instead?</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200" dirty="0"/>
              <a:t>MAC protection</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000" dirty="0"/>
              <a:t>For 320 MHz, always use MU-RTS+CTS </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000" dirty="0"/>
              <a:t>For dynamic preamble puncturing, always MU-RTS+CTS </a:t>
            </a:r>
          </a:p>
          <a:p>
            <a:pPr lvl="3">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000" b="1" dirty="0"/>
              <a:t>But, for 80/160MHz in 5 GHz, 11a/HT/VHT STAs lose NAV cancellation </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000" dirty="0"/>
              <a:t>For static preamble puncturing: a STA (unassociated or associated) cannot transmit a non-HT dup RTS to a recipient STA without first determining the statically punctured subchannels of the recipient STA (e.g. from the Beacon of the recipient STA’s BSS), and then duplicating the non-HT RTS consistent with the statically punctured subchannels of the recipient STA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200" dirty="0"/>
              <a:t>PS-Poll: if used to start a wideband TXOP, define a new MAC control frame with bandwidth information</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200" dirty="0"/>
              <a:t>CF-End: is it sufficient to receive this on a primary channel? (no BW information needed?)</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200" dirty="0"/>
              <a:t>NDPA: is it sufficient to receive the EHT preamble of the NDP?</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dirty="0"/>
              <a:t>See “Open Discussion” slide at end</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a:t>MAC fixes have higher overhead than PHY changes, so let’s find least-worst PHY change</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600"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200" dirty="0"/>
          </a:p>
        </p:txBody>
      </p:sp>
    </p:spTree>
    <p:extLst>
      <p:ext uri="{BB962C8B-B14F-4D97-AF65-F5344CB8AC3E}">
        <p14:creationId xmlns:p14="http://schemas.microsoft.com/office/powerpoint/2010/main" val="130898647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dirty="0"/>
              <a:t>Feb 2021</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Brian Hart (Cisco Systems)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Challenge 1 (aka why the 21/77 SP failed)</a:t>
            </a:r>
          </a:p>
        </p:txBody>
      </p:sp>
      <p:sp>
        <p:nvSpPr>
          <p:cNvPr id="4098" name="Rectangle 2"/>
          <p:cNvSpPr>
            <a:spLocks noGrp="1" noChangeArrowheads="1"/>
          </p:cNvSpPr>
          <p:nvPr>
            <p:ph type="body" idx="1"/>
          </p:nvPr>
        </p:nvSpPr>
        <p:spPr>
          <a:xfrm>
            <a:off x="76200" y="1752600"/>
            <a:ext cx="8991600" cy="4343400"/>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For non-HT dup, First7BitsOfScramblingSequence does not easily generalize to 320 MHz, let alone TBD 11beR2/“Wi-Fi8” requirements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dirty="0"/>
              <a:t>Although more bits could be stolen from the scrambling sequence, there are not many left (reduces the PAPR robustness)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b="1" dirty="0"/>
              <a:t>All scrambling sequences are already allowed</a:t>
            </a:r>
            <a:r>
              <a:rPr lang="en-GB" sz="1600" dirty="0"/>
              <a:t>, so these stolen bits are </a:t>
            </a:r>
            <a:r>
              <a:rPr lang="en-GB" sz="1600" i="1" dirty="0"/>
              <a:t>already </a:t>
            </a:r>
            <a:r>
              <a:rPr lang="en-GB" sz="1600" dirty="0"/>
              <a:t>a mix of 0 and 1, so a recipient cannot reliably distinguish VHT/HE signalling from EHT signalling </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400" dirty="0"/>
              <a:t>Consider the simple example of:</a:t>
            </a:r>
          </a:p>
          <a:p>
            <a:pPr lvl="3">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200" dirty="0"/>
              <a:t>The channel is a fully idle (for simplicity)</a:t>
            </a:r>
          </a:p>
          <a:p>
            <a:pPr lvl="3">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200" dirty="0"/>
              <a:t>An AP receives an RTS </a:t>
            </a:r>
          </a:p>
          <a:p>
            <a:pPr lvl="3">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200" dirty="0"/>
              <a:t>The scrambling sequence indicates 320 MHz if sent by an EHT STA, or 40 MHz if sent by a VHT/HE STA (for example, following the sample encoding in 20/616r0, slide 5)</a:t>
            </a:r>
          </a:p>
          <a:p>
            <a:pPr lvl="3">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200" dirty="0"/>
              <a:t>Once the TA in the RTS is decoded, the AP has to do a lookup to determine the STA capabilities to interpret the scrambling sequence</a:t>
            </a:r>
          </a:p>
          <a:p>
            <a:pPr lvl="3">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200" dirty="0"/>
              <a:t>SIFS later, the AP sends a 40 MHz or 320 MHz non-HT dup of CTS frames</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400" dirty="0"/>
              <a:t>The lookup is onerous at the AP if it has “500” associated clients; and it precludes unassociated use cases such as protecting a 320 MHz NDPA+NDP 11az TXOP</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dirty="0"/>
              <a:t>There are not enough bits in First7BitsOfScramblingSequence for all potential TBD 11beR2/“Wi-Fi8” requirements (e.g. dynamic preamble puncturing would be excluded)</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000" dirty="0"/>
          </a:p>
        </p:txBody>
      </p:sp>
    </p:spTree>
    <p:extLst>
      <p:ext uri="{BB962C8B-B14F-4D97-AF65-F5344CB8AC3E}">
        <p14:creationId xmlns:p14="http://schemas.microsoft.com/office/powerpoint/2010/main" val="366945390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dirty="0"/>
              <a:t>Feb 2021</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Brian Hart (Cisco Systems)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7</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Challenge 2 (1/2)</a:t>
            </a:r>
          </a:p>
        </p:txBody>
      </p:sp>
      <p:sp>
        <p:nvSpPr>
          <p:cNvPr id="4098" name="Rectangle 2"/>
          <p:cNvSpPr>
            <a:spLocks noGrp="1" noChangeArrowheads="1"/>
          </p:cNvSpPr>
          <p:nvPr>
            <p:ph type="body" idx="1"/>
          </p:nvPr>
        </p:nvSpPr>
        <p:spPr>
          <a:xfrm>
            <a:off x="228600" y="1981200"/>
            <a:ext cx="8229600" cy="4114800"/>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For dynamically preamble punctured PPDUs, if unable to carry preamble puncturing information in non-HT dup, RTS/CTS is unusable</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a:t>Problem 2a: The RTS sender dynamically preamble-punctures subchannel(s) in S20/S40/S80/S160 due to OBSS but how can the RTS recipient know this?</a:t>
            </a:r>
            <a:endParaRPr lang="en-GB" sz="1600" dirty="0"/>
          </a:p>
        </p:txBody>
      </p:sp>
      <p:sp>
        <p:nvSpPr>
          <p:cNvPr id="8" name="Rectangle 7">
            <a:extLst>
              <a:ext uri="{FF2B5EF4-FFF2-40B4-BE49-F238E27FC236}">
                <a16:creationId xmlns:a16="http://schemas.microsoft.com/office/drawing/2014/main" id="{1457DC0F-3984-4D9C-BE16-55862FA4610A}"/>
              </a:ext>
            </a:extLst>
          </p:cNvPr>
          <p:cNvSpPr/>
          <p:nvPr/>
        </p:nvSpPr>
        <p:spPr bwMode="auto">
          <a:xfrm>
            <a:off x="2362200" y="5029200"/>
            <a:ext cx="1066800" cy="3048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kumimoji="0" lang="en-US" sz="1200" b="0" i="0" u="none" strike="noStrike" cap="none" normalizeH="0" baseline="0" dirty="0">
                <a:ln>
                  <a:noFill/>
                </a:ln>
                <a:solidFill>
                  <a:schemeClr val="bg1"/>
                </a:solidFill>
                <a:effectLst/>
                <a:latin typeface="Times New Roman" pitchFamily="16" charset="0"/>
                <a:ea typeface="MS Gothic" charset="-128"/>
              </a:rPr>
              <a:t>RTS: CBW80</a:t>
            </a:r>
          </a:p>
        </p:txBody>
      </p:sp>
      <p:sp>
        <p:nvSpPr>
          <p:cNvPr id="9" name="Rectangle 8">
            <a:extLst>
              <a:ext uri="{FF2B5EF4-FFF2-40B4-BE49-F238E27FC236}">
                <a16:creationId xmlns:a16="http://schemas.microsoft.com/office/drawing/2014/main" id="{F71FCCFB-EF04-4704-8F18-CAEF32D452EB}"/>
              </a:ext>
            </a:extLst>
          </p:cNvPr>
          <p:cNvSpPr/>
          <p:nvPr/>
        </p:nvSpPr>
        <p:spPr bwMode="auto">
          <a:xfrm>
            <a:off x="2362200" y="4622800"/>
            <a:ext cx="1066800" cy="3048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kumimoji="0" lang="en-US" sz="1200" b="0" i="0" u="none" strike="noStrike" cap="none" normalizeH="0" baseline="0" dirty="0">
                <a:ln>
                  <a:noFill/>
                </a:ln>
                <a:solidFill>
                  <a:schemeClr val="bg1"/>
                </a:solidFill>
                <a:effectLst/>
                <a:latin typeface="Times New Roman" pitchFamily="16" charset="0"/>
                <a:ea typeface="MS Gothic" charset="-128"/>
              </a:rPr>
              <a:t>RTS: CBW80</a:t>
            </a:r>
          </a:p>
        </p:txBody>
      </p:sp>
      <p:sp>
        <p:nvSpPr>
          <p:cNvPr id="10" name="Rectangle 9">
            <a:extLst>
              <a:ext uri="{FF2B5EF4-FFF2-40B4-BE49-F238E27FC236}">
                <a16:creationId xmlns:a16="http://schemas.microsoft.com/office/drawing/2014/main" id="{A8AECD42-83ED-4FFB-BE08-47D0F0AA6D0F}"/>
              </a:ext>
            </a:extLst>
          </p:cNvPr>
          <p:cNvSpPr/>
          <p:nvPr/>
        </p:nvSpPr>
        <p:spPr bwMode="auto">
          <a:xfrm>
            <a:off x="2286000" y="4216400"/>
            <a:ext cx="1825308" cy="304800"/>
          </a:xfrm>
          <a:prstGeom prst="rect">
            <a:avLst/>
          </a:prstGeom>
          <a:solidFill>
            <a:srgbClr val="0070C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kumimoji="0" lang="en-US" sz="1200" b="0" i="0" u="none" strike="noStrike" cap="none" normalizeH="0" baseline="0" dirty="0">
                <a:ln>
                  <a:noFill/>
                </a:ln>
                <a:solidFill>
                  <a:schemeClr val="bg1"/>
                </a:solidFill>
                <a:effectLst/>
                <a:latin typeface="Times New Roman" pitchFamily="16" charset="0"/>
                <a:ea typeface="MS Gothic" charset="-128"/>
              </a:rPr>
              <a:t>OBSS</a:t>
            </a:r>
          </a:p>
        </p:txBody>
      </p:sp>
      <p:sp>
        <p:nvSpPr>
          <p:cNvPr id="11" name="Rectangle 10">
            <a:extLst>
              <a:ext uri="{FF2B5EF4-FFF2-40B4-BE49-F238E27FC236}">
                <a16:creationId xmlns:a16="http://schemas.microsoft.com/office/drawing/2014/main" id="{E376436B-2645-4CEE-AF47-591FA2D934D8}"/>
              </a:ext>
            </a:extLst>
          </p:cNvPr>
          <p:cNvSpPr/>
          <p:nvPr/>
        </p:nvSpPr>
        <p:spPr bwMode="auto">
          <a:xfrm>
            <a:off x="2362200" y="3810000"/>
            <a:ext cx="1066800" cy="3048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b="0" i="0" u="none" strike="noStrike" cap="none" normalizeH="0" baseline="0" dirty="0">
                <a:ln>
                  <a:noFill/>
                </a:ln>
                <a:solidFill>
                  <a:schemeClr val="bg1"/>
                </a:solidFill>
                <a:effectLst/>
                <a:latin typeface="Times New Roman" pitchFamily="16" charset="0"/>
                <a:ea typeface="MS Gothic" charset="-128"/>
              </a:rPr>
              <a:t>RTS: CBW80</a:t>
            </a:r>
          </a:p>
        </p:txBody>
      </p:sp>
      <p:sp>
        <p:nvSpPr>
          <p:cNvPr id="12" name="Rectangle 11">
            <a:extLst>
              <a:ext uri="{FF2B5EF4-FFF2-40B4-BE49-F238E27FC236}">
                <a16:creationId xmlns:a16="http://schemas.microsoft.com/office/drawing/2014/main" id="{4D9EE3DD-BB08-4735-A59F-709D8CB23D8E}"/>
              </a:ext>
            </a:extLst>
          </p:cNvPr>
          <p:cNvSpPr/>
          <p:nvPr/>
        </p:nvSpPr>
        <p:spPr bwMode="auto">
          <a:xfrm>
            <a:off x="1828800" y="5029200"/>
            <a:ext cx="457200" cy="304800"/>
          </a:xfrm>
          <a:prstGeom prst="rect">
            <a:avLst/>
          </a:prstGeom>
          <a:solidFill>
            <a:srgbClr val="00206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200" dirty="0"/>
              <a:t>P20</a:t>
            </a:r>
            <a:endParaRPr kumimoji="0" lang="en-US" sz="1200" b="0" i="0" u="none" strike="noStrike" cap="none" normalizeH="0" baseline="0" dirty="0">
              <a:ln>
                <a:noFill/>
              </a:ln>
              <a:solidFill>
                <a:schemeClr val="bg1"/>
              </a:solidFill>
              <a:effectLst/>
              <a:latin typeface="Times New Roman" pitchFamily="16" charset="0"/>
              <a:ea typeface="MS Gothic" charset="-128"/>
            </a:endParaRPr>
          </a:p>
        </p:txBody>
      </p:sp>
      <p:sp>
        <p:nvSpPr>
          <p:cNvPr id="13" name="Speech Bubble: Rectangle with Corners Rounded 12">
            <a:extLst>
              <a:ext uri="{FF2B5EF4-FFF2-40B4-BE49-F238E27FC236}">
                <a16:creationId xmlns:a16="http://schemas.microsoft.com/office/drawing/2014/main" id="{579D3ABA-C9EF-408A-AF15-0363D817DAC8}"/>
              </a:ext>
            </a:extLst>
          </p:cNvPr>
          <p:cNvSpPr/>
          <p:nvPr/>
        </p:nvSpPr>
        <p:spPr bwMode="auto">
          <a:xfrm>
            <a:off x="4419600" y="3810000"/>
            <a:ext cx="1066800" cy="1524000"/>
          </a:xfrm>
          <a:prstGeom prst="wedgeRoundRectCallout">
            <a:avLst>
              <a:gd name="adj1" fmla="val -71631"/>
              <a:gd name="adj2" fmla="val -11948"/>
              <a:gd name="adj3" fmla="val 16667"/>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b="0" i="0" u="none" strike="noStrike" cap="none" normalizeH="0" baseline="0" dirty="0">
                <a:ln>
                  <a:noFill/>
                </a:ln>
                <a:solidFill>
                  <a:schemeClr val="bg1"/>
                </a:solidFill>
                <a:effectLst/>
                <a:latin typeface="Times New Roman" pitchFamily="16" charset="0"/>
                <a:ea typeface="MS Gothic" charset="-128"/>
              </a:rPr>
              <a:t>CBW80 does not tell the RTS recipient to ignore this OBSS subchannel</a:t>
            </a:r>
          </a:p>
        </p:txBody>
      </p:sp>
    </p:spTree>
    <p:extLst>
      <p:ext uri="{BB962C8B-B14F-4D97-AF65-F5344CB8AC3E}">
        <p14:creationId xmlns:p14="http://schemas.microsoft.com/office/powerpoint/2010/main" val="345428087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dirty="0"/>
              <a:t>Feb 2021</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Brian Hart (Cisco Systems)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8</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Challenge 2 (2/2)</a:t>
            </a:r>
            <a:endParaRPr lang="en-GB" sz="2400" dirty="0"/>
          </a:p>
        </p:txBody>
      </p:sp>
      <p:sp>
        <p:nvSpPr>
          <p:cNvPr id="4098" name="Rectangle 2"/>
          <p:cNvSpPr>
            <a:spLocks noGrp="1" noChangeArrowheads="1"/>
          </p:cNvSpPr>
          <p:nvPr>
            <p:ph type="body" idx="1"/>
          </p:nvPr>
        </p:nvSpPr>
        <p:spPr>
          <a:xfrm>
            <a:off x="76200" y="1828800"/>
            <a:ext cx="8915400" cy="2590800"/>
          </a:xfrm>
          <a:ln/>
        </p:spPr>
        <p:txBody>
          <a:bodyPr/>
          <a:lstStyle/>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dirty="0"/>
              <a:t>Problem 2b: </a:t>
            </a:r>
            <a:endParaRPr lang="en-GB" sz="1050" dirty="0"/>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400" dirty="0"/>
              <a:t>A recipient of a RTS with dynamic preamble puncturing and dynamic bandwidth can only signal the clear P20/P40/P80/P160 MHz in its CTS</a:t>
            </a:r>
          </a:p>
        </p:txBody>
      </p:sp>
      <p:sp>
        <p:nvSpPr>
          <p:cNvPr id="2" name="Rectangle 1">
            <a:extLst>
              <a:ext uri="{FF2B5EF4-FFF2-40B4-BE49-F238E27FC236}">
                <a16:creationId xmlns:a16="http://schemas.microsoft.com/office/drawing/2014/main" id="{82549631-375A-4C51-8FD2-6BE38205A9E2}"/>
              </a:ext>
            </a:extLst>
          </p:cNvPr>
          <p:cNvSpPr/>
          <p:nvPr/>
        </p:nvSpPr>
        <p:spPr bwMode="auto">
          <a:xfrm>
            <a:off x="1943100" y="4267200"/>
            <a:ext cx="1066800" cy="3048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kumimoji="0" lang="en-US" sz="1200" b="0" i="0" u="none" strike="noStrike" cap="none" normalizeH="0" baseline="0" dirty="0">
                <a:ln>
                  <a:noFill/>
                </a:ln>
                <a:solidFill>
                  <a:schemeClr val="bg1"/>
                </a:solidFill>
                <a:effectLst/>
                <a:latin typeface="Times New Roman" pitchFamily="16" charset="0"/>
                <a:ea typeface="MS Gothic" charset="-128"/>
              </a:rPr>
              <a:t>RTS: CBW80</a:t>
            </a:r>
          </a:p>
        </p:txBody>
      </p:sp>
      <p:sp>
        <p:nvSpPr>
          <p:cNvPr id="8" name="Rectangle 7">
            <a:extLst>
              <a:ext uri="{FF2B5EF4-FFF2-40B4-BE49-F238E27FC236}">
                <a16:creationId xmlns:a16="http://schemas.microsoft.com/office/drawing/2014/main" id="{C1F3FA38-7D34-45A6-90DA-3D8C387FEE0B}"/>
              </a:ext>
            </a:extLst>
          </p:cNvPr>
          <p:cNvSpPr/>
          <p:nvPr/>
        </p:nvSpPr>
        <p:spPr bwMode="auto">
          <a:xfrm>
            <a:off x="1943100" y="3860800"/>
            <a:ext cx="1066800" cy="3048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kumimoji="0" lang="en-US" sz="1200" b="0" i="0" u="none" strike="noStrike" cap="none" normalizeH="0" baseline="0" dirty="0">
                <a:ln>
                  <a:noFill/>
                </a:ln>
                <a:solidFill>
                  <a:schemeClr val="bg1"/>
                </a:solidFill>
                <a:effectLst/>
                <a:latin typeface="Times New Roman" pitchFamily="16" charset="0"/>
                <a:ea typeface="MS Gothic" charset="-128"/>
              </a:rPr>
              <a:t>RTS: CBW80</a:t>
            </a:r>
          </a:p>
        </p:txBody>
      </p:sp>
      <p:sp>
        <p:nvSpPr>
          <p:cNvPr id="9" name="Rectangle 8">
            <a:extLst>
              <a:ext uri="{FF2B5EF4-FFF2-40B4-BE49-F238E27FC236}">
                <a16:creationId xmlns:a16="http://schemas.microsoft.com/office/drawing/2014/main" id="{C3DAEDAB-64E9-4845-961D-AF00E0B1C928}"/>
              </a:ext>
            </a:extLst>
          </p:cNvPr>
          <p:cNvSpPr/>
          <p:nvPr/>
        </p:nvSpPr>
        <p:spPr bwMode="auto">
          <a:xfrm>
            <a:off x="1866900" y="3454400"/>
            <a:ext cx="3810000" cy="304800"/>
          </a:xfrm>
          <a:prstGeom prst="rect">
            <a:avLst/>
          </a:prstGeom>
          <a:solidFill>
            <a:srgbClr val="0070C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kumimoji="0" lang="en-US" sz="1200" b="0" i="0" u="none" strike="noStrike" cap="none" normalizeH="0" baseline="0" dirty="0">
                <a:ln>
                  <a:noFill/>
                </a:ln>
                <a:solidFill>
                  <a:schemeClr val="bg1"/>
                </a:solidFill>
                <a:effectLst/>
                <a:latin typeface="Times New Roman" pitchFamily="16" charset="0"/>
                <a:ea typeface="MS Gothic" charset="-128"/>
              </a:rPr>
              <a:t>OBSS</a:t>
            </a:r>
          </a:p>
        </p:txBody>
      </p:sp>
      <p:sp>
        <p:nvSpPr>
          <p:cNvPr id="10" name="Rectangle 9">
            <a:extLst>
              <a:ext uri="{FF2B5EF4-FFF2-40B4-BE49-F238E27FC236}">
                <a16:creationId xmlns:a16="http://schemas.microsoft.com/office/drawing/2014/main" id="{DE41CF72-AD36-4F6E-99A9-5ADDEA0E197A}"/>
              </a:ext>
            </a:extLst>
          </p:cNvPr>
          <p:cNvSpPr/>
          <p:nvPr/>
        </p:nvSpPr>
        <p:spPr bwMode="auto">
          <a:xfrm>
            <a:off x="1943100" y="3048000"/>
            <a:ext cx="1066800" cy="3048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b="0" i="0" u="none" strike="noStrike" cap="none" normalizeH="0" baseline="0" dirty="0">
                <a:ln>
                  <a:noFill/>
                </a:ln>
                <a:solidFill>
                  <a:schemeClr val="bg1"/>
                </a:solidFill>
                <a:effectLst/>
                <a:latin typeface="Times New Roman" pitchFamily="16" charset="0"/>
                <a:ea typeface="MS Gothic" charset="-128"/>
              </a:rPr>
              <a:t>RTS: CBW80</a:t>
            </a:r>
          </a:p>
        </p:txBody>
      </p:sp>
      <p:sp>
        <p:nvSpPr>
          <p:cNvPr id="11" name="Rectangle 10">
            <a:extLst>
              <a:ext uri="{FF2B5EF4-FFF2-40B4-BE49-F238E27FC236}">
                <a16:creationId xmlns:a16="http://schemas.microsoft.com/office/drawing/2014/main" id="{13AA73CB-A765-42D2-8DEB-78003FAD689E}"/>
              </a:ext>
            </a:extLst>
          </p:cNvPr>
          <p:cNvSpPr/>
          <p:nvPr/>
        </p:nvSpPr>
        <p:spPr bwMode="auto">
          <a:xfrm>
            <a:off x="3162300" y="4267200"/>
            <a:ext cx="1143000" cy="304800"/>
          </a:xfrm>
          <a:prstGeom prst="rect">
            <a:avLst/>
          </a:prstGeom>
          <a:solidFill>
            <a:srgbClr val="00B0F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200" dirty="0"/>
              <a:t>C</a:t>
            </a:r>
            <a:r>
              <a:rPr kumimoji="0" lang="en-US" sz="1200" b="0" i="0" u="none" strike="noStrike" cap="none" normalizeH="0" baseline="0" dirty="0">
                <a:ln>
                  <a:noFill/>
                </a:ln>
                <a:solidFill>
                  <a:schemeClr val="bg1"/>
                </a:solidFill>
                <a:effectLst/>
                <a:latin typeface="Times New Roman" pitchFamily="16" charset="0"/>
                <a:ea typeface="MS Gothic" charset="-128"/>
              </a:rPr>
              <a:t>TS: CBW40</a:t>
            </a:r>
          </a:p>
        </p:txBody>
      </p:sp>
      <p:sp>
        <p:nvSpPr>
          <p:cNvPr id="12" name="Rectangle 11">
            <a:extLst>
              <a:ext uri="{FF2B5EF4-FFF2-40B4-BE49-F238E27FC236}">
                <a16:creationId xmlns:a16="http://schemas.microsoft.com/office/drawing/2014/main" id="{94B1E6F5-375A-420B-9031-9B6E0745CC27}"/>
              </a:ext>
            </a:extLst>
          </p:cNvPr>
          <p:cNvSpPr/>
          <p:nvPr/>
        </p:nvSpPr>
        <p:spPr bwMode="auto">
          <a:xfrm>
            <a:off x="3162300" y="3860800"/>
            <a:ext cx="1143000" cy="304800"/>
          </a:xfrm>
          <a:prstGeom prst="rect">
            <a:avLst/>
          </a:prstGeom>
          <a:solidFill>
            <a:srgbClr val="00B0F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200" dirty="0"/>
              <a:t>C</a:t>
            </a:r>
            <a:r>
              <a:rPr kumimoji="0" lang="en-US" sz="1200" b="0" i="0" u="none" strike="noStrike" cap="none" normalizeH="0" baseline="0" dirty="0">
                <a:ln>
                  <a:noFill/>
                </a:ln>
                <a:solidFill>
                  <a:schemeClr val="bg1"/>
                </a:solidFill>
                <a:effectLst/>
                <a:latin typeface="Times New Roman" pitchFamily="16" charset="0"/>
                <a:ea typeface="MS Gothic" charset="-128"/>
              </a:rPr>
              <a:t>TS: CBW40</a:t>
            </a:r>
          </a:p>
        </p:txBody>
      </p:sp>
      <p:sp>
        <p:nvSpPr>
          <p:cNvPr id="15" name="Rectangle 14">
            <a:extLst>
              <a:ext uri="{FF2B5EF4-FFF2-40B4-BE49-F238E27FC236}">
                <a16:creationId xmlns:a16="http://schemas.microsoft.com/office/drawing/2014/main" id="{57DEBF99-A409-41DF-867C-FEF273C8585F}"/>
              </a:ext>
            </a:extLst>
          </p:cNvPr>
          <p:cNvSpPr/>
          <p:nvPr/>
        </p:nvSpPr>
        <p:spPr bwMode="auto">
          <a:xfrm>
            <a:off x="4457700" y="3860800"/>
            <a:ext cx="1905000" cy="7112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kumimoji="0" lang="en-US" sz="1200" b="0" i="0" u="none" strike="noStrike" cap="none" normalizeH="0" baseline="0" dirty="0">
                <a:ln>
                  <a:noFill/>
                </a:ln>
                <a:solidFill>
                  <a:schemeClr val="bg1"/>
                </a:solidFill>
                <a:effectLst/>
                <a:latin typeface="Times New Roman" pitchFamily="16" charset="0"/>
                <a:ea typeface="MS Gothic" charset="-128"/>
              </a:rPr>
              <a:t>Data</a:t>
            </a:r>
          </a:p>
        </p:txBody>
      </p:sp>
      <p:sp>
        <p:nvSpPr>
          <p:cNvPr id="17" name="Rectangle 16">
            <a:extLst>
              <a:ext uri="{FF2B5EF4-FFF2-40B4-BE49-F238E27FC236}">
                <a16:creationId xmlns:a16="http://schemas.microsoft.com/office/drawing/2014/main" id="{019AA94E-1838-44C3-A547-2C2A3DEEDFB9}"/>
              </a:ext>
            </a:extLst>
          </p:cNvPr>
          <p:cNvSpPr/>
          <p:nvPr/>
        </p:nvSpPr>
        <p:spPr bwMode="auto">
          <a:xfrm>
            <a:off x="6515100" y="4267200"/>
            <a:ext cx="685800" cy="304800"/>
          </a:xfrm>
          <a:prstGeom prst="rect">
            <a:avLst/>
          </a:prstGeom>
          <a:solidFill>
            <a:srgbClr val="00B0F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200" dirty="0"/>
              <a:t>BA</a:t>
            </a:r>
            <a:endParaRPr kumimoji="0" lang="en-US" sz="1200" b="0" i="0" u="none" strike="noStrike" cap="none" normalizeH="0" baseline="0" dirty="0">
              <a:ln>
                <a:noFill/>
              </a:ln>
              <a:solidFill>
                <a:schemeClr val="bg1"/>
              </a:solidFill>
              <a:effectLst/>
              <a:latin typeface="Times New Roman" pitchFamily="16" charset="0"/>
              <a:ea typeface="MS Gothic" charset="-128"/>
            </a:endParaRPr>
          </a:p>
        </p:txBody>
      </p:sp>
      <p:sp>
        <p:nvSpPr>
          <p:cNvPr id="18" name="Rectangle 17">
            <a:extLst>
              <a:ext uri="{FF2B5EF4-FFF2-40B4-BE49-F238E27FC236}">
                <a16:creationId xmlns:a16="http://schemas.microsoft.com/office/drawing/2014/main" id="{33D85195-C448-426B-B888-5E3497BF011E}"/>
              </a:ext>
            </a:extLst>
          </p:cNvPr>
          <p:cNvSpPr/>
          <p:nvPr/>
        </p:nvSpPr>
        <p:spPr bwMode="auto">
          <a:xfrm>
            <a:off x="6515100" y="3860800"/>
            <a:ext cx="685800" cy="304800"/>
          </a:xfrm>
          <a:prstGeom prst="rect">
            <a:avLst/>
          </a:prstGeom>
          <a:solidFill>
            <a:srgbClr val="00B0F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200" dirty="0"/>
              <a:t>BA</a:t>
            </a:r>
            <a:endParaRPr kumimoji="0" lang="en-US" sz="1200" b="0" i="0" u="none" strike="noStrike" cap="none" normalizeH="0" baseline="0" dirty="0">
              <a:ln>
                <a:noFill/>
              </a:ln>
              <a:solidFill>
                <a:schemeClr val="bg1"/>
              </a:solidFill>
              <a:effectLst/>
              <a:latin typeface="Times New Roman" pitchFamily="16" charset="0"/>
              <a:ea typeface="MS Gothic" charset="-128"/>
            </a:endParaRPr>
          </a:p>
        </p:txBody>
      </p:sp>
      <p:sp>
        <p:nvSpPr>
          <p:cNvPr id="3" name="Speech Bubble: Rectangle with Corners Rounded 2">
            <a:extLst>
              <a:ext uri="{FF2B5EF4-FFF2-40B4-BE49-F238E27FC236}">
                <a16:creationId xmlns:a16="http://schemas.microsoft.com/office/drawing/2014/main" id="{CD064DD0-4538-4326-9231-7B54C43963F2}"/>
              </a:ext>
            </a:extLst>
          </p:cNvPr>
          <p:cNvSpPr/>
          <p:nvPr/>
        </p:nvSpPr>
        <p:spPr bwMode="auto">
          <a:xfrm>
            <a:off x="3810000" y="2730976"/>
            <a:ext cx="3041644" cy="621824"/>
          </a:xfrm>
          <a:prstGeom prst="wedgeRoundRectCallout">
            <a:avLst>
              <a:gd name="adj1" fmla="val -60225"/>
              <a:gd name="adj2" fmla="val 31306"/>
              <a:gd name="adj3" fmla="val 16667"/>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b="0" i="0" u="none" strike="noStrike" cap="none" normalizeH="0" baseline="0" dirty="0">
                <a:ln>
                  <a:noFill/>
                </a:ln>
                <a:solidFill>
                  <a:schemeClr val="bg1"/>
                </a:solidFill>
                <a:effectLst/>
                <a:latin typeface="Times New Roman" pitchFamily="16" charset="0"/>
                <a:ea typeface="MS Gothic" charset="-128"/>
              </a:rPr>
              <a:t>Even if a smart RTS recipient can detect this duplicate RTS (with some error rate), it still can’t tell the RTS sender</a:t>
            </a:r>
          </a:p>
        </p:txBody>
      </p:sp>
      <p:sp>
        <p:nvSpPr>
          <p:cNvPr id="20" name="Rectangle 19">
            <a:extLst>
              <a:ext uri="{FF2B5EF4-FFF2-40B4-BE49-F238E27FC236}">
                <a16:creationId xmlns:a16="http://schemas.microsoft.com/office/drawing/2014/main" id="{20A2BE12-4627-4504-BDB1-03E881BA30A0}"/>
              </a:ext>
            </a:extLst>
          </p:cNvPr>
          <p:cNvSpPr/>
          <p:nvPr/>
        </p:nvSpPr>
        <p:spPr bwMode="auto">
          <a:xfrm>
            <a:off x="1409700" y="4267200"/>
            <a:ext cx="457200" cy="304800"/>
          </a:xfrm>
          <a:prstGeom prst="rect">
            <a:avLst/>
          </a:prstGeom>
          <a:solidFill>
            <a:srgbClr val="00206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200" dirty="0"/>
              <a:t>P20</a:t>
            </a:r>
            <a:endParaRPr kumimoji="0" lang="en-US" sz="1200" b="0" i="0" u="none" strike="noStrike" cap="none" normalizeH="0" baseline="0" dirty="0">
              <a:ln>
                <a:noFill/>
              </a:ln>
              <a:solidFill>
                <a:schemeClr val="bg1"/>
              </a:solidFill>
              <a:effectLst/>
              <a:latin typeface="Times New Roman" pitchFamily="16" charset="0"/>
              <a:ea typeface="MS Gothic" charset="-128"/>
            </a:endParaRPr>
          </a:p>
        </p:txBody>
      </p:sp>
      <p:sp>
        <p:nvSpPr>
          <p:cNvPr id="19" name="Rectangle 2">
            <a:extLst>
              <a:ext uri="{FF2B5EF4-FFF2-40B4-BE49-F238E27FC236}">
                <a16:creationId xmlns:a16="http://schemas.microsoft.com/office/drawing/2014/main" id="{AD9DA9A9-2D9A-4F5D-A802-8D00A85154FB}"/>
              </a:ext>
            </a:extLst>
          </p:cNvPr>
          <p:cNvSpPr txBox="1">
            <a:spLocks noChangeArrowheads="1"/>
          </p:cNvSpPr>
          <p:nvPr/>
        </p:nvSpPr>
        <p:spPr bwMode="auto">
          <a:xfrm>
            <a:off x="76200" y="4876800"/>
            <a:ext cx="8915400" cy="1117556"/>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kern="0" dirty="0"/>
              <a:t>Problem 2c: </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400" kern="0" dirty="0"/>
              <a:t>Even if a) the RTS recipient attempts to detect duplicate non-primary RTSs and then sends CTS frames on all </a:t>
            </a:r>
            <a:r>
              <a:rPr lang="en-GB" sz="1400" kern="0" dirty="0" err="1"/>
              <a:t>RTSed</a:t>
            </a:r>
            <a:r>
              <a:rPr lang="en-GB" sz="1400" kern="0" dirty="0"/>
              <a:t> and idle subchannels and b) the CTS recipient attempts to detect duplicate non-primary CTSs, this process is </a:t>
            </a:r>
            <a:r>
              <a:rPr lang="en-GB" sz="1400" b="1" kern="0" dirty="0"/>
              <a:t>unreliable</a:t>
            </a:r>
            <a:r>
              <a:rPr lang="en-GB" sz="1400" kern="0" dirty="0"/>
              <a:t> due to false misses from frequency selectivity (especially for single-antenna devices) and false alarms from OBSS transmissions, and leads to </a:t>
            </a:r>
            <a:r>
              <a:rPr lang="en-GB" sz="1400" b="1" kern="0" dirty="0"/>
              <a:t>untestable</a:t>
            </a:r>
            <a:r>
              <a:rPr lang="en-GB" sz="1400" kern="0" dirty="0"/>
              <a:t> </a:t>
            </a:r>
            <a:r>
              <a:rPr lang="en-GB" sz="1400" b="1" kern="0" dirty="0"/>
              <a:t>heuristics</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400" kern="0" dirty="0"/>
              <a:t>… i.e. unpredictable and variable </a:t>
            </a:r>
            <a:r>
              <a:rPr lang="en-GB" sz="1400" kern="0" dirty="0" err="1"/>
              <a:t>behavior</a:t>
            </a:r>
            <a:r>
              <a:rPr lang="en-GB" sz="1400" kern="0" dirty="0"/>
              <a:t> (game of “telephone”), yet RTS+CTS needs to “just work”.</a:t>
            </a:r>
          </a:p>
        </p:txBody>
      </p:sp>
    </p:spTree>
    <p:extLst>
      <p:ext uri="{BB962C8B-B14F-4D97-AF65-F5344CB8AC3E}">
        <p14:creationId xmlns:p14="http://schemas.microsoft.com/office/powerpoint/2010/main" val="207767311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dirty="0"/>
              <a:t>Feb 2021</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Brian Hart (Cisco Systems)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9</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Solutions</a:t>
            </a:r>
            <a:br>
              <a:rPr lang="en-GB" dirty="0"/>
            </a:br>
            <a:r>
              <a:rPr lang="en-GB" sz="2400" dirty="0"/>
              <a:t>Option A: Non-HT Service field?</a:t>
            </a:r>
          </a:p>
        </p:txBody>
      </p:sp>
      <p:sp>
        <p:nvSpPr>
          <p:cNvPr id="4098" name="Rectangle 2"/>
          <p:cNvSpPr>
            <a:spLocks noGrp="1" noChangeArrowheads="1"/>
          </p:cNvSpPr>
          <p:nvPr>
            <p:ph type="body" idx="1"/>
          </p:nvPr>
        </p:nvSpPr>
        <p:spPr>
          <a:xfrm>
            <a:off x="685800" y="1981200"/>
            <a:ext cx="8001000" cy="4114800"/>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u="sng" dirty="0"/>
              <a:t>Assume</a:t>
            </a:r>
            <a:r>
              <a:rPr lang="en-GB" sz="2000" dirty="0"/>
              <a:t> we can ignore legacy implementations that only continue to process a non-HT PPDU if the last 9b of its Service field are 0s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i="1" dirty="0"/>
              <a:t>Perhaps</a:t>
            </a:r>
            <a:r>
              <a:rPr lang="en-GB" sz="1600" dirty="0"/>
              <a:t> this be true in 6 GHz, but with no good solution for 5 GHz?</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For R1 insert 320MHz indication (with room for 6-9b of Preamble Puncturing Info in R2 if needed) in the non-HT PPDU’s Service field</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dirty="0"/>
              <a:t>If needed, preamble puncturing could need 33-37 values defined (see backup)</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Since no CRC protects this field, also add 3-0b of Parity/CRC</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dirty="0"/>
              <a:t>i.e. trade-off between future-proofing and reliability</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u="sng" dirty="0"/>
              <a:t>Note: we expect that this option is precluded by legacy implementations</a:t>
            </a:r>
          </a:p>
        </p:txBody>
      </p:sp>
      <p:pic>
        <p:nvPicPr>
          <p:cNvPr id="3" name="Picture 2">
            <a:extLst>
              <a:ext uri="{FF2B5EF4-FFF2-40B4-BE49-F238E27FC236}">
                <a16:creationId xmlns:a16="http://schemas.microsoft.com/office/drawing/2014/main" id="{2A5F8B9A-EF05-41B8-A480-FF324D69AEBB}"/>
              </a:ext>
            </a:extLst>
          </p:cNvPr>
          <p:cNvPicPr>
            <a:picLocks noChangeAspect="1"/>
          </p:cNvPicPr>
          <p:nvPr/>
        </p:nvPicPr>
        <p:blipFill>
          <a:blip r:embed="rId3"/>
          <a:stretch>
            <a:fillRect/>
          </a:stretch>
        </p:blipFill>
        <p:spPr>
          <a:xfrm>
            <a:off x="5367338" y="678669"/>
            <a:ext cx="3700462" cy="1378731"/>
          </a:xfrm>
          <a:prstGeom prst="rect">
            <a:avLst/>
          </a:prstGeom>
        </p:spPr>
      </p:pic>
      <p:cxnSp>
        <p:nvCxnSpPr>
          <p:cNvPr id="7" name="Straight Connector 6">
            <a:extLst>
              <a:ext uri="{FF2B5EF4-FFF2-40B4-BE49-F238E27FC236}">
                <a16:creationId xmlns:a16="http://schemas.microsoft.com/office/drawing/2014/main" id="{2A1573EE-B350-4BDB-8D99-6696B1BEB797}"/>
              </a:ext>
            </a:extLst>
          </p:cNvPr>
          <p:cNvCxnSpPr/>
          <p:nvPr/>
        </p:nvCxnSpPr>
        <p:spPr bwMode="auto">
          <a:xfrm flipV="1">
            <a:off x="685800" y="533400"/>
            <a:ext cx="8001000" cy="5181600"/>
          </a:xfrm>
          <a:prstGeom prst="line">
            <a:avLst/>
          </a:prstGeom>
          <a:solidFill>
            <a:srgbClr val="00B8FF"/>
          </a:solidFill>
          <a:ln w="76200" cap="flat" cmpd="sng" algn="ctr">
            <a:solidFill>
              <a:srgbClr val="FF0000"/>
            </a:solidFill>
            <a:prstDash val="solid"/>
            <a:round/>
            <a:headEnd type="none" w="med" len="med"/>
            <a:tailEnd type="none" w="med" len="med"/>
          </a:ln>
          <a:effectLst/>
        </p:spPr>
      </p:cxnSp>
    </p:spTree>
    <p:extLst>
      <p:ext uri="{BB962C8B-B14F-4D97-AF65-F5344CB8AC3E}">
        <p14:creationId xmlns:p14="http://schemas.microsoft.com/office/powerpoint/2010/main" val="177543807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themeOverride>
</file>

<file path=docProps/app.xml><?xml version="1.0" encoding="utf-8"?>
<Properties xmlns="http://schemas.openxmlformats.org/officeDocument/2006/extended-properties" xmlns:vt="http://schemas.openxmlformats.org/officeDocument/2006/docPropsVTypes">
  <Template/>
  <TotalTime>10426</TotalTime>
  <Words>4884</Words>
  <Application>Microsoft Office PowerPoint</Application>
  <PresentationFormat>On-screen Show (4:3)</PresentationFormat>
  <Paragraphs>547</Paragraphs>
  <Slides>21</Slides>
  <Notes>21</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27" baseType="lpstr">
      <vt:lpstr>Arial</vt:lpstr>
      <vt:lpstr>Calibri</vt:lpstr>
      <vt:lpstr>Courier New</vt:lpstr>
      <vt:lpstr>Times New Roman</vt:lpstr>
      <vt:lpstr>Office Theme</vt:lpstr>
      <vt:lpstr>Document</vt:lpstr>
      <vt:lpstr>Bandwidth indication in RTS/CTS in 320 MHz PPDU and Punctured Preambles</vt:lpstr>
      <vt:lpstr>Situation</vt:lpstr>
      <vt:lpstr>Known and Potential Requirements</vt:lpstr>
      <vt:lpstr>Why RTS+CTS in Non-HT PPDUs? … They Support Many Desirable Features</vt:lpstr>
      <vt:lpstr>But the MAC team has options too: but at higher overhead than the PHY options</vt:lpstr>
      <vt:lpstr>Challenge 1 (aka why the 21/77 SP failed)</vt:lpstr>
      <vt:lpstr>Challenge 2 (1/2)</vt:lpstr>
      <vt:lpstr>Challenge 2 (2/2)</vt:lpstr>
      <vt:lpstr>Solutions Option A: Non-HT Service field?</vt:lpstr>
      <vt:lpstr>Solutions Option B: OFDSA of non-HT PPDUs</vt:lpstr>
      <vt:lpstr>Solutions Option C1: Uncoded Pad bits with Tail</vt:lpstr>
      <vt:lpstr>Solutions Option C2: Uncoded Pad bits sans Tail</vt:lpstr>
      <vt:lpstr>Solution Option D: Coded Pad bits</vt:lpstr>
      <vt:lpstr>Open Discussion</vt:lpstr>
      <vt:lpstr>Backup</vt:lpstr>
      <vt:lpstr>References</vt:lpstr>
      <vt:lpstr>Challenge 3</vt:lpstr>
      <vt:lpstr>Challenge 4  (Relates to work in 20/1583 but orthogonal to most of this presentation)</vt:lpstr>
      <vt:lpstr>Background (1/2)</vt:lpstr>
      <vt:lpstr>Background (2/2)</vt:lpstr>
      <vt:lpstr>Preamble Puncturing Modes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Bandwidth indication in RTS/CTS in 320 MHz PPDU and Punctured Preambles</dc:title>
  <dc:subject/>
  <dc:creator>Brian Hart (Cisco Systems)</dc:creator>
  <cp:keywords/>
  <dc:description>21/247r0</dc:description>
  <cp:lastModifiedBy>Brian Hart (brianh)</cp:lastModifiedBy>
  <cp:revision>353</cp:revision>
  <cp:lastPrinted>1601-01-01T00:00:00Z</cp:lastPrinted>
  <dcterms:created xsi:type="dcterms:W3CDTF">2020-10-02T06:29:14Z</dcterms:created>
  <dcterms:modified xsi:type="dcterms:W3CDTF">2021-02-27T22:05:28Z</dcterms:modified>
  <cp:category/>
</cp:coreProperties>
</file>