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77" r:id="rId3"/>
    <p:sldId id="279" r:id="rId4"/>
    <p:sldId id="265" r:id="rId5"/>
    <p:sldId id="282" r:id="rId6"/>
    <p:sldId id="275" r:id="rId7"/>
    <p:sldId id="267" r:id="rId8"/>
    <p:sldId id="276" r:id="rId9"/>
    <p:sldId id="269" r:id="rId10"/>
    <p:sldId id="272" r:id="rId11"/>
    <p:sldId id="284" r:id="rId12"/>
    <p:sldId id="283" r:id="rId13"/>
    <p:sldId id="280" r:id="rId14"/>
    <p:sldId id="278" r:id="rId15"/>
    <p:sldId id="273" r:id="rId16"/>
    <p:sldId id="262" r:id="rId17"/>
    <p:sldId id="263" r:id="rId18"/>
    <p:sldId id="281"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urav Patwardhan" initials="GP" lastIdx="2" clrIdx="0">
    <p:extLst>
      <p:ext uri="{19B8F6BF-5375-455C-9EA6-DF929625EA0E}">
        <p15:presenceInfo xmlns:p15="http://schemas.microsoft.com/office/powerpoint/2012/main" userId="Gaurav Patwardh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66" autoAdjust="0"/>
    <p:restoredTop sz="83469" autoAdjust="0"/>
  </p:normalViewPr>
  <p:slideViewPr>
    <p:cSldViewPr>
      <p:cViewPr varScale="1">
        <p:scale>
          <a:sx n="82" d="100"/>
          <a:sy n="82" d="100"/>
        </p:scale>
        <p:origin x="1026"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74" d="100"/>
          <a:sy n="74" d="100"/>
        </p:scale>
        <p:origin x="1980" y="6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2/15/2021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802.11-yy/0247r0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802.11-yy/0247r0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802.11-yy/0247r0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baseline="30000" dirty="0"/>
              <a:t>#</a:t>
            </a:r>
            <a:r>
              <a:rPr lang="en-US" dirty="0"/>
              <a:t>Worked example</a:t>
            </a:r>
          </a:p>
          <a:p>
            <a:r>
              <a:rPr lang="en-US" dirty="0"/>
              <a:t>CTS at 36 Mbps.</a:t>
            </a:r>
          </a:p>
          <a:p>
            <a:r>
              <a:rPr lang="en-US" dirty="0"/>
              <a:t>16+8*14+6 = 134 Service + data + Tail bits. </a:t>
            </a:r>
          </a:p>
          <a:p>
            <a:r>
              <a:rPr lang="en-US" dirty="0" err="1"/>
              <a:t>nDbps</a:t>
            </a:r>
            <a:r>
              <a:rPr lang="en-US" dirty="0"/>
              <a:t> = 48*4*3/4 = 144 data bits.</a:t>
            </a:r>
          </a:p>
          <a:p>
            <a:r>
              <a:rPr lang="en-US" dirty="0"/>
              <a:t>There are 144-134 = 10 uncoded pad bits. </a:t>
            </a:r>
          </a:p>
          <a:p>
            <a:r>
              <a:rPr lang="en-US" dirty="0"/>
              <a:t>The Data field comprises a single OFDM symbol. </a:t>
            </a:r>
          </a:p>
          <a:p>
            <a:r>
              <a:rPr lang="en-US" dirty="0"/>
              <a:t>The first 134 bits are r1/2 coded to 268 </a:t>
            </a:r>
            <a:r>
              <a:rPr lang="en-US" dirty="0" err="1"/>
              <a:t>codedUnpunctured</a:t>
            </a:r>
            <a:r>
              <a:rPr lang="en-US" dirty="0"/>
              <a:t> bits (and these end in the all-zeros state due to the Tail field).</a:t>
            </a:r>
          </a:p>
          <a:p>
            <a:r>
              <a:rPr lang="en-US" dirty="0"/>
              <a:t>The final 10 uncoded Pad are r1/2 coded to 20 </a:t>
            </a:r>
            <a:r>
              <a:rPr lang="en-US" dirty="0" err="1"/>
              <a:t>codedUnpunctured</a:t>
            </a:r>
            <a:r>
              <a:rPr lang="en-US" dirty="0"/>
              <a:t> bits.</a:t>
            </a:r>
          </a:p>
          <a:p>
            <a:r>
              <a:rPr lang="en-US" dirty="0"/>
              <a:t>36 Mbps is r3/4 where the puncturing pattern has period 6 </a:t>
            </a:r>
            <a:r>
              <a:rPr lang="en-US" dirty="0" err="1"/>
              <a:t>codedUnpunctured</a:t>
            </a:r>
            <a:r>
              <a:rPr lang="en-US" dirty="0"/>
              <a:t> bits, and 4 coded bits survive per pattern.</a:t>
            </a:r>
          </a:p>
          <a:p>
            <a:r>
              <a:rPr lang="en-US" dirty="0"/>
              <a:t>268/6 = 44 remainder 4. The r3/4 puncturing pattern is </a:t>
            </a:r>
            <a:r>
              <a:rPr lang="en-US" dirty="0" err="1"/>
              <a:t>YYYnnY</a:t>
            </a:r>
            <a:r>
              <a:rPr lang="en-US" dirty="0"/>
              <a:t> so 44*4 + 3 = 179 coded bits survive puncturing.</a:t>
            </a:r>
          </a:p>
          <a:p>
            <a:r>
              <a:rPr lang="en-US" dirty="0"/>
              <a:t>For the pad field, its </a:t>
            </a:r>
            <a:r>
              <a:rPr lang="en-US" dirty="0" err="1"/>
              <a:t>codedUnpunctured</a:t>
            </a:r>
            <a:r>
              <a:rPr lang="en-US" dirty="0"/>
              <a:t> bits are organized as  2 + 3*6 bits, so 1 + 3*4 = 13 bits coded bits survive puncturing. </a:t>
            </a:r>
          </a:p>
          <a:p>
            <a:r>
              <a:rPr lang="en-US" dirty="0"/>
              <a:t>Checking: 179 + 13 = 192 coded bits which equals 48*4 as expected.</a:t>
            </a:r>
          </a:p>
        </p:txBody>
      </p:sp>
    </p:spTree>
    <p:extLst>
      <p:ext uri="{BB962C8B-B14F-4D97-AF65-F5344CB8AC3E}">
        <p14:creationId xmlns:p14="http://schemas.microsoft.com/office/powerpoint/2010/main" val="17225790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802.11-yy/0247r0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59881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802.11-yy/0247r0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559765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802.11-yy/0247r0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375884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802.11-yy/0247r0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173953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802.11-yy/0247r0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52751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802.11-yy/0247r0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531691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802.11-yy/0247r0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556843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802.11-yy/0247r0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08053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802.11-yy/0247r0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62901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802.11-yy/0247r0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*From discussions, </a:t>
            </a:r>
            <a:r>
              <a:rPr lang="en-US" dirty="0" err="1"/>
              <a:t>rumours</a:t>
            </a:r>
            <a:r>
              <a:rPr lang="en-US" dirty="0"/>
              <a:t>, and </a:t>
            </a:r>
            <a:r>
              <a:rPr lang="en-US" dirty="0" err="1"/>
              <a:t>rumours</a:t>
            </a:r>
            <a:r>
              <a:rPr lang="en-US" dirty="0"/>
              <a:t> of </a:t>
            </a:r>
            <a:r>
              <a:rPr lang="en-US" dirty="0" err="1"/>
              <a:t>rumours</a:t>
            </a:r>
            <a:r>
              <a:rPr lang="en-US" dirty="0"/>
              <a:t> over the years. Some of </a:t>
            </a:r>
            <a:r>
              <a:rPr lang="en-US" dirty="0" err="1"/>
              <a:t>thense</a:t>
            </a:r>
            <a:r>
              <a:rPr lang="en-US" dirty="0"/>
              <a:t> might never have been true or might once have been true (but are no longer true due to firmware upgrades or comprehensive product disposal)</a:t>
            </a:r>
          </a:p>
        </p:txBody>
      </p:sp>
    </p:spTree>
    <p:extLst>
      <p:ext uri="{BB962C8B-B14F-4D97-AF65-F5344CB8AC3E}">
        <p14:creationId xmlns:p14="http://schemas.microsoft.com/office/powerpoint/2010/main" val="15953899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802.11-yy/0247r0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65591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802.11-yy/0247r0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159056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802.11-yy/0247r0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576062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802.11-yy/0247r0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860196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802.11-yy/0247r0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231830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802.11-yy/0247r0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976519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Feb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Brian Hart (Cisco Systems)</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Feb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Feb 2021</a:t>
            </a:r>
            <a:endParaRPr lang="en-GB" dirty="0"/>
          </a:p>
        </p:txBody>
      </p:sp>
      <p:sp>
        <p:nvSpPr>
          <p:cNvPr id="6" name="Footer Placeholder 5"/>
          <p:cNvSpPr>
            <a:spLocks noGrp="1"/>
          </p:cNvSpPr>
          <p:nvPr>
            <p:ph type="ftr" idx="11"/>
          </p:nvPr>
        </p:nvSpPr>
        <p:spPr/>
        <p:txBody>
          <a:bodyPr/>
          <a:lstStyle>
            <a:lvl1pPr>
              <a:defRPr/>
            </a:lvl1pPr>
          </a:lstStyle>
          <a:p>
            <a:r>
              <a:rPr lang="en-GB" dirty="0"/>
              <a:t>Brian Hart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Feb 2021</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Brian Hart (Cisco Systems)</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Feb 2021</a:t>
            </a:r>
            <a:endParaRPr lang="en-GB" dirty="0"/>
          </a:p>
        </p:txBody>
      </p:sp>
      <p:sp>
        <p:nvSpPr>
          <p:cNvPr id="4" name="Footer Placeholder 3"/>
          <p:cNvSpPr>
            <a:spLocks noGrp="1"/>
          </p:cNvSpPr>
          <p:nvPr>
            <p:ph type="ftr" idx="11"/>
          </p:nvPr>
        </p:nvSpPr>
        <p:spPr/>
        <p:txBody>
          <a:bodyPr/>
          <a:lstStyle>
            <a:lvl1pPr>
              <a:defRPr/>
            </a:lvl1pPr>
          </a:lstStyle>
          <a:p>
            <a:r>
              <a:rPr lang="en-GB" dirty="0"/>
              <a:t>Brian Hart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Feb 2021</a:t>
            </a:r>
            <a:endParaRPr lang="en-GB" dirty="0"/>
          </a:p>
        </p:txBody>
      </p:sp>
      <p:sp>
        <p:nvSpPr>
          <p:cNvPr id="3" name="Footer Placeholder 2"/>
          <p:cNvSpPr>
            <a:spLocks noGrp="1"/>
          </p:cNvSpPr>
          <p:nvPr>
            <p:ph type="ftr" idx="11"/>
          </p:nvPr>
        </p:nvSpPr>
        <p:spPr/>
        <p:txBody>
          <a:bodyPr/>
          <a:lstStyle>
            <a:lvl1pPr>
              <a:defRPr/>
            </a:lvl1pPr>
          </a:lstStyle>
          <a:p>
            <a:r>
              <a:rPr lang="en-GB" dirty="0"/>
              <a:t>Brian Hart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Feb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Feb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Brian Hart (Cisco Systems)</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802.11-21/0247r0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1.x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Bandwidth indication in RTS/CTS in 320 MHz PPDU and Punctured Preambles</a:t>
            </a:r>
          </a:p>
        </p:txBody>
      </p:sp>
      <p:sp>
        <p:nvSpPr>
          <p:cNvPr id="3074" name="Rectangle 2"/>
          <p:cNvSpPr>
            <a:spLocks noGrp="1" noChangeArrowheads="1"/>
          </p:cNvSpPr>
          <p:nvPr>
            <p:ph idx="1"/>
          </p:nvPr>
        </p:nvSpPr>
        <p:spPr>
          <a:xfrm>
            <a:off x="685800" y="18700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2021-02-10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Date Placeholder 3"/>
          <p:cNvSpPr>
            <a:spLocks noGrp="1"/>
          </p:cNvSpPr>
          <p:nvPr>
            <p:ph type="dt" idx="15"/>
          </p:nvPr>
        </p:nvSpPr>
        <p:spPr>
          <a:xfrm>
            <a:off x="696912" y="333375"/>
            <a:ext cx="2303451" cy="273050"/>
          </a:xfrm>
        </p:spPr>
        <p:txBody>
          <a:bodyPr/>
          <a:lstStyle/>
          <a:p>
            <a:r>
              <a:rPr lang="en-US" dirty="0"/>
              <a:t>Feb 2021</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2928608"/>
              </p:ext>
            </p:extLst>
          </p:nvPr>
        </p:nvGraphicFramePr>
        <p:xfrm>
          <a:off x="1530350" y="2806700"/>
          <a:ext cx="6475413" cy="1042988"/>
        </p:xfrm>
        <a:graphic>
          <a:graphicData uri="http://schemas.openxmlformats.org/presentationml/2006/ole">
            <mc:AlternateContent xmlns:mc="http://schemas.openxmlformats.org/markup-compatibility/2006">
              <mc:Choice xmlns:v="urn:schemas-microsoft-com:vml" Requires="v">
                <p:oleObj name="Document" r:id="rId4" imgW="8290593" imgH="1348438" progId="Word.Document.8">
                  <p:embed/>
                </p:oleObj>
              </mc:Choice>
              <mc:Fallback>
                <p:oleObj name="Document" r:id="rId4" imgW="8290593" imgH="1348438" progId="Word.Document.8">
                  <p:embed/>
                  <p:pic>
                    <p:nvPicPr>
                      <p:cNvPr id="0" name="Picture 3"/>
                      <p:cNvPicPr>
                        <a:picLocks noChangeAspect="1" noChangeArrowheads="1"/>
                      </p:cNvPicPr>
                      <p:nvPr/>
                    </p:nvPicPr>
                    <p:blipFill>
                      <a:blip r:embed="rId5"/>
                      <a:srcRect/>
                      <a:stretch>
                        <a:fillRect/>
                      </a:stretch>
                    </p:blipFill>
                    <p:spPr bwMode="auto">
                      <a:xfrm>
                        <a:off x="1530350" y="2806700"/>
                        <a:ext cx="6475413" cy="1042988"/>
                      </a:xfrm>
                      <a:prstGeom prst="rect">
                        <a:avLst/>
                      </a:prstGeom>
                      <a:noFill/>
                    </p:spPr>
                  </p:pic>
                </p:oleObj>
              </mc:Fallback>
            </mc:AlternateContent>
          </a:graphicData>
        </a:graphic>
      </p:graphicFrame>
      <p:sp>
        <p:nvSpPr>
          <p:cNvPr id="3076" name="Rectangle 4"/>
          <p:cNvSpPr>
            <a:spLocks noChangeArrowheads="1"/>
          </p:cNvSpPr>
          <p:nvPr/>
        </p:nvSpPr>
        <p:spPr bwMode="auto">
          <a:xfrm>
            <a:off x="533400" y="22860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overrideClrMapping bg1="lt1" tx1="dk1" bg2="lt2" tx2="dk2" accent1="accent1" accent2="accent2" accent3="accent3" accent4="accent4" accent5="accent5" accent6="accent6" hlink="hlink" folHlink="folHlink"/>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Feb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Solution</a:t>
            </a:r>
            <a:br>
              <a:rPr lang="en-GB" dirty="0"/>
            </a:br>
            <a:r>
              <a:rPr lang="en-GB" sz="2400" dirty="0"/>
              <a:t>Option D: Coded Pad bits</a:t>
            </a:r>
          </a:p>
        </p:txBody>
      </p:sp>
      <p:sp>
        <p:nvSpPr>
          <p:cNvPr id="4098" name="Rectangle 2"/>
          <p:cNvSpPr>
            <a:spLocks noGrp="1" noChangeArrowheads="1"/>
          </p:cNvSpPr>
          <p:nvPr>
            <p:ph type="body" idx="1"/>
          </p:nvPr>
        </p:nvSpPr>
        <p:spPr>
          <a:xfrm>
            <a:off x="122438" y="1946186"/>
            <a:ext cx="5491578"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If we disallow 9, 18 and 36 Mbps CTS before 320 MHz and/or preamble punctured PPDUs, then at least 20 coded bits are available from the </a:t>
            </a:r>
            <a:r>
              <a:rPr lang="en-GB" sz="1400" u="sng" dirty="0"/>
              <a:t>coded</a:t>
            </a:r>
            <a:r>
              <a:rPr lang="en-GB" sz="1400" dirty="0"/>
              <a:t> Pad field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If we turn these coded bits into data bits then they lack coding gain (and a checksum)</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t>Two ways to insert the new fields into the coded Pad field: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XOR the coded Pad field with the new fields </a:t>
            </a:r>
            <a:r>
              <a:rPr lang="en-US" sz="1200" dirty="0"/>
              <a:t>(for PAPR robustness; and non-zero by design to indicate the presence of the new fields)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solidFill>
                  <a:schemeClr val="bg1">
                    <a:lumMod val="75000"/>
                  </a:schemeClr>
                </a:solidFill>
              </a:rPr>
              <a:t>Overwrite the coded Pad field (at the cost of PAPR robustness; </a:t>
            </a:r>
            <a:r>
              <a:rPr lang="en-US" sz="1200" dirty="0">
                <a:solidFill>
                  <a:schemeClr val="bg1">
                    <a:lumMod val="75000"/>
                  </a:schemeClr>
                </a:solidFill>
              </a:rPr>
              <a:t>also need to allocate 1b to indicate the presence of the new fields</a:t>
            </a:r>
            <a:r>
              <a:rPr lang="en-GB" sz="1200" dirty="0">
                <a:solidFill>
                  <a:schemeClr val="bg1">
                    <a:lumMod val="75000"/>
                  </a:schemeClr>
                </a:solidFill>
              </a:rPr>
              <a:t>)</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Sample contents: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7b for Bandwidth and Puncturing Information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000" b="0" dirty="0"/>
              <a:t>With values 1-37 defined and 38-127 reserved for future amendments</a:t>
            </a:r>
            <a:endParaRPr lang="en-GB" sz="1000" dirty="0"/>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000" dirty="0"/>
              <a:t>i.e. starting at 1 so these new fields are never all-zeros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1b for future proofing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2b CRC</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Either BCC r1/2 encoded with tail biting, simple repetition or block code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Many other </a:t>
            </a:r>
            <a:r>
              <a:rPr lang="en-GB" sz="1200" dirty="0" err="1"/>
              <a:t>tradeoffs</a:t>
            </a:r>
            <a:r>
              <a:rPr lang="en-GB" sz="1200" dirty="0"/>
              <a:t> between data, error detection coding and error correction coding are possible.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400" dirty="0"/>
          </a:p>
        </p:txBody>
      </p:sp>
      <p:graphicFrame>
        <p:nvGraphicFramePr>
          <p:cNvPr id="21" name="Table 14">
            <a:extLst>
              <a:ext uri="{FF2B5EF4-FFF2-40B4-BE49-F238E27FC236}">
                <a16:creationId xmlns:a16="http://schemas.microsoft.com/office/drawing/2014/main" id="{DCA79D1A-B078-4A08-B2D4-09A773CE90B0}"/>
              </a:ext>
            </a:extLst>
          </p:cNvPr>
          <p:cNvGraphicFramePr>
            <a:graphicFrameLocks noGrp="1"/>
          </p:cNvGraphicFramePr>
          <p:nvPr>
            <p:extLst>
              <p:ext uri="{D42A27DB-BD31-4B8C-83A1-F6EECF244321}">
                <p14:modId xmlns:p14="http://schemas.microsoft.com/office/powerpoint/2010/main" val="3076808653"/>
              </p:ext>
            </p:extLst>
          </p:nvPr>
        </p:nvGraphicFramePr>
        <p:xfrm>
          <a:off x="5791200" y="929640"/>
          <a:ext cx="3264161" cy="2834640"/>
        </p:xfrm>
        <a:graphic>
          <a:graphicData uri="http://schemas.openxmlformats.org/drawingml/2006/table">
            <a:tbl>
              <a:tblPr firstRow="1" bandRow="1">
                <a:tableStyleId>{10A1B5D5-9B99-4C35-A422-299274C87663}</a:tableStyleId>
              </a:tblPr>
              <a:tblGrid>
                <a:gridCol w="762000">
                  <a:extLst>
                    <a:ext uri="{9D8B030D-6E8A-4147-A177-3AD203B41FA5}">
                      <a16:colId xmlns:a16="http://schemas.microsoft.com/office/drawing/2014/main" val="1801146849"/>
                    </a:ext>
                  </a:extLst>
                </a:gridCol>
                <a:gridCol w="1424362">
                  <a:extLst>
                    <a:ext uri="{9D8B030D-6E8A-4147-A177-3AD203B41FA5}">
                      <a16:colId xmlns:a16="http://schemas.microsoft.com/office/drawing/2014/main" val="36792255"/>
                    </a:ext>
                  </a:extLst>
                </a:gridCol>
                <a:gridCol w="1077799">
                  <a:extLst>
                    <a:ext uri="{9D8B030D-6E8A-4147-A177-3AD203B41FA5}">
                      <a16:colId xmlns:a16="http://schemas.microsoft.com/office/drawing/2014/main" val="2394444710"/>
                    </a:ext>
                  </a:extLst>
                </a:gridCol>
              </a:tblGrid>
              <a:tr h="319315">
                <a:tc>
                  <a:txBody>
                    <a:bodyPr/>
                    <a:lstStyle/>
                    <a:p>
                      <a:r>
                        <a:rPr lang="en-US" sz="1200" dirty="0"/>
                        <a:t>Non-HT (Mbps)</a:t>
                      </a:r>
                    </a:p>
                  </a:txBody>
                  <a:tcPr/>
                </a:tc>
                <a:tc>
                  <a:txBody>
                    <a:bodyPr/>
                    <a:lstStyle/>
                    <a:p>
                      <a:r>
                        <a:rPr lang="en-US" sz="1200" dirty="0" err="1"/>
                        <a:t>nPadCoded</a:t>
                      </a:r>
                      <a:r>
                        <a:rPr lang="en-US" sz="1200" dirty="0"/>
                        <a:t> (RTS, CF-End or PS-Poll @ 20B)</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t>nPadCoded</a:t>
                      </a:r>
                      <a:r>
                        <a:rPr lang="en-US" sz="1200" dirty="0"/>
                        <a:t> (CTS @ 14B)</a:t>
                      </a:r>
                    </a:p>
                  </a:txBody>
                  <a:tcPr/>
                </a:tc>
                <a:extLst>
                  <a:ext uri="{0D108BD9-81ED-4DB2-BD59-A6C34878D82A}">
                    <a16:rowId xmlns:a16="http://schemas.microsoft.com/office/drawing/2014/main" val="3032768971"/>
                  </a:ext>
                </a:extLst>
              </a:tr>
              <a:tr h="187832">
                <a:tc>
                  <a:txBody>
                    <a:bodyPr/>
                    <a:lstStyle/>
                    <a:p>
                      <a:r>
                        <a:rPr lang="en-US" sz="1200" dirty="0"/>
                        <a:t>6</a:t>
                      </a:r>
                    </a:p>
                  </a:txBody>
                  <a:tcPr/>
                </a:tc>
                <a:tc>
                  <a:txBody>
                    <a:bodyPr/>
                    <a:lstStyle/>
                    <a:p>
                      <a:r>
                        <a:rPr lang="en-US" sz="1200" dirty="0"/>
                        <a:t>20</a:t>
                      </a:r>
                    </a:p>
                  </a:txBody>
                  <a:tcPr/>
                </a:tc>
                <a:tc>
                  <a:txBody>
                    <a:bodyPr/>
                    <a:lstStyle/>
                    <a:p>
                      <a:r>
                        <a:rPr lang="en-US" sz="1200" dirty="0"/>
                        <a:t>20</a:t>
                      </a:r>
                    </a:p>
                  </a:txBody>
                  <a:tcPr/>
                </a:tc>
                <a:extLst>
                  <a:ext uri="{0D108BD9-81ED-4DB2-BD59-A6C34878D82A}">
                    <a16:rowId xmlns:a16="http://schemas.microsoft.com/office/drawing/2014/main" val="1214626742"/>
                  </a:ext>
                </a:extLst>
              </a:tr>
              <a:tr h="187832">
                <a:tc>
                  <a:txBody>
                    <a:bodyPr/>
                    <a:lstStyle/>
                    <a:p>
                      <a:r>
                        <a:rPr lang="en-US" sz="1200" dirty="0"/>
                        <a:t>9</a:t>
                      </a:r>
                    </a:p>
                  </a:txBody>
                  <a:tcPr/>
                </a:tc>
                <a:tc>
                  <a:txBody>
                    <a:bodyPr/>
                    <a:lstStyle/>
                    <a:p>
                      <a:r>
                        <a:rPr lang="en-US" sz="1200" dirty="0"/>
                        <a:t>45</a:t>
                      </a:r>
                    </a:p>
                  </a:txBody>
                  <a:tcPr/>
                </a:tc>
                <a:tc>
                  <a:txBody>
                    <a:bodyPr/>
                    <a:lstStyle/>
                    <a:p>
                      <a:r>
                        <a:rPr lang="en-US" sz="1200" dirty="0"/>
                        <a:t>13.333 [13]</a:t>
                      </a:r>
                    </a:p>
                  </a:txBody>
                  <a:tcPr/>
                </a:tc>
                <a:extLst>
                  <a:ext uri="{0D108BD9-81ED-4DB2-BD59-A6C34878D82A}">
                    <a16:rowId xmlns:a16="http://schemas.microsoft.com/office/drawing/2014/main" val="199011117"/>
                  </a:ext>
                </a:extLst>
              </a:tr>
              <a:tr h="187832">
                <a:tc>
                  <a:txBody>
                    <a:bodyPr/>
                    <a:lstStyle/>
                    <a:p>
                      <a:r>
                        <a:rPr lang="en-US" sz="1200" dirty="0"/>
                        <a:t>12</a:t>
                      </a:r>
                    </a:p>
                  </a:txBody>
                  <a:tcPr/>
                </a:tc>
                <a:tc>
                  <a:txBody>
                    <a:bodyPr/>
                    <a:lstStyle/>
                    <a:p>
                      <a:r>
                        <a:rPr lang="en-US" sz="1200" dirty="0"/>
                        <a:t>20</a:t>
                      </a:r>
                    </a:p>
                  </a:txBody>
                  <a:tcPr/>
                </a:tc>
                <a:tc>
                  <a:txBody>
                    <a:bodyPr/>
                    <a:lstStyle/>
                    <a:p>
                      <a:r>
                        <a:rPr lang="en-US" sz="1200" dirty="0"/>
                        <a:t>20</a:t>
                      </a:r>
                    </a:p>
                  </a:txBody>
                  <a:tcPr/>
                </a:tc>
                <a:extLst>
                  <a:ext uri="{0D108BD9-81ED-4DB2-BD59-A6C34878D82A}">
                    <a16:rowId xmlns:a16="http://schemas.microsoft.com/office/drawing/2014/main" val="2554121565"/>
                  </a:ext>
                </a:extLst>
              </a:tr>
              <a:tr h="187832">
                <a:tc>
                  <a:txBody>
                    <a:bodyPr/>
                    <a:lstStyle/>
                    <a:p>
                      <a:r>
                        <a:rPr lang="en-US" sz="1200" dirty="0"/>
                        <a:t>18</a:t>
                      </a:r>
                    </a:p>
                  </a:txBody>
                  <a:tcPr/>
                </a:tc>
                <a:tc>
                  <a:txBody>
                    <a:bodyPr/>
                    <a:lstStyle/>
                    <a:p>
                      <a:r>
                        <a:rPr lang="en-US" sz="1200" dirty="0"/>
                        <a:t>45</a:t>
                      </a:r>
                    </a:p>
                  </a:txBody>
                  <a:tcPr/>
                </a:tc>
                <a:tc>
                  <a:txBody>
                    <a:bodyPr/>
                    <a:lstStyle/>
                    <a:p>
                      <a:r>
                        <a:rPr lang="en-US" sz="1200" dirty="0"/>
                        <a:t>13.333 [13]</a:t>
                      </a:r>
                    </a:p>
                  </a:txBody>
                  <a:tcPr/>
                </a:tc>
                <a:extLst>
                  <a:ext uri="{0D108BD9-81ED-4DB2-BD59-A6C34878D82A}">
                    <a16:rowId xmlns:a16="http://schemas.microsoft.com/office/drawing/2014/main" val="1745589925"/>
                  </a:ext>
                </a:extLst>
              </a:tr>
              <a:tr h="187832">
                <a:tc>
                  <a:txBody>
                    <a:bodyPr/>
                    <a:lstStyle/>
                    <a:p>
                      <a:r>
                        <a:rPr lang="en-US" sz="1200" dirty="0"/>
                        <a:t>24</a:t>
                      </a:r>
                    </a:p>
                  </a:txBody>
                  <a:tcPr/>
                </a:tc>
                <a:tc>
                  <a:txBody>
                    <a:bodyPr/>
                    <a:lstStyle/>
                    <a:p>
                      <a:r>
                        <a:rPr lang="en-US" sz="1200" dirty="0"/>
                        <a:t>20</a:t>
                      </a:r>
                    </a:p>
                  </a:txBody>
                  <a:tcPr/>
                </a:tc>
                <a:tc>
                  <a:txBody>
                    <a:bodyPr/>
                    <a:lstStyle/>
                    <a:p>
                      <a:r>
                        <a:rPr lang="en-US" sz="1200" dirty="0"/>
                        <a:t>116</a:t>
                      </a:r>
                    </a:p>
                  </a:txBody>
                  <a:tcPr/>
                </a:tc>
                <a:extLst>
                  <a:ext uri="{0D108BD9-81ED-4DB2-BD59-A6C34878D82A}">
                    <a16:rowId xmlns:a16="http://schemas.microsoft.com/office/drawing/2014/main" val="164917490"/>
                  </a:ext>
                </a:extLst>
              </a:tr>
              <a:tr h="187832">
                <a:tc>
                  <a:txBody>
                    <a:bodyPr/>
                    <a:lstStyle/>
                    <a:p>
                      <a:r>
                        <a:rPr lang="en-US" sz="1200" dirty="0"/>
                        <a:t>36</a:t>
                      </a:r>
                    </a:p>
                  </a:txBody>
                  <a:tcPr/>
                </a:tc>
                <a:tc>
                  <a:txBody>
                    <a:bodyPr/>
                    <a:lstStyle/>
                    <a:p>
                      <a:r>
                        <a:rPr lang="en-US" sz="1200" dirty="0"/>
                        <a:t>141.333</a:t>
                      </a:r>
                    </a:p>
                  </a:txBody>
                  <a:tcPr/>
                </a:tc>
                <a:tc>
                  <a:txBody>
                    <a:bodyPr/>
                    <a:lstStyle/>
                    <a:p>
                      <a:r>
                        <a:rPr lang="en-US" sz="1200" dirty="0"/>
                        <a:t>13.333 [13</a:t>
                      </a:r>
                      <a:r>
                        <a:rPr lang="en-US" sz="1200" baseline="30000" dirty="0"/>
                        <a:t>#</a:t>
                      </a:r>
                      <a:r>
                        <a:rPr lang="en-US" sz="1200" dirty="0"/>
                        <a:t>]</a:t>
                      </a:r>
                    </a:p>
                  </a:txBody>
                  <a:tcPr/>
                </a:tc>
                <a:extLst>
                  <a:ext uri="{0D108BD9-81ED-4DB2-BD59-A6C34878D82A}">
                    <a16:rowId xmlns:a16="http://schemas.microsoft.com/office/drawing/2014/main" val="2795007230"/>
                  </a:ext>
                </a:extLst>
              </a:tr>
              <a:tr h="187832">
                <a:tc>
                  <a:txBody>
                    <a:bodyPr/>
                    <a:lstStyle/>
                    <a:p>
                      <a:r>
                        <a:rPr lang="en-US" sz="1200" dirty="0"/>
                        <a:t>48</a:t>
                      </a:r>
                    </a:p>
                  </a:txBody>
                  <a:tcPr/>
                </a:tc>
                <a:tc>
                  <a:txBody>
                    <a:bodyPr/>
                    <a:lstStyle/>
                    <a:p>
                      <a:r>
                        <a:rPr lang="en-US" sz="1200" dirty="0"/>
                        <a:t>15</a:t>
                      </a:r>
                    </a:p>
                  </a:txBody>
                  <a:tcPr/>
                </a:tc>
                <a:tc>
                  <a:txBody>
                    <a:bodyPr/>
                    <a:lstStyle/>
                    <a:p>
                      <a:r>
                        <a:rPr lang="en-US" sz="1200" dirty="0"/>
                        <a:t>87</a:t>
                      </a:r>
                    </a:p>
                  </a:txBody>
                  <a:tcPr/>
                </a:tc>
                <a:extLst>
                  <a:ext uri="{0D108BD9-81ED-4DB2-BD59-A6C34878D82A}">
                    <a16:rowId xmlns:a16="http://schemas.microsoft.com/office/drawing/2014/main" val="272948010"/>
                  </a:ext>
                </a:extLst>
              </a:tr>
              <a:tr h="187832">
                <a:tc>
                  <a:txBody>
                    <a:bodyPr/>
                    <a:lstStyle/>
                    <a:p>
                      <a:r>
                        <a:rPr lang="en-US" sz="1200" dirty="0"/>
                        <a:t>54</a:t>
                      </a:r>
                    </a:p>
                  </a:txBody>
                  <a:tcPr/>
                </a:tc>
                <a:tc>
                  <a:txBody>
                    <a:bodyPr/>
                    <a:lstStyle/>
                    <a:p>
                      <a:r>
                        <a:rPr lang="en-US" sz="1200" dirty="0"/>
                        <a:t>45.333</a:t>
                      </a:r>
                    </a:p>
                  </a:txBody>
                  <a:tcPr/>
                </a:tc>
                <a:tc>
                  <a:txBody>
                    <a:bodyPr/>
                    <a:lstStyle/>
                    <a:p>
                      <a:r>
                        <a:rPr lang="en-US" sz="1200" dirty="0"/>
                        <a:t>109.333 [13]</a:t>
                      </a:r>
                    </a:p>
                  </a:txBody>
                  <a:tcPr/>
                </a:tc>
                <a:extLst>
                  <a:ext uri="{0D108BD9-81ED-4DB2-BD59-A6C34878D82A}">
                    <a16:rowId xmlns:a16="http://schemas.microsoft.com/office/drawing/2014/main" val="245626302"/>
                  </a:ext>
                </a:extLst>
              </a:tr>
            </a:tbl>
          </a:graphicData>
        </a:graphic>
      </p:graphicFrame>
      <p:sp>
        <p:nvSpPr>
          <p:cNvPr id="23" name="Rectangle 22">
            <a:extLst>
              <a:ext uri="{FF2B5EF4-FFF2-40B4-BE49-F238E27FC236}">
                <a16:creationId xmlns:a16="http://schemas.microsoft.com/office/drawing/2014/main" id="{F95A2683-C3BB-4E04-8D1D-ECBE3DD1B31B}"/>
              </a:ext>
            </a:extLst>
          </p:cNvPr>
          <p:cNvSpPr/>
          <p:nvPr/>
        </p:nvSpPr>
        <p:spPr bwMode="auto">
          <a:xfrm>
            <a:off x="6019800" y="4063609"/>
            <a:ext cx="700094" cy="36353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rPr>
              <a:t>Data bits</a:t>
            </a:r>
          </a:p>
        </p:txBody>
      </p:sp>
      <p:sp>
        <p:nvSpPr>
          <p:cNvPr id="24" name="Rectangle 23">
            <a:extLst>
              <a:ext uri="{FF2B5EF4-FFF2-40B4-BE49-F238E27FC236}">
                <a16:creationId xmlns:a16="http://schemas.microsoft.com/office/drawing/2014/main" id="{9C5511F2-9474-41B3-A2B0-35CD49BE3E1A}"/>
              </a:ext>
            </a:extLst>
          </p:cNvPr>
          <p:cNvSpPr/>
          <p:nvPr/>
        </p:nvSpPr>
        <p:spPr bwMode="auto">
          <a:xfrm>
            <a:off x="6872294" y="4063609"/>
            <a:ext cx="823906" cy="36353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rPr>
              <a:t>Append Tail, Pad</a:t>
            </a:r>
          </a:p>
        </p:txBody>
      </p:sp>
      <p:sp>
        <p:nvSpPr>
          <p:cNvPr id="25" name="Rectangle 24">
            <a:extLst>
              <a:ext uri="{FF2B5EF4-FFF2-40B4-BE49-F238E27FC236}">
                <a16:creationId xmlns:a16="http://schemas.microsoft.com/office/drawing/2014/main" id="{64918225-D924-4171-82CB-F4317102D665}"/>
              </a:ext>
            </a:extLst>
          </p:cNvPr>
          <p:cNvSpPr/>
          <p:nvPr/>
        </p:nvSpPr>
        <p:spPr bwMode="auto">
          <a:xfrm>
            <a:off x="6019800" y="4664275"/>
            <a:ext cx="1444783" cy="36353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0" lang="en-US" sz="1200" b="0" i="0" u="none" strike="noStrike" cap="none" normalizeH="0" baseline="0" dirty="0">
                <a:ln>
                  <a:noFill/>
                </a:ln>
                <a:solidFill>
                  <a:schemeClr val="bg1"/>
                </a:solidFill>
                <a:effectLst/>
              </a:rPr>
              <a:t>Overwrite Tail with zeros</a:t>
            </a:r>
            <a:endParaRPr kumimoji="0" lang="en-US" sz="1200" b="0" i="0" u="none" strike="noStrike" cap="none" normalizeH="0" baseline="0" dirty="0">
              <a:ln>
                <a:noFill/>
              </a:ln>
              <a:effectLst/>
            </a:endParaRPr>
          </a:p>
        </p:txBody>
      </p:sp>
      <p:sp>
        <p:nvSpPr>
          <p:cNvPr id="27" name="Rectangle 26">
            <a:extLst>
              <a:ext uri="{FF2B5EF4-FFF2-40B4-BE49-F238E27FC236}">
                <a16:creationId xmlns:a16="http://schemas.microsoft.com/office/drawing/2014/main" id="{6053C9F3-44C4-4A68-83B1-DAEDE95C23CC}"/>
              </a:ext>
            </a:extLst>
          </p:cNvPr>
          <p:cNvSpPr/>
          <p:nvPr/>
        </p:nvSpPr>
        <p:spPr bwMode="auto">
          <a:xfrm>
            <a:off x="6019800" y="5319159"/>
            <a:ext cx="1920551" cy="36353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XOR (or overwrite) with (scrambled) </a:t>
            </a:r>
            <a:r>
              <a:rPr kumimoji="0" lang="en-US" sz="1200" b="0" i="0" u="none" strike="noStrike" cap="none" normalizeH="0" baseline="0" dirty="0" err="1">
                <a:ln>
                  <a:noFill/>
                </a:ln>
                <a:solidFill>
                  <a:schemeClr val="tx1"/>
                </a:solidFill>
                <a:effectLst/>
                <a:latin typeface="Times New Roman" pitchFamily="16" charset="0"/>
                <a:ea typeface="MS Gothic" charset="-128"/>
              </a:rPr>
              <a:t>BW+Punc</a:t>
            </a:r>
            <a:r>
              <a:rPr kumimoji="0" lang="en-US" sz="1200" b="0" i="0" u="none" strike="noStrike" cap="none" normalizeH="0" baseline="0" dirty="0">
                <a:ln>
                  <a:noFill/>
                </a:ln>
                <a:solidFill>
                  <a:schemeClr val="tx1"/>
                </a:solidFill>
                <a:effectLst/>
                <a:latin typeface="Times New Roman" pitchFamily="16" charset="0"/>
                <a:ea typeface="MS Gothic" charset="-128"/>
              </a:rPr>
              <a:t> Info</a:t>
            </a:r>
            <a:endParaRPr kumimoji="0" lang="en-US" sz="1200" b="0" i="0" u="none" strike="noStrike" cap="none" normalizeH="0" baseline="0" dirty="0">
              <a:ln>
                <a:noFill/>
              </a:ln>
              <a:effectLst/>
            </a:endParaRPr>
          </a:p>
        </p:txBody>
      </p:sp>
      <p:sp>
        <p:nvSpPr>
          <p:cNvPr id="28" name="Rectangle 27">
            <a:extLst>
              <a:ext uri="{FF2B5EF4-FFF2-40B4-BE49-F238E27FC236}">
                <a16:creationId xmlns:a16="http://schemas.microsoft.com/office/drawing/2014/main" id="{1ACF719E-C135-495F-9324-B96F26CF1F09}"/>
              </a:ext>
            </a:extLst>
          </p:cNvPr>
          <p:cNvSpPr/>
          <p:nvPr/>
        </p:nvSpPr>
        <p:spPr bwMode="auto">
          <a:xfrm>
            <a:off x="6019800" y="5884863"/>
            <a:ext cx="823906" cy="36353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rPr>
              <a:t>Interleave</a:t>
            </a:r>
          </a:p>
        </p:txBody>
      </p:sp>
      <p:cxnSp>
        <p:nvCxnSpPr>
          <p:cNvPr id="29" name="Straight Arrow Connector 28">
            <a:extLst>
              <a:ext uri="{FF2B5EF4-FFF2-40B4-BE49-F238E27FC236}">
                <a16:creationId xmlns:a16="http://schemas.microsoft.com/office/drawing/2014/main" id="{E976B9D3-1B99-414B-B3D5-03F4ED8758F9}"/>
              </a:ext>
            </a:extLst>
          </p:cNvPr>
          <p:cNvCxnSpPr>
            <a:cxnSpLocks/>
          </p:cNvCxnSpPr>
          <p:nvPr/>
        </p:nvCxnSpPr>
        <p:spPr bwMode="auto">
          <a:xfrm>
            <a:off x="6719894" y="4245377"/>
            <a:ext cx="1524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1" name="Connector: Elbow 30">
            <a:extLst>
              <a:ext uri="{FF2B5EF4-FFF2-40B4-BE49-F238E27FC236}">
                <a16:creationId xmlns:a16="http://schemas.microsoft.com/office/drawing/2014/main" id="{B16DE30D-78D0-4038-9326-1E32BC057C74}"/>
              </a:ext>
            </a:extLst>
          </p:cNvPr>
          <p:cNvCxnSpPr>
            <a:cxnSpLocks/>
            <a:stCxn id="32" idx="3"/>
            <a:endCxn id="25" idx="1"/>
          </p:cNvCxnSpPr>
          <p:nvPr/>
        </p:nvCxnSpPr>
        <p:spPr bwMode="auto">
          <a:xfrm flipH="1">
            <a:off x="6019800" y="4245378"/>
            <a:ext cx="2769406" cy="600666"/>
          </a:xfrm>
          <a:prstGeom prst="bentConnector5">
            <a:avLst>
              <a:gd name="adj1" fmla="val -4952"/>
              <a:gd name="adj2" fmla="val 50000"/>
              <a:gd name="adj3" fmla="val 108254"/>
            </a:avLst>
          </a:prstGeom>
          <a:solidFill>
            <a:srgbClr val="00B8FF"/>
          </a:solidFill>
          <a:ln w="9525" cap="flat" cmpd="sng" algn="ctr">
            <a:solidFill>
              <a:schemeClr val="tx1"/>
            </a:solidFill>
            <a:prstDash val="solid"/>
            <a:round/>
            <a:headEnd type="none" w="med" len="med"/>
            <a:tailEnd type="triangle"/>
          </a:ln>
          <a:effectLst/>
        </p:spPr>
      </p:cxnSp>
      <p:sp>
        <p:nvSpPr>
          <p:cNvPr id="32" name="Rectangle 31">
            <a:extLst>
              <a:ext uri="{FF2B5EF4-FFF2-40B4-BE49-F238E27FC236}">
                <a16:creationId xmlns:a16="http://schemas.microsoft.com/office/drawing/2014/main" id="{0119F9F5-63FA-47DA-863F-E16DB4665039}"/>
              </a:ext>
            </a:extLst>
          </p:cNvPr>
          <p:cNvSpPr/>
          <p:nvPr/>
        </p:nvSpPr>
        <p:spPr bwMode="auto">
          <a:xfrm>
            <a:off x="7864151" y="4063609"/>
            <a:ext cx="925055" cy="36353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effectLst/>
              </a:rPr>
              <a:t>Scramble</a:t>
            </a:r>
          </a:p>
        </p:txBody>
      </p:sp>
      <p:sp>
        <p:nvSpPr>
          <p:cNvPr id="33" name="Rectangle 32">
            <a:extLst>
              <a:ext uri="{FF2B5EF4-FFF2-40B4-BE49-F238E27FC236}">
                <a16:creationId xmlns:a16="http://schemas.microsoft.com/office/drawing/2014/main" id="{CCED15AE-B254-4CB9-9BE4-C2A9F51E3AF1}"/>
              </a:ext>
            </a:extLst>
          </p:cNvPr>
          <p:cNvSpPr/>
          <p:nvPr/>
        </p:nvSpPr>
        <p:spPr bwMode="auto">
          <a:xfrm>
            <a:off x="7641767" y="4664274"/>
            <a:ext cx="1116273" cy="36353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rPr>
              <a:t>Encode + Puncture</a:t>
            </a:r>
            <a:endParaRPr kumimoji="0" lang="en-US" sz="1200" b="0" i="0" u="none" strike="noStrike" cap="none" normalizeH="0" baseline="0" dirty="0">
              <a:ln>
                <a:noFill/>
              </a:ln>
              <a:effectLst/>
            </a:endParaRPr>
          </a:p>
        </p:txBody>
      </p:sp>
      <p:cxnSp>
        <p:nvCxnSpPr>
          <p:cNvPr id="35" name="Connector: Elbow 34">
            <a:extLst>
              <a:ext uri="{FF2B5EF4-FFF2-40B4-BE49-F238E27FC236}">
                <a16:creationId xmlns:a16="http://schemas.microsoft.com/office/drawing/2014/main" id="{3603F1D3-07C9-4A60-AB1A-6E3A2E11FA0C}"/>
              </a:ext>
            </a:extLst>
          </p:cNvPr>
          <p:cNvCxnSpPr>
            <a:cxnSpLocks/>
            <a:stCxn id="33" idx="3"/>
            <a:endCxn id="27" idx="1"/>
          </p:cNvCxnSpPr>
          <p:nvPr/>
        </p:nvCxnSpPr>
        <p:spPr bwMode="auto">
          <a:xfrm flipH="1">
            <a:off x="6019800" y="4846043"/>
            <a:ext cx="2738240" cy="654885"/>
          </a:xfrm>
          <a:prstGeom prst="bentConnector5">
            <a:avLst>
              <a:gd name="adj1" fmla="val -6122"/>
              <a:gd name="adj2" fmla="val 50000"/>
              <a:gd name="adj3" fmla="val 108348"/>
            </a:avLst>
          </a:prstGeom>
          <a:solidFill>
            <a:srgbClr val="00B8FF"/>
          </a:solidFill>
          <a:ln w="9525" cap="flat" cmpd="sng" algn="ctr">
            <a:solidFill>
              <a:schemeClr val="tx1"/>
            </a:solidFill>
            <a:prstDash val="solid"/>
            <a:round/>
            <a:headEnd type="none" w="med" len="med"/>
            <a:tailEnd type="triangle"/>
          </a:ln>
          <a:effectLst/>
        </p:spPr>
      </p:cxnSp>
      <p:cxnSp>
        <p:nvCxnSpPr>
          <p:cNvPr id="36" name="Connector: Elbow 35">
            <a:extLst>
              <a:ext uri="{FF2B5EF4-FFF2-40B4-BE49-F238E27FC236}">
                <a16:creationId xmlns:a16="http://schemas.microsoft.com/office/drawing/2014/main" id="{C04D46D2-51F0-436E-B24D-8CCFA8689B30}"/>
              </a:ext>
            </a:extLst>
          </p:cNvPr>
          <p:cNvCxnSpPr>
            <a:stCxn id="25" idx="3"/>
            <a:endCxn id="33" idx="1"/>
          </p:cNvCxnSpPr>
          <p:nvPr/>
        </p:nvCxnSpPr>
        <p:spPr bwMode="auto">
          <a:xfrm flipV="1">
            <a:off x="7464583" y="4846043"/>
            <a:ext cx="177184" cy="1"/>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cxnSp>
        <p:nvCxnSpPr>
          <p:cNvPr id="38" name="Straight Arrow Connector 37">
            <a:extLst>
              <a:ext uri="{FF2B5EF4-FFF2-40B4-BE49-F238E27FC236}">
                <a16:creationId xmlns:a16="http://schemas.microsoft.com/office/drawing/2014/main" id="{38D47633-F8FD-45CE-9611-F91D1959A71E}"/>
              </a:ext>
            </a:extLst>
          </p:cNvPr>
          <p:cNvCxnSpPr>
            <a:stCxn id="24" idx="3"/>
            <a:endCxn id="32" idx="1"/>
          </p:cNvCxnSpPr>
          <p:nvPr/>
        </p:nvCxnSpPr>
        <p:spPr bwMode="auto">
          <a:xfrm>
            <a:off x="7696200" y="4245378"/>
            <a:ext cx="167951"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7" name="Connector: Elbow 46">
            <a:extLst>
              <a:ext uri="{FF2B5EF4-FFF2-40B4-BE49-F238E27FC236}">
                <a16:creationId xmlns:a16="http://schemas.microsoft.com/office/drawing/2014/main" id="{2AE3E177-252F-4A29-AE46-ECDF10EF45AF}"/>
              </a:ext>
            </a:extLst>
          </p:cNvPr>
          <p:cNvCxnSpPr>
            <a:stCxn id="27" idx="3"/>
            <a:endCxn id="28" idx="1"/>
          </p:cNvCxnSpPr>
          <p:nvPr/>
        </p:nvCxnSpPr>
        <p:spPr bwMode="auto">
          <a:xfrm flipH="1">
            <a:off x="6019800" y="5500928"/>
            <a:ext cx="1920551" cy="565704"/>
          </a:xfrm>
          <a:prstGeom prst="bentConnector5">
            <a:avLst>
              <a:gd name="adj1" fmla="val -11903"/>
              <a:gd name="adj2" fmla="val 50000"/>
              <a:gd name="adj3" fmla="val 111903"/>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5244921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Feb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Proposed Process</a:t>
            </a:r>
          </a:p>
        </p:txBody>
      </p:sp>
      <p:sp>
        <p:nvSpPr>
          <p:cNvPr id="4098" name="Rectangle 2"/>
          <p:cNvSpPr>
            <a:spLocks noGrp="1" noChangeArrowheads="1"/>
          </p:cNvSpPr>
          <p:nvPr>
            <p:ph type="body" idx="1"/>
          </p:nvPr>
        </p:nvSpPr>
        <p:spPr>
          <a:xfrm>
            <a:off x="457200" y="1981200"/>
            <a:ext cx="80010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Understand the landscape (past presentations and this presentation)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Determine most </a:t>
            </a:r>
            <a:r>
              <a:rPr lang="en-GB" sz="1800" dirty="0" err="1"/>
              <a:t>favored</a:t>
            </a:r>
            <a:r>
              <a:rPr lang="en-GB" sz="1800" dirty="0"/>
              <a:t> / least </a:t>
            </a:r>
            <a:r>
              <a:rPr lang="en-GB" sz="1800" dirty="0" err="1"/>
              <a:t>unfavored</a:t>
            </a:r>
            <a:r>
              <a:rPr lang="en-GB" sz="1800" dirty="0"/>
              <a:t> PHY option (PHY)</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If one option gets 75%, then we’re done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Else multiple polls leading to new design work:</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Polls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Which RTS/CTS feature(s) can we most easily abandon? (MAC)</a:t>
            </a:r>
            <a:endParaRPr lang="en-GB" dirty="0"/>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If we </a:t>
            </a:r>
            <a:r>
              <a:rPr lang="en-US" sz="1600" dirty="0"/>
              <a:t>allow both RTS+CTS and EHT-RTS+EHT-CTS (“Option H”), each providing a different subset of features, what features do we want to see supported by each style of control exchange? </a:t>
            </a:r>
            <a:r>
              <a:rPr lang="en-GB" sz="1600" dirty="0"/>
              <a:t>(MAC)</a:t>
            </a:r>
            <a:endParaRPr lang="en-US" sz="16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Design work according to proposed scope</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t>With parallel MAC and PHY work according to high-level agreement</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400" dirty="0"/>
          </a:p>
        </p:txBody>
      </p:sp>
    </p:spTree>
    <p:extLst>
      <p:ext uri="{BB962C8B-B14F-4D97-AF65-F5344CB8AC3E}">
        <p14:creationId xmlns:p14="http://schemas.microsoft.com/office/powerpoint/2010/main" val="39791317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Feb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Open Discussion</a:t>
            </a:r>
          </a:p>
        </p:txBody>
      </p:sp>
      <p:sp>
        <p:nvSpPr>
          <p:cNvPr id="4098" name="Rectangle 2"/>
          <p:cNvSpPr>
            <a:spLocks noGrp="1" noChangeArrowheads="1"/>
          </p:cNvSpPr>
          <p:nvPr>
            <p:ph type="body" idx="1"/>
          </p:nvPr>
        </p:nvSpPr>
        <p:spPr>
          <a:xfrm>
            <a:off x="457200" y="1981200"/>
            <a:ext cx="80010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(Private?) feedback on issues arising from legacy implementations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Is 6 GHz different to 2.4/5 GHz?</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Proposed Process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Open discussion on individuals’ preferences with regards to</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Option A: Non-HT Service field (Risks from legacy)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Option B: Frequency multiplexing of different non-HT PPDUs (Onerous to non-AP STAs)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Option C: Uncoded Pad bits (Later bits get less coding gain whenever only 10 Pad bits)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Option D: Coded Pad bits</a:t>
            </a:r>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 </a:t>
            </a:r>
            <a:r>
              <a:rPr lang="en-GB" sz="1400" i="1" dirty="0"/>
              <a:t>or</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Option E: Another PHY proposal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Option F: Give up on some RTS+CTS features from slide 3 (which!?)</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Option H: RTS+CTS with one subset of features, EHT-RTS+ EHT-CTS with a different subset of features (which!?)</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Some of these options are HW impacting for some R1 implementations, so we should close on this topic fairly quickly</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400" dirty="0"/>
          </a:p>
        </p:txBody>
      </p:sp>
    </p:spTree>
    <p:extLst>
      <p:ext uri="{BB962C8B-B14F-4D97-AF65-F5344CB8AC3E}">
        <p14:creationId xmlns:p14="http://schemas.microsoft.com/office/powerpoint/2010/main" val="11919497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Feb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Backup</a:t>
            </a:r>
          </a:p>
        </p:txBody>
      </p:sp>
    </p:spTree>
    <p:extLst>
      <p:ext uri="{BB962C8B-B14F-4D97-AF65-F5344CB8AC3E}">
        <p14:creationId xmlns:p14="http://schemas.microsoft.com/office/powerpoint/2010/main" val="28947201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Feb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14</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4098" name="Rectangle 2"/>
          <p:cNvSpPr>
            <a:spLocks noGrp="1" noChangeArrowheads="1"/>
          </p:cNvSpPr>
          <p:nvPr>
            <p:ph type="body" idx="1"/>
          </p:nvPr>
        </p:nvSpPr>
        <p:spPr>
          <a:xfrm>
            <a:off x="457200" y="1981200"/>
            <a:ext cx="8001000" cy="4114800"/>
          </a:xfrm>
          <a:ln/>
        </p:spPr>
        <p:txBody>
          <a:bodyPr/>
          <a:lstStyle/>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21/77, </a:t>
            </a:r>
            <a:r>
              <a:rPr lang="en-GB" sz="1800" dirty="0" err="1"/>
              <a:t>Yunbo</a:t>
            </a:r>
            <a:r>
              <a:rPr lang="en-GB" sz="1800" dirty="0"/>
              <a:t>/Huawei, signal 320M via B3/5/6 of the scrambling sequence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20/1281, </a:t>
            </a:r>
            <a:r>
              <a:rPr lang="en-GB" sz="1800" dirty="0" err="1"/>
              <a:t>Kaiying</a:t>
            </a:r>
            <a:r>
              <a:rPr lang="en-GB" sz="1800" dirty="0"/>
              <a:t>/MDK, adopted into D0.3</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20/616, </a:t>
            </a:r>
            <a:r>
              <a:rPr lang="en-GB" sz="1800" dirty="0" err="1"/>
              <a:t>Yunbo</a:t>
            </a:r>
            <a:r>
              <a:rPr lang="en-GB" sz="1800" dirty="0"/>
              <a:t>/Huawei, signal 240/320M via B3/5/6 of the scrambling sequence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20/62, Liwen/NXP, either define </a:t>
            </a:r>
            <a:r>
              <a:rPr lang="en-GB" sz="1800" dirty="0" err="1"/>
              <a:t>enhancedRTS</a:t>
            </a:r>
            <a:r>
              <a:rPr lang="en-GB" sz="1800" dirty="0"/>
              <a:t>, </a:t>
            </a:r>
            <a:r>
              <a:rPr lang="en-GB" sz="1800" dirty="0" err="1"/>
              <a:t>enhancedCTS</a:t>
            </a:r>
            <a:r>
              <a:rPr lang="en-GB" sz="1800" dirty="0"/>
              <a:t> or evolve NDPA/Trigger frame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19/2125, Yongho/MDK, define </a:t>
            </a:r>
            <a:r>
              <a:rPr lang="en-GB" sz="1800" dirty="0" err="1"/>
              <a:t>ehtRTS</a:t>
            </a:r>
            <a:r>
              <a:rPr lang="en-GB" sz="1800" dirty="0"/>
              <a:t>, </a:t>
            </a:r>
            <a:r>
              <a:rPr lang="en-GB" sz="1800" dirty="0" err="1"/>
              <a:t>ehtCTS</a:t>
            </a:r>
            <a:r>
              <a:rPr lang="en-GB" sz="1800" dirty="0"/>
              <a:t> </a:t>
            </a:r>
          </a:p>
        </p:txBody>
      </p:sp>
    </p:spTree>
    <p:extLst>
      <p:ext uri="{BB962C8B-B14F-4D97-AF65-F5344CB8AC3E}">
        <p14:creationId xmlns:p14="http://schemas.microsoft.com/office/powerpoint/2010/main" val="28548077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Feb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Challenge 3 </a:t>
            </a:r>
            <a:br>
              <a:rPr lang="en-GB" dirty="0"/>
            </a:br>
            <a:r>
              <a:rPr lang="en-GB" dirty="0"/>
              <a:t>(orthogonal to most of this presentation)</a:t>
            </a:r>
          </a:p>
        </p:txBody>
      </p:sp>
      <p:sp>
        <p:nvSpPr>
          <p:cNvPr id="4098" name="Rectangle 2"/>
          <p:cNvSpPr>
            <a:spLocks noGrp="1" noChangeArrowheads="1"/>
          </p:cNvSpPr>
          <p:nvPr>
            <p:ph type="body" idx="1"/>
          </p:nvPr>
        </p:nvSpPr>
        <p:spPr>
          <a:xfrm>
            <a:off x="457200" y="1981200"/>
            <a:ext cx="80010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For an MU-RTS + “simulcast” CTS exchange, physics severely constrains how bandwidth information can be solicited from MU-RTS recipients: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Fundamentally, multiple MU-RTS responders transmitting on the same 20 MHz must not signal different information (specifically, PPDU bandwidth / puncturing information)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Options: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If the RTS sender monitors P20 only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Just one responder, or</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Responders only transmit CTS (on whatever subchannels) if all subchannels indicated by the RTS are idle (i.e. static case, with full bandwidth sensing so ill-suited to SST)</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If the RTS sender can separately receive the non-HT CTSs sent on each max(RU size, 20 MHz) as if it was one part of collective UL frequency-multiplexed transmissions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t>Just zero or one responder per 20 MHz, or</a:t>
            </a:r>
            <a:endParaRPr lang="en-GB" sz="1400" dirty="0"/>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Responders detect their subchannels are idle (which may be less than the dup RTS bandwidth) and spoof that </a:t>
            </a:r>
            <a:r>
              <a:rPr lang="en-GB" sz="1400" b="1" dirty="0"/>
              <a:t>all </a:t>
            </a:r>
            <a:r>
              <a:rPr lang="en-GB" sz="1400" dirty="0"/>
              <a:t>the 20 MHz subchannels of the dup RTS are idle in their CTS transmissions (e.g. for the SST use case)</a:t>
            </a:r>
          </a:p>
        </p:txBody>
      </p:sp>
    </p:spTree>
    <p:extLst>
      <p:ext uri="{BB962C8B-B14F-4D97-AF65-F5344CB8AC3E}">
        <p14:creationId xmlns:p14="http://schemas.microsoft.com/office/powerpoint/2010/main" val="40070455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Feb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Background (1/2)</a:t>
            </a:r>
          </a:p>
        </p:txBody>
      </p:sp>
      <p:sp>
        <p:nvSpPr>
          <p:cNvPr id="4098" name="Rectangle 2"/>
          <p:cNvSpPr>
            <a:spLocks noGrp="1" noChangeArrowheads="1"/>
          </p:cNvSpPr>
          <p:nvPr>
            <p:ph type="body" idx="1"/>
          </p:nvPr>
        </p:nvSpPr>
        <p:spPr>
          <a:xfrm>
            <a:off x="152400" y="1981200"/>
            <a:ext cx="83058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RTS+CTS sent in non-HT PPDU format provides maximum protection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Understood by all 11a/g/ STAs onwards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Also RTS+CTS uniquely offers the NAV cancellation feature</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RTS + no CTS + no Data frame </a:t>
            </a:r>
            <a:r>
              <a:rPr lang="en-GB" sz="1400" dirty="0">
                <a:sym typeface="Wingdings" panose="05000000000000000000" pitchFamily="2" charset="2"/>
              </a:rPr>
              <a:t></a:t>
            </a:r>
            <a:r>
              <a:rPr lang="en-GB" sz="1400" dirty="0"/>
              <a:t> cancel the NAV set by the RTS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A non-HT dup PPDU does not natively signal its own duplicated, punctured bandwidth</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VHT added a static/dynamic bandwidth mode: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Static bandwidth: if </a:t>
            </a:r>
            <a:r>
              <a:rPr lang="en-GB" sz="1600" b="1" dirty="0"/>
              <a:t>all </a:t>
            </a:r>
            <a:r>
              <a:rPr lang="en-GB" sz="1600" dirty="0"/>
              <a:t>the RTS subchannels are clear at an intended recipient, the recipient sends CTS over </a:t>
            </a:r>
            <a:r>
              <a:rPr lang="en-GB" sz="1600" b="1" dirty="0"/>
              <a:t>all</a:t>
            </a:r>
            <a:r>
              <a:rPr lang="en-GB" sz="1600" dirty="0"/>
              <a:t> the subchannels; and otherwise sends nothing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Dynamic bandwidth: if </a:t>
            </a:r>
            <a:r>
              <a:rPr lang="en-GB" sz="1600" b="1" dirty="0"/>
              <a:t>some of </a:t>
            </a:r>
            <a:r>
              <a:rPr lang="en-GB" sz="1600" dirty="0"/>
              <a:t>the RTS subchannels overlapping P20 are clear at an intended recipient, considering the allowed bandwidths of P20/P40/P80/160, the recipient sends a duplicated CTS over the widest allowed bandwidth; and otherwise sends nothing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i.e. a) in both cases, the RTS recipient needs to know on which channels the RTS is duplicated, b) in the dynamic case, the CTS recipient needs to know on which channels the CTS is duplicated</a:t>
            </a:r>
          </a:p>
        </p:txBody>
      </p:sp>
    </p:spTree>
    <p:extLst>
      <p:ext uri="{BB962C8B-B14F-4D97-AF65-F5344CB8AC3E}">
        <p14:creationId xmlns:p14="http://schemas.microsoft.com/office/powerpoint/2010/main" val="58132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Feb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Background (2/2)</a:t>
            </a:r>
          </a:p>
        </p:txBody>
      </p:sp>
      <p:sp>
        <p:nvSpPr>
          <p:cNvPr id="4098" name="Rectangle 2"/>
          <p:cNvSpPr>
            <a:spLocks noGrp="1" noChangeArrowheads="1"/>
          </p:cNvSpPr>
          <p:nvPr>
            <p:ph type="body" idx="1"/>
          </p:nvPr>
        </p:nvSpPr>
        <p:spPr>
          <a:xfrm>
            <a:off x="228600" y="1828800"/>
            <a:ext cx="8763000" cy="46482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Various legacy implementations may have checked RTS fields, CTS fields, the Reserved bit in the LSIG and/or the zero bits in a non-HT PPDU’s Service field to reduce the likelihood of interpreting noise / interference as a valid non-HT PPDU</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Even if not an intended recipient of an RTS or CTS, if third party STAs stop processing the RTS or CTS, then their NAV doesn’t get set which defeats the purpose of RTS+CTS/CTS2self</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Clause 17 defines the Pad bits as scrambled zeros.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HE implementations must follow clause 17 exactly for CTS after MU-RTS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Accordingly VHT used: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The First7BitsOfScramblingSequence to carry 2b of bandwidth information and 1b of static/dynamic indication, and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The I/G bit in the TA in the RTS to indicate that the First7BitsOfScramblingSequence carries these bandwidth-related indications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This protocol was not updated by HE, given no new bandwidths were defined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Preamble puncturing was new, but this feature was added late and remained optional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400" dirty="0"/>
          </a:p>
        </p:txBody>
      </p:sp>
    </p:spTree>
    <p:extLst>
      <p:ext uri="{BB962C8B-B14F-4D97-AF65-F5344CB8AC3E}">
        <p14:creationId xmlns:p14="http://schemas.microsoft.com/office/powerpoint/2010/main" val="33415131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Feb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Preamble Puncturing Modes</a:t>
            </a:r>
          </a:p>
        </p:txBody>
      </p:sp>
      <p:sp>
        <p:nvSpPr>
          <p:cNvPr id="3" name="Content Placeholder 2">
            <a:extLst>
              <a:ext uri="{FF2B5EF4-FFF2-40B4-BE49-F238E27FC236}">
                <a16:creationId xmlns:a16="http://schemas.microsoft.com/office/drawing/2014/main" id="{CB6FA15C-DD5B-4E3B-B288-9403D326725E}"/>
              </a:ext>
            </a:extLst>
          </p:cNvPr>
          <p:cNvSpPr>
            <a:spLocks noGrp="1"/>
          </p:cNvSpPr>
          <p:nvPr>
            <p:ph idx="1"/>
          </p:nvPr>
        </p:nvSpPr>
        <p:spPr/>
        <p:txBody>
          <a:bodyPr/>
          <a:lstStyle/>
          <a:p>
            <a:pPr>
              <a:buFont typeface="Arial" panose="020B0604020202020204" pitchFamily="34" charset="0"/>
              <a:buChar char="•"/>
            </a:pPr>
            <a:r>
              <a:rPr lang="en-US" sz="2000" dirty="0"/>
              <a:t>Preamble puncturing signaling requires 6b minimum:</a:t>
            </a:r>
          </a:p>
          <a:p>
            <a:pPr>
              <a:buFont typeface="Arial" panose="020B0604020202020204" pitchFamily="34" charset="0"/>
              <a:buChar char="•"/>
            </a:pPr>
            <a:r>
              <a:rPr lang="en-US" sz="2000" dirty="0"/>
              <a:t>And 11be should leave room for future amendments</a:t>
            </a:r>
          </a:p>
        </p:txBody>
      </p:sp>
      <p:graphicFrame>
        <p:nvGraphicFramePr>
          <p:cNvPr id="7" name="Table 7">
            <a:extLst>
              <a:ext uri="{FF2B5EF4-FFF2-40B4-BE49-F238E27FC236}">
                <a16:creationId xmlns:a16="http://schemas.microsoft.com/office/drawing/2014/main" id="{4E0B24BE-28E7-482C-974A-9D0AF58996A3}"/>
              </a:ext>
            </a:extLst>
          </p:cNvPr>
          <p:cNvGraphicFramePr>
            <a:graphicFrameLocks noGrp="1"/>
          </p:cNvGraphicFramePr>
          <p:nvPr/>
        </p:nvGraphicFramePr>
        <p:xfrm>
          <a:off x="381000" y="2887536"/>
          <a:ext cx="8382000" cy="3405759"/>
        </p:xfrm>
        <a:graphic>
          <a:graphicData uri="http://schemas.openxmlformats.org/drawingml/2006/table">
            <a:tbl>
              <a:tblPr firstRow="1" bandRow="1">
                <a:tableStyleId>{93296810-A885-4BE3-A3E7-6D5BEEA58F35}</a:tableStyleId>
              </a:tblPr>
              <a:tblGrid>
                <a:gridCol w="1181894">
                  <a:extLst>
                    <a:ext uri="{9D8B030D-6E8A-4147-A177-3AD203B41FA5}">
                      <a16:colId xmlns:a16="http://schemas.microsoft.com/office/drawing/2014/main" val="1780285735"/>
                    </a:ext>
                  </a:extLst>
                </a:gridCol>
                <a:gridCol w="6248400">
                  <a:extLst>
                    <a:ext uri="{9D8B030D-6E8A-4147-A177-3AD203B41FA5}">
                      <a16:colId xmlns:a16="http://schemas.microsoft.com/office/drawing/2014/main" val="1657781544"/>
                    </a:ext>
                  </a:extLst>
                </a:gridCol>
                <a:gridCol w="951706">
                  <a:extLst>
                    <a:ext uri="{9D8B030D-6E8A-4147-A177-3AD203B41FA5}">
                      <a16:colId xmlns:a16="http://schemas.microsoft.com/office/drawing/2014/main" val="1876935209"/>
                    </a:ext>
                  </a:extLst>
                </a:gridCol>
              </a:tblGrid>
              <a:tr h="271559">
                <a:tc>
                  <a:txBody>
                    <a:bodyPr/>
                    <a:lstStyle/>
                    <a:p>
                      <a:pPr>
                        <a:lnSpc>
                          <a:spcPct val="100000"/>
                        </a:lnSpc>
                      </a:pPr>
                      <a:r>
                        <a:rPr lang="en-US" sz="1400" dirty="0"/>
                        <a:t>Bandwidth (MHz)</a:t>
                      </a:r>
                    </a:p>
                  </a:txBody>
                  <a:tcPr anchor="ctr"/>
                </a:tc>
                <a:tc>
                  <a:txBody>
                    <a:bodyPr/>
                    <a:lstStyle/>
                    <a:p>
                      <a:pPr>
                        <a:lnSpc>
                          <a:spcPct val="100000"/>
                        </a:lnSpc>
                      </a:pPr>
                      <a:r>
                        <a:rPr lang="en-US" sz="1400" dirty="0"/>
                        <a:t>Preamble puncturing modes</a:t>
                      </a:r>
                    </a:p>
                  </a:txBody>
                  <a:tcPr anchor="ctr"/>
                </a:tc>
                <a:tc>
                  <a:txBody>
                    <a:bodyPr/>
                    <a:lstStyle/>
                    <a:p>
                      <a:pPr>
                        <a:lnSpc>
                          <a:spcPct val="100000"/>
                        </a:lnSpc>
                      </a:pPr>
                      <a:r>
                        <a:rPr lang="en-US" sz="1400" dirty="0"/>
                        <a:t>Count (New)</a:t>
                      </a:r>
                    </a:p>
                  </a:txBody>
                  <a:tcPr anchor="ctr"/>
                </a:tc>
                <a:extLst>
                  <a:ext uri="{0D108BD9-81ED-4DB2-BD59-A6C34878D82A}">
                    <a16:rowId xmlns:a16="http://schemas.microsoft.com/office/drawing/2014/main" val="1149519994"/>
                  </a:ext>
                </a:extLst>
              </a:tr>
              <a:tr h="194351">
                <a:tc>
                  <a:txBody>
                    <a:bodyPr/>
                    <a:lstStyle/>
                    <a:p>
                      <a:pPr>
                        <a:lnSpc>
                          <a:spcPts val="1000"/>
                        </a:lnSpc>
                      </a:pPr>
                      <a:r>
                        <a:rPr lang="en-US" sz="1100" dirty="0"/>
                        <a:t>20</a:t>
                      </a:r>
                    </a:p>
                  </a:txBody>
                  <a:tcPr anchor="ctr"/>
                </a:tc>
                <a:tc>
                  <a:txBody>
                    <a:bodyPr/>
                    <a:lstStyle/>
                    <a:p>
                      <a:pPr>
                        <a:lnSpc>
                          <a:spcPts val="1000"/>
                        </a:lnSpc>
                      </a:pPr>
                      <a:r>
                        <a:rPr lang="en-US" sz="1100" dirty="0"/>
                        <a:t>N/A</a:t>
                      </a:r>
                    </a:p>
                  </a:txBody>
                  <a:tcPr anchor="ctr"/>
                </a:tc>
                <a:tc>
                  <a:txBody>
                    <a:bodyPr/>
                    <a:lstStyle/>
                    <a:p>
                      <a:pPr>
                        <a:lnSpc>
                          <a:spcPts val="1000"/>
                        </a:lnSpc>
                      </a:pPr>
                      <a:r>
                        <a:rPr lang="en-US" sz="1100" dirty="0"/>
                        <a:t>1 (0)</a:t>
                      </a:r>
                    </a:p>
                  </a:txBody>
                  <a:tcPr anchor="ctr"/>
                </a:tc>
                <a:extLst>
                  <a:ext uri="{0D108BD9-81ED-4DB2-BD59-A6C34878D82A}">
                    <a16:rowId xmlns:a16="http://schemas.microsoft.com/office/drawing/2014/main" val="2867939067"/>
                  </a:ext>
                </a:extLst>
              </a:tr>
              <a:tr h="194351">
                <a:tc>
                  <a:txBody>
                    <a:bodyPr/>
                    <a:lstStyle/>
                    <a:p>
                      <a:pPr>
                        <a:lnSpc>
                          <a:spcPts val="1000"/>
                        </a:lnSpc>
                      </a:pPr>
                      <a:r>
                        <a:rPr lang="en-US" sz="1100" dirty="0"/>
                        <a:t>40</a:t>
                      </a:r>
                    </a:p>
                  </a:txBody>
                  <a:tcPr anchor="ctr"/>
                </a:tc>
                <a:tc>
                  <a:txBody>
                    <a:bodyPr/>
                    <a:lstStyle/>
                    <a:p>
                      <a:pPr>
                        <a:lnSpc>
                          <a:spcPts val="1000"/>
                        </a:lnSpc>
                      </a:pPr>
                      <a:r>
                        <a:rPr lang="en-US" sz="1100" dirty="0"/>
                        <a:t>N/A</a:t>
                      </a:r>
                    </a:p>
                  </a:txBody>
                  <a:tcPr anchor="ctr"/>
                </a:tc>
                <a:tc>
                  <a:txBody>
                    <a:bodyPr/>
                    <a:lstStyle/>
                    <a:p>
                      <a:pPr>
                        <a:lnSpc>
                          <a:spcPts val="1000"/>
                        </a:lnSpc>
                      </a:pPr>
                      <a:r>
                        <a:rPr lang="en-US" sz="1100" dirty="0"/>
                        <a:t>1 (0)</a:t>
                      </a:r>
                    </a:p>
                  </a:txBody>
                  <a:tcPr anchor="ctr"/>
                </a:tc>
                <a:extLst>
                  <a:ext uri="{0D108BD9-81ED-4DB2-BD59-A6C34878D82A}">
                    <a16:rowId xmlns:a16="http://schemas.microsoft.com/office/drawing/2014/main" val="1899130035"/>
                  </a:ext>
                </a:extLst>
              </a:tr>
              <a:tr h="194351">
                <a:tc>
                  <a:txBody>
                    <a:bodyPr/>
                    <a:lstStyle/>
                    <a:p>
                      <a:pPr>
                        <a:lnSpc>
                          <a:spcPts val="1000"/>
                        </a:lnSpc>
                      </a:pPr>
                      <a:r>
                        <a:rPr lang="en-US" sz="1100" dirty="0"/>
                        <a:t>80</a:t>
                      </a:r>
                    </a:p>
                  </a:txBody>
                  <a:tcPr anchor="ctr"/>
                </a:tc>
                <a:tc>
                  <a:txBody>
                    <a:bodyPr/>
                    <a:lstStyle/>
                    <a:p>
                      <a:pPr>
                        <a:lnSpc>
                          <a:spcPts val="1000"/>
                        </a:lnSpc>
                      </a:pPr>
                      <a:r>
                        <a:rPr lang="en-US" sz="1100" dirty="0"/>
                        <a:t>YYYY;</a:t>
                      </a:r>
                    </a:p>
                    <a:p>
                      <a:pPr>
                        <a:lnSpc>
                          <a:spcPts val="1000"/>
                        </a:lnSpc>
                      </a:pPr>
                      <a:r>
                        <a:rPr lang="en-US" sz="1100" dirty="0" err="1"/>
                        <a:t>nYYY</a:t>
                      </a:r>
                      <a:r>
                        <a:rPr lang="en-US" sz="1100" dirty="0"/>
                        <a:t>, </a:t>
                      </a:r>
                      <a:r>
                        <a:rPr lang="en-US" sz="1100" dirty="0" err="1"/>
                        <a:t>YnYY</a:t>
                      </a:r>
                      <a:r>
                        <a:rPr lang="en-US" sz="1100" dirty="0"/>
                        <a:t>, </a:t>
                      </a:r>
                      <a:r>
                        <a:rPr lang="en-US" sz="1100" dirty="0" err="1"/>
                        <a:t>YYnY</a:t>
                      </a:r>
                      <a:r>
                        <a:rPr lang="en-US" sz="1100" dirty="0"/>
                        <a:t>, </a:t>
                      </a:r>
                      <a:r>
                        <a:rPr lang="en-US" sz="1100" dirty="0" err="1"/>
                        <a:t>YYYn</a:t>
                      </a:r>
                      <a:endParaRPr lang="en-US" sz="1100" dirty="0">
                        <a:latin typeface="Courier New" panose="02070309020205020404" pitchFamily="49" charset="0"/>
                        <a:cs typeface="Courier New" panose="02070309020205020404" pitchFamily="49" charset="0"/>
                      </a:endParaRPr>
                    </a:p>
                  </a:txBody>
                  <a:tcPr anchor="ctr"/>
                </a:tc>
                <a:tc>
                  <a:txBody>
                    <a:bodyPr/>
                    <a:lstStyle/>
                    <a:p>
                      <a:pPr>
                        <a:lnSpc>
                          <a:spcPts val="1000"/>
                        </a:lnSpc>
                      </a:pPr>
                      <a:r>
                        <a:rPr lang="en-US" sz="1100" dirty="0"/>
                        <a:t>5 (4)</a:t>
                      </a:r>
                    </a:p>
                  </a:txBody>
                  <a:tcPr anchor="ctr"/>
                </a:tc>
                <a:extLst>
                  <a:ext uri="{0D108BD9-81ED-4DB2-BD59-A6C34878D82A}">
                    <a16:rowId xmlns:a16="http://schemas.microsoft.com/office/drawing/2014/main" val="1825713435"/>
                  </a:ext>
                </a:extLst>
              </a:tr>
              <a:tr h="194351">
                <a:tc>
                  <a:txBody>
                    <a:bodyPr/>
                    <a:lstStyle/>
                    <a:p>
                      <a:pPr>
                        <a:lnSpc>
                          <a:spcPts val="1000"/>
                        </a:lnSpc>
                      </a:pPr>
                      <a:r>
                        <a:rPr lang="en-US" sz="1100" dirty="0"/>
                        <a:t>160</a:t>
                      </a:r>
                    </a:p>
                  </a:txBody>
                  <a:tcPr anchor="ctr"/>
                </a:tc>
                <a:tc>
                  <a:txBody>
                    <a:bodyPr/>
                    <a:lstStyle/>
                    <a:p>
                      <a:pPr>
                        <a:lnSpc>
                          <a:spcPts val="1000"/>
                        </a:lnSpc>
                      </a:pPr>
                      <a:r>
                        <a:rPr lang="en-US" sz="1100" dirty="0"/>
                        <a:t>YYYYYYYY;</a:t>
                      </a:r>
                    </a:p>
                    <a:p>
                      <a:pPr>
                        <a:lnSpc>
                          <a:spcPts val="1000"/>
                        </a:lnSpc>
                      </a:pPr>
                      <a:r>
                        <a:rPr lang="en-US" sz="1100" dirty="0" err="1"/>
                        <a:t>nnYYYYYYY</a:t>
                      </a:r>
                      <a:r>
                        <a:rPr lang="en-US" sz="1100" dirty="0"/>
                        <a:t>, </a:t>
                      </a:r>
                      <a:r>
                        <a:rPr lang="en-US" sz="1100" dirty="0" err="1"/>
                        <a:t>YYnnYYYY</a:t>
                      </a:r>
                      <a:r>
                        <a:rPr lang="en-US" sz="1100" dirty="0"/>
                        <a:t>, </a:t>
                      </a:r>
                      <a:r>
                        <a:rPr lang="en-US" sz="1100" dirty="0" err="1"/>
                        <a:t>YYYYnnYY</a:t>
                      </a:r>
                      <a:r>
                        <a:rPr lang="en-US" sz="1100" dirty="0"/>
                        <a:t>, </a:t>
                      </a:r>
                      <a:r>
                        <a:rPr lang="en-US" sz="1100" dirty="0" err="1"/>
                        <a:t>YYYYYYnn</a:t>
                      </a:r>
                      <a:endParaRPr lang="en-US" sz="1100" dirty="0">
                        <a:latin typeface="Courier New" panose="02070309020205020404" pitchFamily="49" charset="0"/>
                        <a:cs typeface="Courier New" panose="02070309020205020404" pitchFamily="49" charset="0"/>
                      </a:endParaRPr>
                    </a:p>
                  </a:txBody>
                  <a:tcPr anchor="ctr"/>
                </a:tc>
                <a:tc>
                  <a:txBody>
                    <a:bodyPr/>
                    <a:lstStyle/>
                    <a:p>
                      <a:pPr>
                        <a:lnSpc>
                          <a:spcPts val="1000"/>
                        </a:lnSpc>
                      </a:pPr>
                      <a:r>
                        <a:rPr lang="en-US" sz="1100" dirty="0"/>
                        <a:t>5 (4)</a:t>
                      </a:r>
                    </a:p>
                  </a:txBody>
                  <a:tcPr anchor="ctr"/>
                </a:tc>
                <a:extLst>
                  <a:ext uri="{0D108BD9-81ED-4DB2-BD59-A6C34878D82A}">
                    <a16:rowId xmlns:a16="http://schemas.microsoft.com/office/drawing/2014/main" val="2191514349"/>
                  </a:ext>
                </a:extLst>
              </a:tr>
              <a:tr h="785192">
                <a:tc>
                  <a:txBody>
                    <a:bodyPr/>
                    <a:lstStyle/>
                    <a:p>
                      <a:pPr>
                        <a:lnSpc>
                          <a:spcPts val="1000"/>
                        </a:lnSpc>
                      </a:pPr>
                      <a:r>
                        <a:rPr lang="en-US" sz="1100" dirty="0"/>
                        <a:t>320</a:t>
                      </a:r>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1100" dirty="0"/>
                        <a:t>YYYYYYYYYYYYYYYY;</a:t>
                      </a:r>
                    </a:p>
                    <a:p>
                      <a:pPr>
                        <a:lnSpc>
                          <a:spcPts val="1000"/>
                        </a:lnSpc>
                      </a:pPr>
                      <a:r>
                        <a:rPr lang="en-US" sz="1100" dirty="0" err="1"/>
                        <a:t>nnnnYYYYYYYYYYYY</a:t>
                      </a:r>
                      <a:r>
                        <a:rPr lang="en-US" sz="1100" dirty="0"/>
                        <a:t>, </a:t>
                      </a:r>
                      <a:r>
                        <a:rPr lang="en-US" sz="1100" dirty="0" err="1"/>
                        <a:t>YYYYnnnnYYYYYYYY</a:t>
                      </a:r>
                      <a:r>
                        <a:rPr lang="en-US" sz="1100" dirty="0"/>
                        <a:t>, </a:t>
                      </a:r>
                      <a:r>
                        <a:rPr lang="en-US" sz="1100" dirty="0" err="1"/>
                        <a:t>YYYYYYYYnnnnYYYY</a:t>
                      </a:r>
                      <a:r>
                        <a:rPr lang="en-US" sz="1100" dirty="0"/>
                        <a:t>, </a:t>
                      </a:r>
                      <a:r>
                        <a:rPr lang="en-US" sz="1100" dirty="0" err="1"/>
                        <a:t>YYYYYYYYYYYYnnnn</a:t>
                      </a:r>
                      <a:r>
                        <a:rPr lang="en-US" sz="1100" dirty="0"/>
                        <a:t>;</a:t>
                      </a:r>
                    </a:p>
                    <a:p>
                      <a:pPr marL="0" marR="0" lvl="0" indent="0" algn="l" defTabSz="914400" rtl="0" eaLnBrk="1" fontAlgn="auto" latinLnBrk="0" hangingPunct="1">
                        <a:lnSpc>
                          <a:spcPts val="1000"/>
                        </a:lnSpc>
                        <a:spcBef>
                          <a:spcPts val="0"/>
                        </a:spcBef>
                        <a:spcAft>
                          <a:spcPts val="0"/>
                        </a:spcAft>
                        <a:buClrTx/>
                        <a:buSzTx/>
                        <a:buFontTx/>
                        <a:buNone/>
                        <a:tabLst/>
                        <a:defRPr/>
                      </a:pPr>
                      <a:r>
                        <a:rPr lang="en-US" sz="1100" dirty="0" err="1"/>
                        <a:t>nnYYYYYYYYYYYYYY</a:t>
                      </a:r>
                      <a:r>
                        <a:rPr lang="en-US" sz="1100" dirty="0"/>
                        <a:t>, </a:t>
                      </a:r>
                      <a:r>
                        <a:rPr lang="en-US" sz="1100" dirty="0" err="1"/>
                        <a:t>YYnnYYYYYYYYYYYY</a:t>
                      </a:r>
                      <a:r>
                        <a:rPr lang="en-US" sz="1100" dirty="0"/>
                        <a:t>, </a:t>
                      </a:r>
                      <a:r>
                        <a:rPr lang="en-US" sz="1100" dirty="0" err="1"/>
                        <a:t>YYYYnnYYYYYYYYYY</a:t>
                      </a:r>
                      <a:r>
                        <a:rPr lang="en-US" sz="1100" dirty="0"/>
                        <a:t>, </a:t>
                      </a:r>
                      <a:r>
                        <a:rPr lang="en-US" sz="1100" dirty="0" err="1"/>
                        <a:t>YYYYYYnnYYYYYYYY</a:t>
                      </a:r>
                      <a:r>
                        <a:rPr lang="en-US" sz="1100" dirty="0"/>
                        <a:t>, </a:t>
                      </a:r>
                    </a:p>
                    <a:p>
                      <a:pPr marL="0" marR="0" lvl="0" indent="0" algn="l" defTabSz="914400" rtl="0" eaLnBrk="1" fontAlgn="auto" latinLnBrk="0" hangingPunct="1">
                        <a:lnSpc>
                          <a:spcPts val="1000"/>
                        </a:lnSpc>
                        <a:spcBef>
                          <a:spcPts val="0"/>
                        </a:spcBef>
                        <a:spcAft>
                          <a:spcPts val="0"/>
                        </a:spcAft>
                        <a:buClrTx/>
                        <a:buSzTx/>
                        <a:buFontTx/>
                        <a:buNone/>
                        <a:tabLst/>
                        <a:defRPr/>
                      </a:pPr>
                      <a:r>
                        <a:rPr lang="en-US" sz="1100" dirty="0" err="1"/>
                        <a:t>YYYYYYYYnnYYYYYY</a:t>
                      </a:r>
                      <a:r>
                        <a:rPr lang="en-US" sz="1100" dirty="0"/>
                        <a:t>, </a:t>
                      </a:r>
                      <a:r>
                        <a:rPr lang="en-US" sz="1100" dirty="0" err="1"/>
                        <a:t>YYYYYYYYYYnnYYYY</a:t>
                      </a:r>
                      <a:r>
                        <a:rPr lang="en-US" sz="1100" dirty="0"/>
                        <a:t>, </a:t>
                      </a:r>
                      <a:r>
                        <a:rPr lang="en-US" sz="1100" dirty="0" err="1"/>
                        <a:t>YYYYYYYYYYYYnnYY</a:t>
                      </a:r>
                      <a:r>
                        <a:rPr lang="en-US" sz="1100" dirty="0"/>
                        <a:t>, </a:t>
                      </a:r>
                      <a:r>
                        <a:rPr lang="en-US" sz="1100" dirty="0" err="1"/>
                        <a:t>YYYYYYYYYYYYYYnn</a:t>
                      </a:r>
                      <a:r>
                        <a:rPr lang="en-US" sz="1100" dirty="0"/>
                        <a:t>;</a:t>
                      </a:r>
                    </a:p>
                    <a:p>
                      <a:pPr marL="0" marR="0" lvl="0" indent="0" algn="l" defTabSz="914400" rtl="0" eaLnBrk="1" fontAlgn="auto" latinLnBrk="0" hangingPunct="1">
                        <a:lnSpc>
                          <a:spcPts val="1000"/>
                        </a:lnSpc>
                        <a:spcBef>
                          <a:spcPts val="0"/>
                        </a:spcBef>
                        <a:spcAft>
                          <a:spcPts val="0"/>
                        </a:spcAft>
                        <a:buClrTx/>
                        <a:buSzTx/>
                        <a:buFontTx/>
                        <a:buNone/>
                        <a:tabLst/>
                        <a:defRPr/>
                      </a:pPr>
                      <a:r>
                        <a:rPr lang="en-US" sz="1100" dirty="0" err="1"/>
                        <a:t>nnnnnnYYYYYYYYYY</a:t>
                      </a:r>
                      <a:r>
                        <a:rPr lang="en-US" sz="1100" dirty="0"/>
                        <a:t>, </a:t>
                      </a:r>
                      <a:r>
                        <a:rPr lang="en-US" sz="1100" dirty="0" err="1"/>
                        <a:t>nnnnYYnnYYYYYYYY</a:t>
                      </a:r>
                      <a:r>
                        <a:rPr lang="en-US" sz="1100" dirty="0"/>
                        <a:t>, </a:t>
                      </a:r>
                      <a:r>
                        <a:rPr lang="en-US" sz="1100" dirty="0" err="1"/>
                        <a:t>nnnnYYYYnnYYYYYY</a:t>
                      </a:r>
                      <a:r>
                        <a:rPr lang="en-US" sz="1100" dirty="0"/>
                        <a:t>, </a:t>
                      </a:r>
                      <a:r>
                        <a:rPr lang="en-US" sz="1100" dirty="0" err="1"/>
                        <a:t>nnnnYYYYYYnnYYYY</a:t>
                      </a:r>
                      <a:r>
                        <a:rPr lang="en-US" sz="1100" dirty="0"/>
                        <a:t>, </a:t>
                      </a:r>
                    </a:p>
                    <a:p>
                      <a:pPr marL="0" marR="0" lvl="0" indent="0" algn="l" defTabSz="914400" rtl="0" eaLnBrk="1" fontAlgn="auto" latinLnBrk="0" hangingPunct="1">
                        <a:lnSpc>
                          <a:spcPts val="1000"/>
                        </a:lnSpc>
                        <a:spcBef>
                          <a:spcPts val="0"/>
                        </a:spcBef>
                        <a:spcAft>
                          <a:spcPts val="0"/>
                        </a:spcAft>
                        <a:buClrTx/>
                        <a:buSzTx/>
                        <a:buFontTx/>
                        <a:buNone/>
                        <a:tabLst/>
                        <a:defRPr/>
                      </a:pPr>
                      <a:r>
                        <a:rPr lang="en-US" sz="1100" dirty="0" err="1"/>
                        <a:t>nnnnYYYYYYYYnnYY</a:t>
                      </a:r>
                      <a:r>
                        <a:rPr lang="en-US" sz="1100" dirty="0"/>
                        <a:t>, </a:t>
                      </a:r>
                      <a:r>
                        <a:rPr lang="en-US" sz="1100" dirty="0" err="1"/>
                        <a:t>nnnnYYYYYYYYYYnn</a:t>
                      </a:r>
                      <a:r>
                        <a:rPr lang="en-US" sz="1100" dirty="0"/>
                        <a:t>;</a:t>
                      </a:r>
                    </a:p>
                    <a:p>
                      <a:pPr marL="0" marR="0" lvl="0" indent="0" algn="l" defTabSz="914400" rtl="0" eaLnBrk="1" fontAlgn="auto" latinLnBrk="0" hangingPunct="1">
                        <a:lnSpc>
                          <a:spcPts val="1000"/>
                        </a:lnSpc>
                        <a:spcBef>
                          <a:spcPts val="0"/>
                        </a:spcBef>
                        <a:spcAft>
                          <a:spcPts val="0"/>
                        </a:spcAft>
                        <a:buClrTx/>
                        <a:buSzTx/>
                        <a:buFontTx/>
                        <a:buNone/>
                        <a:tabLst/>
                        <a:defRPr/>
                      </a:pPr>
                      <a:r>
                        <a:rPr lang="en-US" sz="1100" dirty="0" err="1"/>
                        <a:t>nnYYYYYYYYYYnnnn</a:t>
                      </a:r>
                      <a:r>
                        <a:rPr lang="en-US" sz="1100" dirty="0"/>
                        <a:t>, </a:t>
                      </a:r>
                      <a:r>
                        <a:rPr lang="en-US" sz="1100" dirty="0" err="1"/>
                        <a:t>YYnnYYYYYYYYnnnn</a:t>
                      </a:r>
                      <a:r>
                        <a:rPr lang="en-US" sz="1100" dirty="0"/>
                        <a:t>, </a:t>
                      </a:r>
                      <a:r>
                        <a:rPr lang="en-US" sz="1100" dirty="0" err="1"/>
                        <a:t>YYYYnnYYYYYYnnnn</a:t>
                      </a:r>
                      <a:r>
                        <a:rPr lang="en-US" sz="1100" dirty="0"/>
                        <a:t>, </a:t>
                      </a:r>
                      <a:r>
                        <a:rPr lang="en-US" sz="1100" dirty="0" err="1"/>
                        <a:t>YYYYYYnnYYYYnnnn</a:t>
                      </a:r>
                      <a:r>
                        <a:rPr lang="en-US" sz="1100" dirty="0"/>
                        <a:t>, </a:t>
                      </a:r>
                    </a:p>
                    <a:p>
                      <a:pPr marL="0" marR="0" lvl="0" indent="0" algn="l" defTabSz="914400" rtl="0" eaLnBrk="1" fontAlgn="auto" latinLnBrk="0" hangingPunct="1">
                        <a:lnSpc>
                          <a:spcPts val="1000"/>
                        </a:lnSpc>
                        <a:spcBef>
                          <a:spcPts val="0"/>
                        </a:spcBef>
                        <a:spcAft>
                          <a:spcPts val="0"/>
                        </a:spcAft>
                        <a:buClrTx/>
                        <a:buSzTx/>
                        <a:buFontTx/>
                        <a:buNone/>
                        <a:tabLst/>
                        <a:defRPr/>
                      </a:pPr>
                      <a:r>
                        <a:rPr lang="en-US" sz="1100" dirty="0" err="1"/>
                        <a:t>YYYYYYYYnnYYnnnn</a:t>
                      </a:r>
                      <a:r>
                        <a:rPr lang="en-US" sz="1100" dirty="0"/>
                        <a:t>, </a:t>
                      </a:r>
                      <a:r>
                        <a:rPr lang="en-US" sz="1100" dirty="0" err="1"/>
                        <a:t>YYYYYYYYYYnnnnnn</a:t>
                      </a:r>
                      <a:endParaRPr lang="en-US" sz="1100" dirty="0">
                        <a:latin typeface="Courier New" panose="02070309020205020404" pitchFamily="49" charset="0"/>
                        <a:cs typeface="Courier New" panose="02070309020205020404" pitchFamily="49" charset="0"/>
                      </a:endParaRPr>
                    </a:p>
                  </a:txBody>
                  <a:tcPr anchor="ctr"/>
                </a:tc>
                <a:tc>
                  <a:txBody>
                    <a:bodyPr/>
                    <a:lstStyle/>
                    <a:p>
                      <a:pPr>
                        <a:lnSpc>
                          <a:spcPts val="1000"/>
                        </a:lnSpc>
                      </a:pPr>
                      <a:r>
                        <a:rPr lang="en-US" sz="1100" dirty="0"/>
                        <a:t>25 (25)</a:t>
                      </a:r>
                    </a:p>
                  </a:txBody>
                  <a:tcPr anchor="ctr"/>
                </a:tc>
                <a:extLst>
                  <a:ext uri="{0D108BD9-81ED-4DB2-BD59-A6C34878D82A}">
                    <a16:rowId xmlns:a16="http://schemas.microsoft.com/office/drawing/2014/main" val="1876161262"/>
                  </a:ext>
                </a:extLst>
              </a:tr>
              <a:tr h="194351">
                <a:tc>
                  <a:txBody>
                    <a:bodyPr/>
                    <a:lstStyle/>
                    <a:p>
                      <a:pPr>
                        <a:lnSpc>
                          <a:spcPts val="1000"/>
                        </a:lnSpc>
                      </a:pPr>
                      <a:r>
                        <a:rPr lang="en-US" sz="1400" b="1" dirty="0"/>
                        <a:t>Total</a:t>
                      </a:r>
                    </a:p>
                  </a:txBody>
                  <a:tcPr anchor="ctr"/>
                </a:tc>
                <a:tc>
                  <a:txBody>
                    <a:bodyPr/>
                    <a:lstStyle/>
                    <a:p>
                      <a:pPr>
                        <a:lnSpc>
                          <a:spcPts val="1000"/>
                        </a:lnSpc>
                      </a:pPr>
                      <a:endParaRPr lang="en-US" sz="1400" dirty="0">
                        <a:latin typeface="Courier New" panose="02070309020205020404" pitchFamily="49" charset="0"/>
                        <a:cs typeface="Courier New" panose="02070309020205020404" pitchFamily="49" charset="0"/>
                      </a:endParaRPr>
                    </a:p>
                  </a:txBody>
                  <a:tcPr anchor="ctr"/>
                </a:tc>
                <a:tc>
                  <a:txBody>
                    <a:bodyPr/>
                    <a:lstStyle/>
                    <a:p>
                      <a:pPr>
                        <a:lnSpc>
                          <a:spcPts val="1000"/>
                        </a:lnSpc>
                      </a:pPr>
                      <a:r>
                        <a:rPr lang="en-US" sz="1400" dirty="0"/>
                        <a:t>37 (33)</a:t>
                      </a:r>
                    </a:p>
                  </a:txBody>
                  <a:tcPr anchor="ctr"/>
                </a:tc>
                <a:extLst>
                  <a:ext uri="{0D108BD9-81ED-4DB2-BD59-A6C34878D82A}">
                    <a16:rowId xmlns:a16="http://schemas.microsoft.com/office/drawing/2014/main" val="1404634229"/>
                  </a:ext>
                </a:extLst>
              </a:tr>
            </a:tbl>
          </a:graphicData>
        </a:graphic>
      </p:graphicFrame>
    </p:spTree>
    <p:extLst>
      <p:ext uri="{BB962C8B-B14F-4D97-AF65-F5344CB8AC3E}">
        <p14:creationId xmlns:p14="http://schemas.microsoft.com/office/powerpoint/2010/main" val="23392834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Feb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History</a:t>
            </a:r>
          </a:p>
        </p:txBody>
      </p:sp>
      <p:sp>
        <p:nvSpPr>
          <p:cNvPr id="4098" name="Rectangle 2"/>
          <p:cNvSpPr>
            <a:spLocks noGrp="1" noChangeArrowheads="1"/>
          </p:cNvSpPr>
          <p:nvPr>
            <p:ph type="body" idx="1"/>
          </p:nvPr>
        </p:nvSpPr>
        <p:spPr>
          <a:xfrm>
            <a:off x="152400" y="1981200"/>
            <a:ext cx="88392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HE adds 320 MHz PPDUs and preamble-punctured 80/160/320 MHz PPDUs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The RTS/CTS exchange needs to be upgraded to support these new modes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There have been various presentations on this topic [see References slide] but D0.3 remains incomplete: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Section 9: “</a:t>
            </a:r>
            <a:r>
              <a:rPr lang="en-US" sz="1600" dirty="0"/>
              <a:t>In an RTS/PS-Poll/CF-End/NDPA frame transmitted by an EHT STA in a non-HT duplicate format with bandwidth greater than 160 MHz to another EHT STA, </a:t>
            </a:r>
            <a:r>
              <a:rPr lang="en-US" sz="1600" b="1" dirty="0"/>
              <a:t>the </a:t>
            </a:r>
            <a:r>
              <a:rPr lang="en-US" sz="1600" b="1" dirty="0">
                <a:highlight>
                  <a:srgbClr val="FFFF00"/>
                </a:highlight>
              </a:rPr>
              <a:t>TBD</a:t>
            </a:r>
            <a:r>
              <a:rPr lang="en-US" sz="1600" b="1" dirty="0"/>
              <a:t> field in the SERVICE field carries the TXVECTOR parameter CH_BANDWIDTH_IN_NON_HT </a:t>
            </a:r>
            <a:r>
              <a:rPr lang="en-US" sz="1600" dirty="0"/>
              <a:t>as in Table 36-1 (TXVECTOR and RXVECTOR parameters) and the TA field is a bandwidth signaling TA</a:t>
            </a:r>
            <a:r>
              <a:rPr lang="en-GB" sz="1600" dirty="0"/>
              <a: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Yet there is no clause 17 work to insert such a field (probably because this is </a:t>
            </a:r>
            <a:r>
              <a:rPr lang="en-GB" sz="1600" i="1" dirty="0"/>
              <a:t>really </a:t>
            </a:r>
            <a:r>
              <a:rPr lang="en-GB" sz="1600" dirty="0"/>
              <a:t>hard)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Some MAC-only solutions have been proposed (but not accepted), which address some use cases, but they can only solve a piece of the puzzle.</a:t>
            </a:r>
          </a:p>
        </p:txBody>
      </p:sp>
    </p:spTree>
    <p:extLst>
      <p:ext uri="{BB962C8B-B14F-4D97-AF65-F5344CB8AC3E}">
        <p14:creationId xmlns:p14="http://schemas.microsoft.com/office/powerpoint/2010/main" val="7812358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Feb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59174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RTS/CTS Features and Consequences</a:t>
            </a:r>
          </a:p>
        </p:txBody>
      </p:sp>
      <p:graphicFrame>
        <p:nvGraphicFramePr>
          <p:cNvPr id="2" name="Table 2">
            <a:extLst>
              <a:ext uri="{FF2B5EF4-FFF2-40B4-BE49-F238E27FC236}">
                <a16:creationId xmlns:a16="http://schemas.microsoft.com/office/drawing/2014/main" id="{DEFB01ED-C4ED-4B34-BDF7-F13C5C2BAC28}"/>
              </a:ext>
            </a:extLst>
          </p:cNvPr>
          <p:cNvGraphicFramePr>
            <a:graphicFrameLocks noGrp="1"/>
          </p:cNvGraphicFramePr>
          <p:nvPr>
            <p:extLst>
              <p:ext uri="{D42A27DB-BD31-4B8C-83A1-F6EECF244321}">
                <p14:modId xmlns:p14="http://schemas.microsoft.com/office/powerpoint/2010/main" val="557206232"/>
              </p:ext>
            </p:extLst>
          </p:nvPr>
        </p:nvGraphicFramePr>
        <p:xfrm>
          <a:off x="304800" y="1356360"/>
          <a:ext cx="8686800" cy="5334000"/>
        </p:xfrm>
        <a:graphic>
          <a:graphicData uri="http://schemas.openxmlformats.org/drawingml/2006/table">
            <a:tbl>
              <a:tblPr firstRow="1" bandRow="1">
                <a:tableStyleId>{2A488322-F2BA-4B5B-9748-0D474271808F}</a:tableStyleId>
              </a:tblPr>
              <a:tblGrid>
                <a:gridCol w="2286000">
                  <a:extLst>
                    <a:ext uri="{9D8B030D-6E8A-4147-A177-3AD203B41FA5}">
                      <a16:colId xmlns:a16="http://schemas.microsoft.com/office/drawing/2014/main" val="1189102786"/>
                    </a:ext>
                  </a:extLst>
                </a:gridCol>
                <a:gridCol w="3505200">
                  <a:extLst>
                    <a:ext uri="{9D8B030D-6E8A-4147-A177-3AD203B41FA5}">
                      <a16:colId xmlns:a16="http://schemas.microsoft.com/office/drawing/2014/main" val="1981529338"/>
                    </a:ext>
                  </a:extLst>
                </a:gridCol>
                <a:gridCol w="2895600">
                  <a:extLst>
                    <a:ext uri="{9D8B030D-6E8A-4147-A177-3AD203B41FA5}">
                      <a16:colId xmlns:a16="http://schemas.microsoft.com/office/drawing/2014/main" val="3508850493"/>
                    </a:ext>
                  </a:extLst>
                </a:gridCol>
              </a:tblGrid>
              <a:tr h="187715">
                <a:tc>
                  <a:txBody>
                    <a:bodyPr/>
                    <a:lstStyle/>
                    <a:p>
                      <a:r>
                        <a:rPr lang="en-US" sz="1400" dirty="0"/>
                        <a:t>Feature Name</a:t>
                      </a:r>
                    </a:p>
                  </a:txBody>
                  <a:tcPr/>
                </a:tc>
                <a:tc>
                  <a:txBody>
                    <a:bodyPr/>
                    <a:lstStyle/>
                    <a:p>
                      <a:r>
                        <a:rPr lang="en-US" sz="1400" dirty="0"/>
                        <a:t>Benefits</a:t>
                      </a:r>
                    </a:p>
                  </a:txBody>
                  <a:tcPr/>
                </a:tc>
                <a:tc>
                  <a:txBody>
                    <a:bodyPr/>
                    <a:lstStyle/>
                    <a:p>
                      <a:r>
                        <a:rPr lang="en-US" sz="1400" dirty="0"/>
                        <a:t>Solution constraints </a:t>
                      </a:r>
                    </a:p>
                  </a:txBody>
                  <a:tcPr/>
                </a:tc>
                <a:extLst>
                  <a:ext uri="{0D108BD9-81ED-4DB2-BD59-A6C34878D82A}">
                    <a16:rowId xmlns:a16="http://schemas.microsoft.com/office/drawing/2014/main" val="2880287897"/>
                  </a:ext>
                </a:extLst>
              </a:tr>
              <a:tr h="700278">
                <a:tc>
                  <a:txBody>
                    <a:bodyPr/>
                    <a:lstStyle/>
                    <a:p>
                      <a:r>
                        <a:rPr lang="en-US" sz="1400" dirty="0"/>
                        <a:t>NAV set at all third-party 11a/g+ STAs</a:t>
                      </a:r>
                    </a:p>
                  </a:txBody>
                  <a:tcPr/>
                </a:tc>
                <a:tc>
                  <a:txBody>
                    <a:bodyPr/>
                    <a:lstStyle/>
                    <a:p>
                      <a:r>
                        <a:rPr lang="en-US" sz="1400" dirty="0"/>
                        <a:t>Best possible TXOP protection</a:t>
                      </a:r>
                    </a:p>
                  </a:txBody>
                  <a:tcPr/>
                </a:tc>
                <a:tc>
                  <a:txBody>
                    <a:bodyPr/>
                    <a:lstStyle/>
                    <a:p>
                      <a:r>
                        <a:rPr lang="en-US" sz="1400" dirty="0"/>
                        <a:t>No change to RTS or CTS frame type/subtype or other contents, LSIG Reserved bit, non-HT Service field, </a:t>
                      </a:r>
                      <a:r>
                        <a:rPr lang="en-US" sz="1400" dirty="0" err="1"/>
                        <a:t>etc</a:t>
                      </a:r>
                      <a:r>
                        <a:rPr lang="en-US" sz="1400" dirty="0"/>
                        <a:t> (i.e. don’t trigger any over-zealous checks by legacy </a:t>
                      </a:r>
                      <a:r>
                        <a:rPr lang="en-US" sz="1400" dirty="0" err="1"/>
                        <a:t>impl</a:t>
                      </a:r>
                      <a:r>
                        <a:rPr lang="en-US" sz="1400" dirty="0"/>
                        <a:t>*)</a:t>
                      </a:r>
                    </a:p>
                  </a:txBody>
                  <a:tcPr/>
                </a:tc>
                <a:extLst>
                  <a:ext uri="{0D108BD9-81ED-4DB2-BD59-A6C34878D82A}">
                    <a16:rowId xmlns:a16="http://schemas.microsoft.com/office/drawing/2014/main" val="4168132588"/>
                  </a:ext>
                </a:extLst>
              </a:tr>
              <a:tr h="442281">
                <a:tc>
                  <a:txBody>
                    <a:bodyPr/>
                    <a:lstStyle/>
                    <a:p>
                      <a:r>
                        <a:rPr lang="en-US" sz="1400" dirty="0"/>
                        <a:t>NAV cancellation</a:t>
                      </a:r>
                    </a:p>
                  </a:txBody>
                  <a:tcPr/>
                </a:tc>
                <a:tc>
                  <a:txBody>
                    <a:bodyPr/>
                    <a:lstStyle/>
                    <a:p>
                      <a:r>
                        <a:rPr lang="en-US" sz="1400" dirty="0"/>
                        <a:t>If the RTS recipient sees a busy (primary) channel, other STAs can recycle the protected time after no CTS nor following PPDU</a:t>
                      </a:r>
                    </a:p>
                  </a:txBody>
                  <a:tcPr/>
                </a:tc>
                <a:tc>
                  <a:txBody>
                    <a:bodyPr/>
                    <a:lstStyle/>
                    <a:p>
                      <a:r>
                        <a:rPr lang="en-US" sz="1400" dirty="0"/>
                        <a:t>Keep RTS and CTS frame type and subtypes</a:t>
                      </a:r>
                    </a:p>
                  </a:txBody>
                  <a:tcPr/>
                </a:tc>
                <a:extLst>
                  <a:ext uri="{0D108BD9-81ED-4DB2-BD59-A6C34878D82A}">
                    <a16:rowId xmlns:a16="http://schemas.microsoft.com/office/drawing/2014/main" val="1201099389"/>
                  </a:ext>
                </a:extLst>
              </a:tr>
              <a:tr h="571279">
                <a:tc>
                  <a:txBody>
                    <a:bodyPr/>
                    <a:lstStyle/>
                    <a:p>
                      <a:r>
                        <a:rPr lang="en-US" sz="1400" dirty="0"/>
                        <a:t>Dynamic bandwidth</a:t>
                      </a:r>
                    </a:p>
                  </a:txBody>
                  <a:tcPr/>
                </a:tc>
                <a:tc>
                  <a:txBody>
                    <a:bodyPr/>
                    <a:lstStyle/>
                    <a:p>
                      <a:r>
                        <a:rPr lang="en-US" sz="1400" dirty="0"/>
                        <a:t>If the RTS recipient sees busy secondary channel(s), it can respond with a lower bandwidth duplicated CTS, and the TXOP proceeds albeit at reduced BW</a:t>
                      </a:r>
                    </a:p>
                  </a:txBody>
                  <a:tcPr/>
                </a:tc>
                <a:tc>
                  <a:txBody>
                    <a:bodyPr/>
                    <a:lstStyle/>
                    <a:p>
                      <a:r>
                        <a:rPr lang="en-US" sz="1400" dirty="0"/>
                        <a:t>“RTS” and “CTS” must be able to convey 320 MHz (and preferably preamble puncturing) information. Quotes denote possible generalization: e.g. </a:t>
                      </a:r>
                      <a:r>
                        <a:rPr lang="en-US" sz="1400" dirty="0" err="1"/>
                        <a:t>ehtRTS</a:t>
                      </a:r>
                      <a:r>
                        <a:rPr lang="en-US" sz="1400" dirty="0"/>
                        <a:t>.</a:t>
                      </a:r>
                    </a:p>
                  </a:txBody>
                  <a:tcPr/>
                </a:tc>
                <a:extLst>
                  <a:ext uri="{0D108BD9-81ED-4DB2-BD59-A6C34878D82A}">
                    <a16:rowId xmlns:a16="http://schemas.microsoft.com/office/drawing/2014/main" val="4094838657"/>
                  </a:ext>
                </a:extLst>
              </a:tr>
              <a:tr h="442281">
                <a:tc>
                  <a:txBody>
                    <a:bodyPr/>
                    <a:lstStyle/>
                    <a:p>
                      <a:r>
                        <a:rPr lang="en-US" sz="1400" dirty="0"/>
                        <a:t>Dynamic (per PPDU/TXOP) preamble puncturing</a:t>
                      </a:r>
                      <a:endParaRPr lang="en-US" sz="1100" dirty="0"/>
                    </a:p>
                  </a:txBody>
                  <a:tcPr/>
                </a:tc>
                <a:tc>
                  <a:txBody>
                    <a:bodyPr/>
                    <a:lstStyle/>
                    <a:p>
                      <a:r>
                        <a:rPr lang="en-US" sz="1400" dirty="0"/>
                        <a:t>Greater medium time utilization in the presence of dynamic interference (e.g. OBSS)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“RTS” and “CTS” must be able to convey preamble puncturing information (6 bits)</a:t>
                      </a:r>
                    </a:p>
                  </a:txBody>
                  <a:tcPr/>
                </a:tc>
                <a:extLst>
                  <a:ext uri="{0D108BD9-81ED-4DB2-BD59-A6C34878D82A}">
                    <a16:rowId xmlns:a16="http://schemas.microsoft.com/office/drawing/2014/main" val="826393246"/>
                  </a:ext>
                </a:extLst>
              </a:tr>
              <a:tr h="313282">
                <a:tc>
                  <a:txBody>
                    <a:bodyPr/>
                    <a:lstStyle/>
                    <a:p>
                      <a:r>
                        <a:rPr lang="en-US" sz="1400" dirty="0"/>
                        <a:t>Static (per BSS) preamble puncturing (or unprotected)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Greater medium time utilization in the presence of static interference (e.g. radar)</a:t>
                      </a:r>
                    </a:p>
                  </a:txBody>
                  <a:tcPr/>
                </a:tc>
                <a:tc>
                  <a:txBody>
                    <a:bodyPr/>
                    <a:lstStyle/>
                    <a:p>
                      <a:r>
                        <a:rPr lang="en-US" sz="1400" dirty="0"/>
                        <a:t>Only need to signal 160/320 MHz; if  one puncturing arrangement per BW</a:t>
                      </a:r>
                    </a:p>
                  </a:txBody>
                  <a:tcPr/>
                </a:tc>
                <a:extLst>
                  <a:ext uri="{0D108BD9-81ED-4DB2-BD59-A6C34878D82A}">
                    <a16:rowId xmlns:a16="http://schemas.microsoft.com/office/drawing/2014/main" val="167880271"/>
                  </a:ext>
                </a:extLst>
              </a:tr>
              <a:tr h="442281">
                <a:tc>
                  <a:txBody>
                    <a:bodyPr/>
                    <a:lstStyle/>
                    <a:p>
                      <a:r>
                        <a:rPr lang="en-US" sz="1400" dirty="0"/>
                        <a:t>Self-contained signaling</a:t>
                      </a:r>
                    </a:p>
                  </a:txBody>
                  <a:tcPr/>
                </a:tc>
                <a:tc>
                  <a:txBody>
                    <a:bodyPr/>
                    <a:lstStyle/>
                    <a:p>
                      <a:r>
                        <a:rPr lang="en-US" sz="1400" dirty="0"/>
                        <a:t>When an AP receives an RTS, it doesn’t need to lookup the client capabilities within SIFS to interpret the RTS and form the correct CTS.</a:t>
                      </a:r>
                    </a:p>
                  </a:txBody>
                  <a:tcPr/>
                </a:tc>
                <a:tc>
                  <a:txBody>
                    <a:bodyPr/>
                    <a:lstStyle/>
                    <a:p>
                      <a:r>
                        <a:rPr lang="en-US" sz="1400" dirty="0"/>
                        <a:t>Cannot just add new bits to scrambling sequence </a:t>
                      </a:r>
                    </a:p>
                  </a:txBody>
                  <a:tcPr/>
                </a:tc>
                <a:extLst>
                  <a:ext uri="{0D108BD9-81ED-4DB2-BD59-A6C34878D82A}">
                    <a16:rowId xmlns:a16="http://schemas.microsoft.com/office/drawing/2014/main" val="949329141"/>
                  </a:ext>
                </a:extLst>
              </a:tr>
            </a:tbl>
          </a:graphicData>
        </a:graphic>
      </p:graphicFrame>
    </p:spTree>
    <p:extLst>
      <p:ext uri="{BB962C8B-B14F-4D97-AF65-F5344CB8AC3E}">
        <p14:creationId xmlns:p14="http://schemas.microsoft.com/office/powerpoint/2010/main" val="33270454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Feb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Challenge 1</a:t>
            </a:r>
          </a:p>
        </p:txBody>
      </p:sp>
      <p:sp>
        <p:nvSpPr>
          <p:cNvPr id="4098" name="Rectangle 2"/>
          <p:cNvSpPr>
            <a:spLocks noGrp="1" noChangeArrowheads="1"/>
          </p:cNvSpPr>
          <p:nvPr>
            <p:ph type="body" idx="1"/>
          </p:nvPr>
        </p:nvSpPr>
        <p:spPr>
          <a:xfrm>
            <a:off x="228600" y="1981200"/>
            <a:ext cx="88392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First7BitsOfScramblingSequence does not easily generalize to 320 MHz, let alone preamble puncturing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Although more bits could be stolen from the scrambling sequence, there are not many left (reduces the PAPR robustness)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1" dirty="0"/>
              <a:t>All scrambling sequences are already allowed</a:t>
            </a:r>
            <a:r>
              <a:rPr lang="en-GB" sz="1600" dirty="0"/>
              <a:t>, so these stolen bits are </a:t>
            </a:r>
            <a:r>
              <a:rPr lang="en-GB" sz="1600" i="1" dirty="0"/>
              <a:t>already </a:t>
            </a:r>
            <a:r>
              <a:rPr lang="en-GB" sz="1600" dirty="0"/>
              <a:t>a mix of 0 and 1, so a recipient cannot reliably distinguish VHT/HE signalling from EHT signalling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Consider the simple example of:</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The channel is a fully idle (for simplicity)</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An AP receives an RTS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The scrambling sequence indicates 320 MHz if sent by an EHT STA, or 40 MHz if sent by a VHT/HE STA (for example, following the sample encoding in 20/616r0, slide 5)</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Once the TA in the RTS is decoded, the AP has to do a lookup to determine the STA capabilities to interpret the scrambling sequence</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SIFS later, the AP sends a 40 MHz or 320 MHz non-HT dup of CTS frames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The lookup is onerous at the AP if it has “500” associated clients; and it precludes certain </a:t>
            </a:r>
            <a:r>
              <a:rPr lang="en-GB" sz="1400" dirty="0" err="1"/>
              <a:t>unassoc</a:t>
            </a:r>
            <a:r>
              <a:rPr lang="en-GB" sz="1400" dirty="0"/>
              <a:t> use cases such as protecting a 320 MHz FTM frame with </a:t>
            </a:r>
            <a:r>
              <a:rPr lang="en-GB" sz="1400" dirty="0" err="1"/>
              <a:t>unassoc</a:t>
            </a:r>
            <a:r>
              <a:rPr lang="en-GB" sz="1400" dirty="0"/>
              <a:t> clients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There are not enough bits in First7BitsOfScramblingSequence to signal puncturing information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Tree>
    <p:extLst>
      <p:ext uri="{BB962C8B-B14F-4D97-AF65-F5344CB8AC3E}">
        <p14:creationId xmlns:p14="http://schemas.microsoft.com/office/powerpoint/2010/main" val="36694539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Feb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Challenge 2 (1/2)</a:t>
            </a:r>
          </a:p>
        </p:txBody>
      </p:sp>
      <p:sp>
        <p:nvSpPr>
          <p:cNvPr id="4098" name="Rectangle 2"/>
          <p:cNvSpPr>
            <a:spLocks noGrp="1" noChangeArrowheads="1"/>
          </p:cNvSpPr>
          <p:nvPr>
            <p:ph type="body" idx="1"/>
          </p:nvPr>
        </p:nvSpPr>
        <p:spPr>
          <a:xfrm>
            <a:off x="228600" y="1981200"/>
            <a:ext cx="82296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Without preamble puncturing information, RTS/CTS is unusable with preamble punctured PPDUs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Problem 2a: The RTS sender preamble-punctures subchannel(s) in S20/S40/S80/S160 due to OBSS but how can the RTS recipient know this?</a:t>
            </a:r>
            <a:endParaRPr lang="en-GB" sz="1600" dirty="0"/>
          </a:p>
        </p:txBody>
      </p:sp>
      <p:sp>
        <p:nvSpPr>
          <p:cNvPr id="8" name="Rectangle 7">
            <a:extLst>
              <a:ext uri="{FF2B5EF4-FFF2-40B4-BE49-F238E27FC236}">
                <a16:creationId xmlns:a16="http://schemas.microsoft.com/office/drawing/2014/main" id="{1457DC0F-3984-4D9C-BE16-55862FA4610A}"/>
              </a:ext>
            </a:extLst>
          </p:cNvPr>
          <p:cNvSpPr/>
          <p:nvPr/>
        </p:nvSpPr>
        <p:spPr bwMode="auto">
          <a:xfrm>
            <a:off x="2362200" y="5029200"/>
            <a:ext cx="1066800" cy="3048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0" lang="en-US" sz="1200" b="0" i="0" u="none" strike="noStrike" cap="none" normalizeH="0" baseline="0" dirty="0">
                <a:ln>
                  <a:noFill/>
                </a:ln>
                <a:solidFill>
                  <a:schemeClr val="bg1"/>
                </a:solidFill>
                <a:effectLst/>
                <a:latin typeface="Times New Roman" pitchFamily="16" charset="0"/>
                <a:ea typeface="MS Gothic" charset="-128"/>
              </a:rPr>
              <a:t>RTS: CBW80</a:t>
            </a:r>
          </a:p>
        </p:txBody>
      </p:sp>
      <p:sp>
        <p:nvSpPr>
          <p:cNvPr id="9" name="Rectangle 8">
            <a:extLst>
              <a:ext uri="{FF2B5EF4-FFF2-40B4-BE49-F238E27FC236}">
                <a16:creationId xmlns:a16="http://schemas.microsoft.com/office/drawing/2014/main" id="{F71FCCFB-EF04-4704-8F18-CAEF32D452EB}"/>
              </a:ext>
            </a:extLst>
          </p:cNvPr>
          <p:cNvSpPr/>
          <p:nvPr/>
        </p:nvSpPr>
        <p:spPr bwMode="auto">
          <a:xfrm>
            <a:off x="2362200" y="4622800"/>
            <a:ext cx="1066800" cy="3048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0" lang="en-US" sz="1200" b="0" i="0" u="none" strike="noStrike" cap="none" normalizeH="0" baseline="0" dirty="0">
                <a:ln>
                  <a:noFill/>
                </a:ln>
                <a:solidFill>
                  <a:schemeClr val="bg1"/>
                </a:solidFill>
                <a:effectLst/>
                <a:latin typeface="Times New Roman" pitchFamily="16" charset="0"/>
                <a:ea typeface="MS Gothic" charset="-128"/>
              </a:rPr>
              <a:t>RTS: CBW80</a:t>
            </a:r>
          </a:p>
        </p:txBody>
      </p:sp>
      <p:sp>
        <p:nvSpPr>
          <p:cNvPr id="10" name="Rectangle 9">
            <a:extLst>
              <a:ext uri="{FF2B5EF4-FFF2-40B4-BE49-F238E27FC236}">
                <a16:creationId xmlns:a16="http://schemas.microsoft.com/office/drawing/2014/main" id="{A8AECD42-83ED-4FFB-BE08-47D0F0AA6D0F}"/>
              </a:ext>
            </a:extLst>
          </p:cNvPr>
          <p:cNvSpPr/>
          <p:nvPr/>
        </p:nvSpPr>
        <p:spPr bwMode="auto">
          <a:xfrm>
            <a:off x="2286000" y="4216400"/>
            <a:ext cx="1825308" cy="304800"/>
          </a:xfrm>
          <a:prstGeom prst="rect">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0" lang="en-US" sz="1200" b="0" i="0" u="none" strike="noStrike" cap="none" normalizeH="0" baseline="0" dirty="0">
                <a:ln>
                  <a:noFill/>
                </a:ln>
                <a:solidFill>
                  <a:schemeClr val="bg1"/>
                </a:solidFill>
                <a:effectLst/>
                <a:latin typeface="Times New Roman" pitchFamily="16" charset="0"/>
                <a:ea typeface="MS Gothic" charset="-128"/>
              </a:rPr>
              <a:t>OBSS</a:t>
            </a:r>
          </a:p>
        </p:txBody>
      </p:sp>
      <p:sp>
        <p:nvSpPr>
          <p:cNvPr id="11" name="Rectangle 10">
            <a:extLst>
              <a:ext uri="{FF2B5EF4-FFF2-40B4-BE49-F238E27FC236}">
                <a16:creationId xmlns:a16="http://schemas.microsoft.com/office/drawing/2014/main" id="{E376436B-2645-4CEE-AF47-591FA2D934D8}"/>
              </a:ext>
            </a:extLst>
          </p:cNvPr>
          <p:cNvSpPr/>
          <p:nvPr/>
        </p:nvSpPr>
        <p:spPr bwMode="auto">
          <a:xfrm>
            <a:off x="2362200" y="3810000"/>
            <a:ext cx="1066800" cy="3048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RTS: CBW80</a:t>
            </a:r>
          </a:p>
        </p:txBody>
      </p:sp>
      <p:sp>
        <p:nvSpPr>
          <p:cNvPr id="12" name="Rectangle 11">
            <a:extLst>
              <a:ext uri="{FF2B5EF4-FFF2-40B4-BE49-F238E27FC236}">
                <a16:creationId xmlns:a16="http://schemas.microsoft.com/office/drawing/2014/main" id="{4D9EE3DD-BB08-4735-A59F-709D8CB23D8E}"/>
              </a:ext>
            </a:extLst>
          </p:cNvPr>
          <p:cNvSpPr/>
          <p:nvPr/>
        </p:nvSpPr>
        <p:spPr bwMode="auto">
          <a:xfrm>
            <a:off x="1828800" y="5029200"/>
            <a:ext cx="457200" cy="304800"/>
          </a:xfrm>
          <a:prstGeom prst="rect">
            <a:avLst/>
          </a:prstGeom>
          <a:solidFill>
            <a:srgbClr val="00206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t>P20</a:t>
            </a:r>
            <a:endParaRPr kumimoji="0" 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13" name="Speech Bubble: Rectangle with Corners Rounded 12">
            <a:extLst>
              <a:ext uri="{FF2B5EF4-FFF2-40B4-BE49-F238E27FC236}">
                <a16:creationId xmlns:a16="http://schemas.microsoft.com/office/drawing/2014/main" id="{579D3ABA-C9EF-408A-AF15-0363D817DAC8}"/>
              </a:ext>
            </a:extLst>
          </p:cNvPr>
          <p:cNvSpPr/>
          <p:nvPr/>
        </p:nvSpPr>
        <p:spPr bwMode="auto">
          <a:xfrm>
            <a:off x="4419600" y="3810000"/>
            <a:ext cx="1066800" cy="1524000"/>
          </a:xfrm>
          <a:prstGeom prst="wedgeRoundRectCallout">
            <a:avLst>
              <a:gd name="adj1" fmla="val -71631"/>
              <a:gd name="adj2" fmla="val -11948"/>
              <a:gd name="adj3" fmla="val 16667"/>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CBW80 does not tell the RTS recipient to ignore this OBSS subchannel</a:t>
            </a:r>
          </a:p>
        </p:txBody>
      </p:sp>
    </p:spTree>
    <p:extLst>
      <p:ext uri="{BB962C8B-B14F-4D97-AF65-F5344CB8AC3E}">
        <p14:creationId xmlns:p14="http://schemas.microsoft.com/office/powerpoint/2010/main" val="34542808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Feb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Challenge 2 (2/2)</a:t>
            </a:r>
            <a:endParaRPr lang="en-GB" sz="2400" dirty="0"/>
          </a:p>
        </p:txBody>
      </p:sp>
      <p:sp>
        <p:nvSpPr>
          <p:cNvPr id="4098" name="Rectangle 2"/>
          <p:cNvSpPr>
            <a:spLocks noGrp="1" noChangeArrowheads="1"/>
          </p:cNvSpPr>
          <p:nvPr>
            <p:ph type="body" idx="1"/>
          </p:nvPr>
        </p:nvSpPr>
        <p:spPr>
          <a:xfrm>
            <a:off x="76200" y="1981200"/>
            <a:ext cx="8915400" cy="2590800"/>
          </a:xfrm>
          <a:ln/>
        </p:spPr>
        <p:txBody>
          <a:bodyPr/>
          <a:lstStyle/>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Problem 2b: </a:t>
            </a:r>
            <a:endParaRPr lang="en-GB" sz="1050" dirty="0"/>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A recipient of a dynamic RTS can only signal the clear P20/P40/P80/P160 MHz in its CTS</a:t>
            </a:r>
          </a:p>
        </p:txBody>
      </p:sp>
      <p:sp>
        <p:nvSpPr>
          <p:cNvPr id="2" name="Rectangle 1">
            <a:extLst>
              <a:ext uri="{FF2B5EF4-FFF2-40B4-BE49-F238E27FC236}">
                <a16:creationId xmlns:a16="http://schemas.microsoft.com/office/drawing/2014/main" id="{82549631-375A-4C51-8FD2-6BE38205A9E2}"/>
              </a:ext>
            </a:extLst>
          </p:cNvPr>
          <p:cNvSpPr/>
          <p:nvPr/>
        </p:nvSpPr>
        <p:spPr bwMode="auto">
          <a:xfrm>
            <a:off x="1943100" y="4267200"/>
            <a:ext cx="1066800" cy="3048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0" lang="en-US" sz="1200" b="0" i="0" u="none" strike="noStrike" cap="none" normalizeH="0" baseline="0" dirty="0">
                <a:ln>
                  <a:noFill/>
                </a:ln>
                <a:solidFill>
                  <a:schemeClr val="bg1"/>
                </a:solidFill>
                <a:effectLst/>
                <a:latin typeface="Times New Roman" pitchFamily="16" charset="0"/>
                <a:ea typeface="MS Gothic" charset="-128"/>
              </a:rPr>
              <a:t>RTS: CBW80</a:t>
            </a:r>
          </a:p>
        </p:txBody>
      </p:sp>
      <p:sp>
        <p:nvSpPr>
          <p:cNvPr id="8" name="Rectangle 7">
            <a:extLst>
              <a:ext uri="{FF2B5EF4-FFF2-40B4-BE49-F238E27FC236}">
                <a16:creationId xmlns:a16="http://schemas.microsoft.com/office/drawing/2014/main" id="{C1F3FA38-7D34-45A6-90DA-3D8C387FEE0B}"/>
              </a:ext>
            </a:extLst>
          </p:cNvPr>
          <p:cNvSpPr/>
          <p:nvPr/>
        </p:nvSpPr>
        <p:spPr bwMode="auto">
          <a:xfrm>
            <a:off x="1943100" y="3860800"/>
            <a:ext cx="1066800" cy="3048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0" lang="en-US" sz="1200" b="0" i="0" u="none" strike="noStrike" cap="none" normalizeH="0" baseline="0" dirty="0">
                <a:ln>
                  <a:noFill/>
                </a:ln>
                <a:solidFill>
                  <a:schemeClr val="bg1"/>
                </a:solidFill>
                <a:effectLst/>
                <a:latin typeface="Times New Roman" pitchFamily="16" charset="0"/>
                <a:ea typeface="MS Gothic" charset="-128"/>
              </a:rPr>
              <a:t>RTS: CBW80</a:t>
            </a:r>
          </a:p>
        </p:txBody>
      </p:sp>
      <p:sp>
        <p:nvSpPr>
          <p:cNvPr id="9" name="Rectangle 8">
            <a:extLst>
              <a:ext uri="{FF2B5EF4-FFF2-40B4-BE49-F238E27FC236}">
                <a16:creationId xmlns:a16="http://schemas.microsoft.com/office/drawing/2014/main" id="{C3DAEDAB-64E9-4845-961D-AF00E0B1C928}"/>
              </a:ext>
            </a:extLst>
          </p:cNvPr>
          <p:cNvSpPr/>
          <p:nvPr/>
        </p:nvSpPr>
        <p:spPr bwMode="auto">
          <a:xfrm>
            <a:off x="1866900" y="3454400"/>
            <a:ext cx="3810000" cy="304800"/>
          </a:xfrm>
          <a:prstGeom prst="rect">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0" lang="en-US" sz="1200" b="0" i="0" u="none" strike="noStrike" cap="none" normalizeH="0" baseline="0" dirty="0">
                <a:ln>
                  <a:noFill/>
                </a:ln>
                <a:solidFill>
                  <a:schemeClr val="bg1"/>
                </a:solidFill>
                <a:effectLst/>
                <a:latin typeface="Times New Roman" pitchFamily="16" charset="0"/>
                <a:ea typeface="MS Gothic" charset="-128"/>
              </a:rPr>
              <a:t>OBSS</a:t>
            </a:r>
          </a:p>
        </p:txBody>
      </p:sp>
      <p:sp>
        <p:nvSpPr>
          <p:cNvPr id="10" name="Rectangle 9">
            <a:extLst>
              <a:ext uri="{FF2B5EF4-FFF2-40B4-BE49-F238E27FC236}">
                <a16:creationId xmlns:a16="http://schemas.microsoft.com/office/drawing/2014/main" id="{DE41CF72-AD36-4F6E-99A9-5ADDEA0E197A}"/>
              </a:ext>
            </a:extLst>
          </p:cNvPr>
          <p:cNvSpPr/>
          <p:nvPr/>
        </p:nvSpPr>
        <p:spPr bwMode="auto">
          <a:xfrm>
            <a:off x="1943100" y="3048000"/>
            <a:ext cx="1066800" cy="3048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RTS: CBW80</a:t>
            </a:r>
          </a:p>
        </p:txBody>
      </p:sp>
      <p:sp>
        <p:nvSpPr>
          <p:cNvPr id="11" name="Rectangle 10">
            <a:extLst>
              <a:ext uri="{FF2B5EF4-FFF2-40B4-BE49-F238E27FC236}">
                <a16:creationId xmlns:a16="http://schemas.microsoft.com/office/drawing/2014/main" id="{13AA73CB-A765-42D2-8DEB-78003FAD689E}"/>
              </a:ext>
            </a:extLst>
          </p:cNvPr>
          <p:cNvSpPr/>
          <p:nvPr/>
        </p:nvSpPr>
        <p:spPr bwMode="auto">
          <a:xfrm>
            <a:off x="3162300" y="4267200"/>
            <a:ext cx="1143000" cy="3048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t>C</a:t>
            </a:r>
            <a:r>
              <a:rPr kumimoji="0" lang="en-US" sz="1200" b="0" i="0" u="none" strike="noStrike" cap="none" normalizeH="0" baseline="0" dirty="0">
                <a:ln>
                  <a:noFill/>
                </a:ln>
                <a:solidFill>
                  <a:schemeClr val="bg1"/>
                </a:solidFill>
                <a:effectLst/>
                <a:latin typeface="Times New Roman" pitchFamily="16" charset="0"/>
                <a:ea typeface="MS Gothic" charset="-128"/>
              </a:rPr>
              <a:t>TS: CBW40</a:t>
            </a:r>
          </a:p>
        </p:txBody>
      </p:sp>
      <p:sp>
        <p:nvSpPr>
          <p:cNvPr id="12" name="Rectangle 11">
            <a:extLst>
              <a:ext uri="{FF2B5EF4-FFF2-40B4-BE49-F238E27FC236}">
                <a16:creationId xmlns:a16="http://schemas.microsoft.com/office/drawing/2014/main" id="{94B1E6F5-375A-420B-9031-9B6E0745CC27}"/>
              </a:ext>
            </a:extLst>
          </p:cNvPr>
          <p:cNvSpPr/>
          <p:nvPr/>
        </p:nvSpPr>
        <p:spPr bwMode="auto">
          <a:xfrm>
            <a:off x="3162300" y="3860800"/>
            <a:ext cx="1143000" cy="3048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t>C</a:t>
            </a:r>
            <a:r>
              <a:rPr kumimoji="0" lang="en-US" sz="1200" b="0" i="0" u="none" strike="noStrike" cap="none" normalizeH="0" baseline="0" dirty="0">
                <a:ln>
                  <a:noFill/>
                </a:ln>
                <a:solidFill>
                  <a:schemeClr val="bg1"/>
                </a:solidFill>
                <a:effectLst/>
                <a:latin typeface="Times New Roman" pitchFamily="16" charset="0"/>
                <a:ea typeface="MS Gothic" charset="-128"/>
              </a:rPr>
              <a:t>TS: CBW40</a:t>
            </a:r>
          </a:p>
        </p:txBody>
      </p:sp>
      <p:sp>
        <p:nvSpPr>
          <p:cNvPr id="15" name="Rectangle 14">
            <a:extLst>
              <a:ext uri="{FF2B5EF4-FFF2-40B4-BE49-F238E27FC236}">
                <a16:creationId xmlns:a16="http://schemas.microsoft.com/office/drawing/2014/main" id="{57DEBF99-A409-41DF-867C-FEF273C8585F}"/>
              </a:ext>
            </a:extLst>
          </p:cNvPr>
          <p:cNvSpPr/>
          <p:nvPr/>
        </p:nvSpPr>
        <p:spPr bwMode="auto">
          <a:xfrm>
            <a:off x="4457700" y="3860800"/>
            <a:ext cx="1905000" cy="7112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0" lang="en-US" sz="1200" b="0" i="0" u="none" strike="noStrike" cap="none" normalizeH="0" baseline="0" dirty="0">
                <a:ln>
                  <a:noFill/>
                </a:ln>
                <a:solidFill>
                  <a:schemeClr val="bg1"/>
                </a:solidFill>
                <a:effectLst/>
                <a:latin typeface="Times New Roman" pitchFamily="16" charset="0"/>
                <a:ea typeface="MS Gothic" charset="-128"/>
              </a:rPr>
              <a:t>Data</a:t>
            </a:r>
          </a:p>
        </p:txBody>
      </p:sp>
      <p:sp>
        <p:nvSpPr>
          <p:cNvPr id="17" name="Rectangle 16">
            <a:extLst>
              <a:ext uri="{FF2B5EF4-FFF2-40B4-BE49-F238E27FC236}">
                <a16:creationId xmlns:a16="http://schemas.microsoft.com/office/drawing/2014/main" id="{019AA94E-1838-44C3-A547-2C2A3DEEDFB9}"/>
              </a:ext>
            </a:extLst>
          </p:cNvPr>
          <p:cNvSpPr/>
          <p:nvPr/>
        </p:nvSpPr>
        <p:spPr bwMode="auto">
          <a:xfrm>
            <a:off x="6515100" y="4267200"/>
            <a:ext cx="685800" cy="3048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t>BA</a:t>
            </a:r>
            <a:endParaRPr kumimoji="0" 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33D85195-C448-426B-B888-5E3497BF011E}"/>
              </a:ext>
            </a:extLst>
          </p:cNvPr>
          <p:cNvSpPr/>
          <p:nvPr/>
        </p:nvSpPr>
        <p:spPr bwMode="auto">
          <a:xfrm>
            <a:off x="6515100" y="3860800"/>
            <a:ext cx="685800" cy="3048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t>BA</a:t>
            </a:r>
            <a:endParaRPr kumimoji="0" 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3" name="Speech Bubble: Rectangle with Corners Rounded 2">
            <a:extLst>
              <a:ext uri="{FF2B5EF4-FFF2-40B4-BE49-F238E27FC236}">
                <a16:creationId xmlns:a16="http://schemas.microsoft.com/office/drawing/2014/main" id="{CD064DD0-4538-4326-9231-7B54C43963F2}"/>
              </a:ext>
            </a:extLst>
          </p:cNvPr>
          <p:cNvSpPr/>
          <p:nvPr/>
        </p:nvSpPr>
        <p:spPr bwMode="auto">
          <a:xfrm>
            <a:off x="3810000" y="2730976"/>
            <a:ext cx="3041644" cy="621824"/>
          </a:xfrm>
          <a:prstGeom prst="wedgeRoundRectCallout">
            <a:avLst>
              <a:gd name="adj1" fmla="val -60225"/>
              <a:gd name="adj2" fmla="val 31306"/>
              <a:gd name="adj3" fmla="val 16667"/>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Even if a smart RTS recipient can detect this duplicate RTS (with some error rate), it still can’t tell the RTS sender</a:t>
            </a:r>
          </a:p>
        </p:txBody>
      </p:sp>
      <p:sp>
        <p:nvSpPr>
          <p:cNvPr id="20" name="Rectangle 19">
            <a:extLst>
              <a:ext uri="{FF2B5EF4-FFF2-40B4-BE49-F238E27FC236}">
                <a16:creationId xmlns:a16="http://schemas.microsoft.com/office/drawing/2014/main" id="{20A2BE12-4627-4504-BDB1-03E881BA30A0}"/>
              </a:ext>
            </a:extLst>
          </p:cNvPr>
          <p:cNvSpPr/>
          <p:nvPr/>
        </p:nvSpPr>
        <p:spPr bwMode="auto">
          <a:xfrm>
            <a:off x="1409700" y="4267200"/>
            <a:ext cx="457200" cy="304800"/>
          </a:xfrm>
          <a:prstGeom prst="rect">
            <a:avLst/>
          </a:prstGeom>
          <a:solidFill>
            <a:srgbClr val="00206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t>P20</a:t>
            </a:r>
            <a:endParaRPr kumimoji="0" 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19" name="Rectangle 2">
            <a:extLst>
              <a:ext uri="{FF2B5EF4-FFF2-40B4-BE49-F238E27FC236}">
                <a16:creationId xmlns:a16="http://schemas.microsoft.com/office/drawing/2014/main" id="{AD9DA9A9-2D9A-4F5D-A802-8D00A85154FB}"/>
              </a:ext>
            </a:extLst>
          </p:cNvPr>
          <p:cNvSpPr txBox="1">
            <a:spLocks noChangeArrowheads="1"/>
          </p:cNvSpPr>
          <p:nvPr/>
        </p:nvSpPr>
        <p:spPr bwMode="auto">
          <a:xfrm>
            <a:off x="76200" y="4876800"/>
            <a:ext cx="8915400" cy="111755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kern="0" dirty="0"/>
              <a:t>Problem 2c: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kern="0" dirty="0"/>
              <a:t>Even if a) the RTS recipient attempts to detect duplicate non-primary RTSs and then sends CTS frames on all </a:t>
            </a:r>
            <a:r>
              <a:rPr lang="en-GB" sz="1400" kern="0" dirty="0" err="1"/>
              <a:t>RTSed</a:t>
            </a:r>
            <a:r>
              <a:rPr lang="en-GB" sz="1400" kern="0" dirty="0"/>
              <a:t> and idle subchannels and b) the CTS recipient attempts to detect duplicate non-primary CTSs, this process is </a:t>
            </a:r>
            <a:r>
              <a:rPr lang="en-GB" sz="1400" b="1" kern="0" dirty="0"/>
              <a:t>unreliable</a:t>
            </a:r>
            <a:r>
              <a:rPr lang="en-GB" sz="1400" kern="0" dirty="0"/>
              <a:t> due to false misses from frequency selectivity (especially for single-antenna devices) and false alarms from OBSS transmissions, and leads to </a:t>
            </a:r>
            <a:r>
              <a:rPr lang="en-GB" sz="1400" b="1" kern="0" dirty="0"/>
              <a:t>untestable</a:t>
            </a:r>
            <a:r>
              <a:rPr lang="en-GB" sz="1400" kern="0" dirty="0"/>
              <a:t> </a:t>
            </a:r>
            <a:r>
              <a:rPr lang="en-GB" sz="1400" b="1" kern="0" dirty="0"/>
              <a:t>heuristics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kern="0" dirty="0"/>
              <a:t>… i.e. unpredictable and variable </a:t>
            </a:r>
            <a:r>
              <a:rPr lang="en-GB" sz="1400" kern="0" dirty="0" err="1"/>
              <a:t>behavior</a:t>
            </a:r>
            <a:r>
              <a:rPr lang="en-GB" sz="1400" kern="0" dirty="0"/>
              <a:t> (game of “telephone”), yet RTS+CTS needs to “just work”.</a:t>
            </a:r>
          </a:p>
        </p:txBody>
      </p:sp>
    </p:spTree>
    <p:extLst>
      <p:ext uri="{BB962C8B-B14F-4D97-AF65-F5344CB8AC3E}">
        <p14:creationId xmlns:p14="http://schemas.microsoft.com/office/powerpoint/2010/main" val="20776731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Feb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Solutions</a:t>
            </a:r>
            <a:br>
              <a:rPr lang="en-GB" dirty="0"/>
            </a:br>
            <a:r>
              <a:rPr lang="en-GB" sz="2400" dirty="0"/>
              <a:t>Option A: Non-HT Service field?</a:t>
            </a:r>
          </a:p>
        </p:txBody>
      </p:sp>
      <p:sp>
        <p:nvSpPr>
          <p:cNvPr id="4098" name="Rectangle 2"/>
          <p:cNvSpPr>
            <a:spLocks noGrp="1" noChangeArrowheads="1"/>
          </p:cNvSpPr>
          <p:nvPr>
            <p:ph type="body" idx="1"/>
          </p:nvPr>
        </p:nvSpPr>
        <p:spPr>
          <a:xfrm>
            <a:off x="685800" y="1981200"/>
            <a:ext cx="77724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u="sng" dirty="0"/>
              <a:t>Assume</a:t>
            </a:r>
            <a:r>
              <a:rPr lang="en-GB" sz="2000" dirty="0"/>
              <a:t> we can ignore legacy implementations that only continue to process a non-HT PPDU’s if the last 9b of its Service field are 0s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i="1" dirty="0"/>
              <a:t>Perhaps</a:t>
            </a:r>
            <a:r>
              <a:rPr lang="en-GB" sz="1600" dirty="0"/>
              <a:t> this be true in 6 GHz, but with no good solution for 5 GHz?</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Insert 6-9b of Bandwidth and Puncturing Information in the non-HT PPDU’s Service field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33-37 values defined (see backup)</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The intended recipient should treat other values as “Validate”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Since no CRC protects this field, also add 3-0b of Parity/CRC</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i.e. trade-off between future-proofing and reliability</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u="sng" dirty="0"/>
              <a:t>Note: likely this option is precluded by legacy implementations?</a:t>
            </a:r>
          </a:p>
        </p:txBody>
      </p:sp>
      <p:pic>
        <p:nvPicPr>
          <p:cNvPr id="3" name="Picture 2">
            <a:extLst>
              <a:ext uri="{FF2B5EF4-FFF2-40B4-BE49-F238E27FC236}">
                <a16:creationId xmlns:a16="http://schemas.microsoft.com/office/drawing/2014/main" id="{2A5F8B9A-EF05-41B8-A480-FF324D69AEBB}"/>
              </a:ext>
            </a:extLst>
          </p:cNvPr>
          <p:cNvPicPr>
            <a:picLocks noChangeAspect="1"/>
          </p:cNvPicPr>
          <p:nvPr/>
        </p:nvPicPr>
        <p:blipFill>
          <a:blip r:embed="rId3"/>
          <a:stretch>
            <a:fillRect/>
          </a:stretch>
        </p:blipFill>
        <p:spPr>
          <a:xfrm>
            <a:off x="5367338" y="678669"/>
            <a:ext cx="3700462" cy="1378731"/>
          </a:xfrm>
          <a:prstGeom prst="rect">
            <a:avLst/>
          </a:prstGeom>
        </p:spPr>
      </p:pic>
    </p:spTree>
    <p:extLst>
      <p:ext uri="{BB962C8B-B14F-4D97-AF65-F5344CB8AC3E}">
        <p14:creationId xmlns:p14="http://schemas.microsoft.com/office/powerpoint/2010/main" val="17754380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Feb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Solutions</a:t>
            </a:r>
            <a:br>
              <a:rPr lang="en-GB" dirty="0"/>
            </a:br>
            <a:r>
              <a:rPr lang="en-GB" sz="2400" dirty="0"/>
              <a:t>Option B: Frequency-multiplexed non-HT PPDUs</a:t>
            </a:r>
          </a:p>
        </p:txBody>
      </p:sp>
      <p:sp>
        <p:nvSpPr>
          <p:cNvPr id="4098" name="Rectangle 2"/>
          <p:cNvSpPr>
            <a:spLocks noGrp="1" noChangeArrowheads="1"/>
          </p:cNvSpPr>
          <p:nvPr>
            <p:ph type="body" idx="1"/>
          </p:nvPr>
        </p:nvSpPr>
        <p:spPr>
          <a:xfrm>
            <a:off x="76200" y="1981200"/>
            <a:ext cx="8915400" cy="2590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Change clause 36 to define: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(Orthogonal) frequency-multiplexed, </a:t>
            </a:r>
            <a:r>
              <a:rPr lang="en-GB" sz="1400" i="1" dirty="0"/>
              <a:t>different </a:t>
            </a:r>
            <a:r>
              <a:rPr lang="en-GB" sz="1400" dirty="0"/>
              <a:t>non-HT PPDUs from one initiator to one responder</a:t>
            </a:r>
            <a:endParaRPr lang="en-GB" sz="1400" u="sng"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Must be mandatory for both TX and RX, for both APs and non-AP STAs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t>Due to the allowed puncturing patterns, this suggests 1 decoding operation per 20 MHz in the primary 80 MHz, and one decoding operation per 40 MHz in the remaining PPDU bandwidth (so 320 MHz implies 10 decoding operations).</a:t>
            </a:r>
            <a:endParaRPr lang="en-GB" sz="14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u="sng" dirty="0"/>
              <a:t>Note: this is a new, onerous requirement on non-AP STAs, and likely unacceptable</a:t>
            </a:r>
          </a:p>
        </p:txBody>
      </p:sp>
      <p:sp>
        <p:nvSpPr>
          <p:cNvPr id="19" name="Rectangle 18">
            <a:extLst>
              <a:ext uri="{FF2B5EF4-FFF2-40B4-BE49-F238E27FC236}">
                <a16:creationId xmlns:a16="http://schemas.microsoft.com/office/drawing/2014/main" id="{E98977C5-D843-4B9D-9DFD-C0DB1E834C30}"/>
              </a:ext>
            </a:extLst>
          </p:cNvPr>
          <p:cNvSpPr/>
          <p:nvPr/>
        </p:nvSpPr>
        <p:spPr bwMode="auto">
          <a:xfrm>
            <a:off x="4648200" y="5308600"/>
            <a:ext cx="1905000" cy="7112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0" lang="en-US" sz="1200" b="0" i="0" u="none" strike="noStrike" cap="none" normalizeH="0" baseline="0" dirty="0">
                <a:ln>
                  <a:noFill/>
                </a:ln>
                <a:solidFill>
                  <a:schemeClr val="bg1"/>
                </a:solidFill>
                <a:effectLst/>
                <a:latin typeface="Times New Roman" pitchFamily="16" charset="0"/>
                <a:ea typeface="MS Gothic" charset="-128"/>
              </a:rPr>
              <a:t>Data</a:t>
            </a:r>
          </a:p>
        </p:txBody>
      </p:sp>
      <p:sp>
        <p:nvSpPr>
          <p:cNvPr id="27" name="Rectangle 26">
            <a:extLst>
              <a:ext uri="{FF2B5EF4-FFF2-40B4-BE49-F238E27FC236}">
                <a16:creationId xmlns:a16="http://schemas.microsoft.com/office/drawing/2014/main" id="{49B368A9-F154-4F69-8944-5060AF680899}"/>
              </a:ext>
            </a:extLst>
          </p:cNvPr>
          <p:cNvSpPr/>
          <p:nvPr/>
        </p:nvSpPr>
        <p:spPr bwMode="auto">
          <a:xfrm>
            <a:off x="2133600" y="5715000"/>
            <a:ext cx="1066800" cy="3048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0" lang="en-US" sz="1200" b="0" i="0" u="none" strike="noStrike" cap="none" normalizeH="0" baseline="0" dirty="0">
                <a:ln>
                  <a:noFill/>
                </a:ln>
                <a:solidFill>
                  <a:schemeClr val="bg1"/>
                </a:solidFill>
                <a:effectLst/>
                <a:latin typeface="Times New Roman" pitchFamily="16" charset="0"/>
                <a:ea typeface="MS Gothic" charset="-128"/>
              </a:rPr>
              <a:t>RTS: CBW40</a:t>
            </a:r>
          </a:p>
        </p:txBody>
      </p:sp>
      <p:sp>
        <p:nvSpPr>
          <p:cNvPr id="28" name="Rectangle 27">
            <a:extLst>
              <a:ext uri="{FF2B5EF4-FFF2-40B4-BE49-F238E27FC236}">
                <a16:creationId xmlns:a16="http://schemas.microsoft.com/office/drawing/2014/main" id="{DD255D4E-DB98-435A-A183-ADF5417738F5}"/>
              </a:ext>
            </a:extLst>
          </p:cNvPr>
          <p:cNvSpPr/>
          <p:nvPr/>
        </p:nvSpPr>
        <p:spPr bwMode="auto">
          <a:xfrm>
            <a:off x="2133600" y="5308600"/>
            <a:ext cx="1066800" cy="3048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0" lang="en-US" sz="1200" b="0" i="0" u="none" strike="noStrike" cap="none" normalizeH="0" baseline="0" dirty="0">
                <a:ln>
                  <a:noFill/>
                </a:ln>
                <a:solidFill>
                  <a:schemeClr val="bg1"/>
                </a:solidFill>
                <a:effectLst/>
                <a:latin typeface="Times New Roman" pitchFamily="16" charset="0"/>
                <a:ea typeface="MS Gothic" charset="-128"/>
              </a:rPr>
              <a:t>RTS: CBW40</a:t>
            </a:r>
          </a:p>
        </p:txBody>
      </p:sp>
      <p:sp>
        <p:nvSpPr>
          <p:cNvPr id="29" name="Rectangle 28">
            <a:extLst>
              <a:ext uri="{FF2B5EF4-FFF2-40B4-BE49-F238E27FC236}">
                <a16:creationId xmlns:a16="http://schemas.microsoft.com/office/drawing/2014/main" id="{67FDA08E-E72B-4BA1-AE39-3EB236B9A406}"/>
              </a:ext>
            </a:extLst>
          </p:cNvPr>
          <p:cNvSpPr/>
          <p:nvPr/>
        </p:nvSpPr>
        <p:spPr bwMode="auto">
          <a:xfrm>
            <a:off x="2133600" y="4495800"/>
            <a:ext cx="1066800" cy="3048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RTS: CBW20</a:t>
            </a:r>
          </a:p>
        </p:txBody>
      </p:sp>
      <p:sp>
        <p:nvSpPr>
          <p:cNvPr id="30" name="Rectangle 29">
            <a:extLst>
              <a:ext uri="{FF2B5EF4-FFF2-40B4-BE49-F238E27FC236}">
                <a16:creationId xmlns:a16="http://schemas.microsoft.com/office/drawing/2014/main" id="{133E99E7-03E1-4F80-A8E0-8B9024E57573}"/>
              </a:ext>
            </a:extLst>
          </p:cNvPr>
          <p:cNvSpPr/>
          <p:nvPr/>
        </p:nvSpPr>
        <p:spPr bwMode="auto">
          <a:xfrm>
            <a:off x="3352800" y="5715000"/>
            <a:ext cx="1143000" cy="3048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t>C</a:t>
            </a:r>
            <a:r>
              <a:rPr kumimoji="0" lang="en-US" sz="1200" b="0" i="0" u="none" strike="noStrike" cap="none" normalizeH="0" baseline="0" dirty="0">
                <a:ln>
                  <a:noFill/>
                </a:ln>
                <a:solidFill>
                  <a:schemeClr val="bg1"/>
                </a:solidFill>
                <a:effectLst/>
                <a:latin typeface="Times New Roman" pitchFamily="16" charset="0"/>
                <a:ea typeface="MS Gothic" charset="-128"/>
              </a:rPr>
              <a:t>TS: CBW40</a:t>
            </a:r>
          </a:p>
        </p:txBody>
      </p:sp>
      <p:sp>
        <p:nvSpPr>
          <p:cNvPr id="31" name="Rectangle 30">
            <a:extLst>
              <a:ext uri="{FF2B5EF4-FFF2-40B4-BE49-F238E27FC236}">
                <a16:creationId xmlns:a16="http://schemas.microsoft.com/office/drawing/2014/main" id="{CE5B7A69-E8D0-4D03-9FC2-923D3B80E5BB}"/>
              </a:ext>
            </a:extLst>
          </p:cNvPr>
          <p:cNvSpPr/>
          <p:nvPr/>
        </p:nvSpPr>
        <p:spPr bwMode="auto">
          <a:xfrm>
            <a:off x="3352800" y="5308600"/>
            <a:ext cx="1143000" cy="3048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t>C</a:t>
            </a:r>
            <a:r>
              <a:rPr kumimoji="0" lang="en-US" sz="1200" b="0" i="0" u="none" strike="noStrike" cap="none" normalizeH="0" baseline="0" dirty="0">
                <a:ln>
                  <a:noFill/>
                </a:ln>
                <a:solidFill>
                  <a:schemeClr val="bg1"/>
                </a:solidFill>
                <a:effectLst/>
                <a:latin typeface="Times New Roman" pitchFamily="16" charset="0"/>
                <a:ea typeface="MS Gothic" charset="-128"/>
              </a:rPr>
              <a:t>TS: CBW40</a:t>
            </a:r>
          </a:p>
        </p:txBody>
      </p:sp>
      <p:sp>
        <p:nvSpPr>
          <p:cNvPr id="32" name="Rectangle 31">
            <a:extLst>
              <a:ext uri="{FF2B5EF4-FFF2-40B4-BE49-F238E27FC236}">
                <a16:creationId xmlns:a16="http://schemas.microsoft.com/office/drawing/2014/main" id="{27B062C2-C00B-460E-AE27-B9174F321DDF}"/>
              </a:ext>
            </a:extLst>
          </p:cNvPr>
          <p:cNvSpPr/>
          <p:nvPr/>
        </p:nvSpPr>
        <p:spPr bwMode="auto">
          <a:xfrm>
            <a:off x="6705600" y="5715000"/>
            <a:ext cx="685800" cy="3048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t>BA</a:t>
            </a:r>
            <a:endParaRPr kumimoji="0" lang="en-US" sz="1200" b="0" i="0" u="none" cap="none" normalizeH="0" dirty="0">
              <a:ln>
                <a:noFill/>
              </a:ln>
              <a:solidFill>
                <a:schemeClr val="bg1"/>
              </a:solidFill>
              <a:effectLst/>
              <a:latin typeface="Times New Roman" pitchFamily="16" charset="0"/>
              <a:ea typeface="MS Gothic" charset="-128"/>
            </a:endParaRPr>
          </a:p>
        </p:txBody>
      </p:sp>
      <p:sp>
        <p:nvSpPr>
          <p:cNvPr id="33" name="Rectangle 32">
            <a:extLst>
              <a:ext uri="{FF2B5EF4-FFF2-40B4-BE49-F238E27FC236}">
                <a16:creationId xmlns:a16="http://schemas.microsoft.com/office/drawing/2014/main" id="{F28B5E28-4D9C-4C82-867F-3DB036077A22}"/>
              </a:ext>
            </a:extLst>
          </p:cNvPr>
          <p:cNvSpPr/>
          <p:nvPr/>
        </p:nvSpPr>
        <p:spPr bwMode="auto">
          <a:xfrm>
            <a:off x="6705600" y="5308600"/>
            <a:ext cx="685800" cy="3048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t>BA</a:t>
            </a:r>
            <a:endParaRPr kumimoji="0" lang="en-US" sz="1200" b="0" i="0" u="none" cap="none" normalizeH="0" dirty="0">
              <a:ln>
                <a:noFill/>
              </a:ln>
              <a:solidFill>
                <a:schemeClr val="bg1"/>
              </a:solidFill>
              <a:effectLst/>
              <a:latin typeface="Times New Roman" pitchFamily="16" charset="0"/>
              <a:ea typeface="MS Gothic" charset="-128"/>
            </a:endParaRPr>
          </a:p>
        </p:txBody>
      </p:sp>
      <p:sp>
        <p:nvSpPr>
          <p:cNvPr id="34" name="Rectangle 33">
            <a:extLst>
              <a:ext uri="{FF2B5EF4-FFF2-40B4-BE49-F238E27FC236}">
                <a16:creationId xmlns:a16="http://schemas.microsoft.com/office/drawing/2014/main" id="{0674AF4B-15C9-4ADE-9C07-F5F6E4B7996B}"/>
              </a:ext>
            </a:extLst>
          </p:cNvPr>
          <p:cNvSpPr/>
          <p:nvPr/>
        </p:nvSpPr>
        <p:spPr bwMode="auto">
          <a:xfrm>
            <a:off x="3345180" y="4495800"/>
            <a:ext cx="1143000" cy="3048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t>C</a:t>
            </a:r>
            <a:r>
              <a:rPr kumimoji="0" lang="en-US" sz="1200" b="0" i="0" u="none" strike="noStrike" cap="none" normalizeH="0" baseline="0" dirty="0">
                <a:ln>
                  <a:noFill/>
                </a:ln>
                <a:solidFill>
                  <a:schemeClr val="bg1"/>
                </a:solidFill>
                <a:effectLst/>
                <a:latin typeface="Times New Roman" pitchFamily="16" charset="0"/>
                <a:ea typeface="MS Gothic" charset="-128"/>
              </a:rPr>
              <a:t>TS: CBW20</a:t>
            </a:r>
          </a:p>
        </p:txBody>
      </p:sp>
      <p:sp>
        <p:nvSpPr>
          <p:cNvPr id="36" name="Rectangle 35">
            <a:extLst>
              <a:ext uri="{FF2B5EF4-FFF2-40B4-BE49-F238E27FC236}">
                <a16:creationId xmlns:a16="http://schemas.microsoft.com/office/drawing/2014/main" id="{F19507CA-76BC-429C-B827-713225BD7376}"/>
              </a:ext>
            </a:extLst>
          </p:cNvPr>
          <p:cNvSpPr/>
          <p:nvPr/>
        </p:nvSpPr>
        <p:spPr bwMode="auto">
          <a:xfrm>
            <a:off x="1596390" y="5715000"/>
            <a:ext cx="457200" cy="304800"/>
          </a:xfrm>
          <a:prstGeom prst="rect">
            <a:avLst/>
          </a:prstGeom>
          <a:solidFill>
            <a:srgbClr val="00206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t>P20</a:t>
            </a:r>
            <a:endParaRPr kumimoji="0" 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37" name="Rectangle 36">
            <a:extLst>
              <a:ext uri="{FF2B5EF4-FFF2-40B4-BE49-F238E27FC236}">
                <a16:creationId xmlns:a16="http://schemas.microsoft.com/office/drawing/2014/main" id="{5D778CC3-B695-4DAF-A752-5C206C42CC5E}"/>
              </a:ext>
            </a:extLst>
          </p:cNvPr>
          <p:cNvSpPr/>
          <p:nvPr/>
        </p:nvSpPr>
        <p:spPr bwMode="auto">
          <a:xfrm>
            <a:off x="2053590" y="4899660"/>
            <a:ext cx="3550920" cy="304800"/>
          </a:xfrm>
          <a:prstGeom prst="rect">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0" lang="en-US" sz="1200" b="0" i="0" u="none" strike="noStrike" cap="none" normalizeH="0" baseline="0" dirty="0">
                <a:ln>
                  <a:noFill/>
                </a:ln>
                <a:solidFill>
                  <a:schemeClr val="bg1"/>
                </a:solidFill>
                <a:effectLst/>
                <a:latin typeface="Times New Roman" pitchFamily="16" charset="0"/>
                <a:ea typeface="MS Gothic" charset="-128"/>
              </a:rPr>
              <a:t>OBSS</a:t>
            </a:r>
          </a:p>
        </p:txBody>
      </p:sp>
      <p:sp>
        <p:nvSpPr>
          <p:cNvPr id="38" name="Rectangle 37">
            <a:extLst>
              <a:ext uri="{FF2B5EF4-FFF2-40B4-BE49-F238E27FC236}">
                <a16:creationId xmlns:a16="http://schemas.microsoft.com/office/drawing/2014/main" id="{5C27CA0C-3142-4003-A1E1-C2B2A7D54CF8}"/>
              </a:ext>
            </a:extLst>
          </p:cNvPr>
          <p:cNvSpPr/>
          <p:nvPr/>
        </p:nvSpPr>
        <p:spPr bwMode="auto">
          <a:xfrm>
            <a:off x="4648200" y="4495800"/>
            <a:ext cx="1905000" cy="29972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0" lang="en-US" sz="1200" b="0" i="0" u="none" strike="noStrike" cap="none" normalizeH="0" baseline="0" dirty="0">
                <a:ln>
                  <a:noFill/>
                </a:ln>
                <a:solidFill>
                  <a:schemeClr val="bg1"/>
                </a:solidFill>
                <a:effectLst/>
                <a:latin typeface="Times New Roman" pitchFamily="16" charset="0"/>
                <a:ea typeface="MS Gothic" charset="-128"/>
              </a:rPr>
              <a:t>Data</a:t>
            </a:r>
          </a:p>
        </p:txBody>
      </p:sp>
      <p:sp>
        <p:nvSpPr>
          <p:cNvPr id="39" name="Rectangle 38">
            <a:extLst>
              <a:ext uri="{FF2B5EF4-FFF2-40B4-BE49-F238E27FC236}">
                <a16:creationId xmlns:a16="http://schemas.microsoft.com/office/drawing/2014/main" id="{537FDA18-A35E-4D40-B9FE-DBC66C519ABC}"/>
              </a:ext>
            </a:extLst>
          </p:cNvPr>
          <p:cNvSpPr/>
          <p:nvPr/>
        </p:nvSpPr>
        <p:spPr bwMode="auto">
          <a:xfrm>
            <a:off x="6682740" y="4490720"/>
            <a:ext cx="685800" cy="3048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t>BA</a:t>
            </a:r>
            <a:endParaRPr kumimoji="0" lang="en-US" sz="1200" b="0" i="0" u="none" cap="none" normalizeH="0" dirty="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7677563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Feb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Solutions</a:t>
            </a:r>
            <a:br>
              <a:rPr lang="en-GB" dirty="0"/>
            </a:br>
            <a:r>
              <a:rPr lang="en-GB" sz="2400" dirty="0"/>
              <a:t>Option C: Uncoded Pad bits</a:t>
            </a:r>
          </a:p>
        </p:txBody>
      </p:sp>
      <p:sp>
        <p:nvSpPr>
          <p:cNvPr id="4098" name="Rectangle 2"/>
          <p:cNvSpPr>
            <a:spLocks noGrp="1" noChangeArrowheads="1"/>
          </p:cNvSpPr>
          <p:nvPr>
            <p:ph type="body" idx="1"/>
          </p:nvPr>
        </p:nvSpPr>
        <p:spPr>
          <a:xfrm>
            <a:off x="88640" y="1828800"/>
            <a:ext cx="5893270" cy="4114800"/>
          </a:xfrm>
          <a:ln/>
        </p:spPr>
        <p:txBody>
          <a:bodyPr/>
          <a:lstStyle/>
          <a:p>
            <a:pPr>
              <a:spcBef>
                <a:spcPts val="2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300" b="0" dirty="0"/>
              <a:t>RTS, CF-End and PS-Poll are 20 octets; CTS is 14 octets</a:t>
            </a:r>
          </a:p>
          <a:p>
            <a:pPr>
              <a:spcBef>
                <a:spcPts val="2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300" b="0" dirty="0"/>
              <a:t>When transmitted in a non-HT PPDU, the number of uncoded Pad bits is always at least 10 bits (assume NDPA can be padded to ensure this) </a:t>
            </a:r>
          </a:p>
          <a:p>
            <a:pPr>
              <a:spcBef>
                <a:spcPts val="2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300" b="0" dirty="0"/>
              <a:t>Cannot fit 6 bits of Bandwidth and Puncturing Information and a 6 bit Tail field into 10 bit; and no checksum</a:t>
            </a:r>
          </a:p>
          <a:p>
            <a:pPr>
              <a:spcBef>
                <a:spcPts val="2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300" b="0" dirty="0"/>
              <a:t>Two ways to insert the new fields into the uncoded Pad field:</a:t>
            </a:r>
          </a:p>
          <a:p>
            <a:pPr lvl="1">
              <a:spcBef>
                <a:spcPts val="2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solidFill>
                  <a:schemeClr val="bg1">
                    <a:lumMod val="75000"/>
                  </a:schemeClr>
                </a:solidFill>
              </a:rPr>
              <a:t>Before the scrambler (for PAPR robustness; and non-zero by design to indicate the presence of the new fields)</a:t>
            </a:r>
          </a:p>
          <a:p>
            <a:pPr lvl="1">
              <a:spcBef>
                <a:spcPts val="2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t>After the scrambler (for simpler decoding; also allocate 1b to indicate the presence of the new fields) </a:t>
            </a:r>
          </a:p>
          <a:p>
            <a:pPr lvl="1">
              <a:spcBef>
                <a:spcPts val="2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u="sng" dirty="0"/>
              <a:t>Note: oftentimes later data bits get fewer coded bits</a:t>
            </a:r>
          </a:p>
          <a:p>
            <a:pPr lvl="2">
              <a:spcBef>
                <a:spcPts val="2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000" dirty="0"/>
              <a:t>i.e., whenever </a:t>
            </a:r>
            <a:r>
              <a:rPr lang="en-US" sz="1000" dirty="0" err="1"/>
              <a:t>nPad</a:t>
            </a:r>
            <a:r>
              <a:rPr lang="en-US" sz="1000" dirty="0"/>
              <a:t> </a:t>
            </a:r>
            <a:r>
              <a:rPr lang="en-US" sz="1000" dirty="0">
                <a:latin typeface="Calibri" panose="020F0502020204030204" pitchFamily="34" charset="0"/>
                <a:cs typeface="Calibri" panose="020F0502020204030204" pitchFamily="34" charset="0"/>
              </a:rPr>
              <a:t>≤</a:t>
            </a:r>
            <a:r>
              <a:rPr lang="en-US" sz="1000" dirty="0"/>
              <a:t> 10 + </a:t>
            </a:r>
            <a:r>
              <a:rPr lang="en-US" sz="1000" dirty="0" err="1"/>
              <a:t>nTail</a:t>
            </a:r>
            <a:r>
              <a:rPr lang="en-US" sz="1000" dirty="0"/>
              <a:t>; e.g., 6, 12 Mbps are bad, 54 Mbps is good</a:t>
            </a:r>
          </a:p>
          <a:p>
            <a:pPr>
              <a:spcBef>
                <a:spcPts val="2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300" b="0" dirty="0"/>
              <a:t>Sample contents: </a:t>
            </a:r>
            <a:r>
              <a:rPr lang="en-US" sz="1300" b="0" dirty="0"/>
              <a:t>B0 = !</a:t>
            </a:r>
            <a:r>
              <a:rPr lang="en-US" sz="1300" b="0" dirty="0" err="1"/>
              <a:t>ScrambledPad</a:t>
            </a:r>
            <a:r>
              <a:rPr lang="en-US" sz="1300" b="0" dirty="0"/>
              <a:t> at this bit position; B1-7 = </a:t>
            </a:r>
            <a:r>
              <a:rPr lang="en-US" sz="1300" b="0" dirty="0" err="1"/>
              <a:t>BW+Punc</a:t>
            </a:r>
            <a:r>
              <a:rPr lang="en-US" sz="1300" b="0" dirty="0"/>
              <a:t> Info with values 0-36 defined and 37-127 reserved for future amendments; B8 =parity, B9 = reserved for future use. </a:t>
            </a:r>
          </a:p>
          <a:p>
            <a:pPr>
              <a:spcBef>
                <a:spcPts val="2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300" b="0" dirty="0"/>
              <a:t>BTW, conceptually an optimal EHT receiver processes the L = min(10+nTail,nPad)/R </a:t>
            </a:r>
            <a:r>
              <a:rPr lang="en-US" sz="1300" b="0" dirty="0">
                <a:latin typeface="Calibri" panose="020F0502020204030204" pitchFamily="34" charset="0"/>
                <a:cs typeface="Calibri" panose="020F0502020204030204" pitchFamily="34" charset="0"/>
              </a:rPr>
              <a:t>≤ </a:t>
            </a:r>
            <a:r>
              <a:rPr lang="en-US" sz="1300" b="0" dirty="0"/>
              <a:t>32 LLRs after the Tail field like an unstructured block code: for each of the 37 allowed sequences, calculate 37 inner products between the length-L LLR vector and each of 37 pre-calculated codeword vectors (entries are </a:t>
            </a:r>
            <a:r>
              <a:rPr lang="en-US" sz="1300" b="0" dirty="0">
                <a:latin typeface="Calibri" panose="020F0502020204030204" pitchFamily="34" charset="0"/>
                <a:cs typeface="Calibri" panose="020F0502020204030204" pitchFamily="34" charset="0"/>
              </a:rPr>
              <a:t>±</a:t>
            </a:r>
            <a:r>
              <a:rPr lang="en-US" sz="1300" b="0" dirty="0"/>
              <a:t>1); then pick the sequence with the maximum inner product </a:t>
            </a:r>
          </a:p>
          <a:p>
            <a:pPr lvl="1">
              <a:spcBef>
                <a:spcPts val="2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t>Need one set of codeword vectors for each value of B0 and data-rate</a:t>
            </a:r>
          </a:p>
          <a:p>
            <a:pPr lvl="1">
              <a:spcBef>
                <a:spcPts val="2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t>Or just 2 codeword vector sets if processing is on </a:t>
            </a:r>
            <a:r>
              <a:rPr lang="en-US" sz="1200" dirty="0" err="1"/>
              <a:t>depunctured</a:t>
            </a:r>
            <a:r>
              <a:rPr lang="en-US" sz="1200" dirty="0"/>
              <a:t> LLRs</a:t>
            </a:r>
          </a:p>
          <a:p>
            <a:pPr marL="0" indent="0">
              <a:spcBef>
                <a:spcPts val="2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300" dirty="0"/>
          </a:p>
        </p:txBody>
      </p:sp>
      <p:sp>
        <p:nvSpPr>
          <p:cNvPr id="2" name="Rectangle 1">
            <a:extLst>
              <a:ext uri="{FF2B5EF4-FFF2-40B4-BE49-F238E27FC236}">
                <a16:creationId xmlns:a16="http://schemas.microsoft.com/office/drawing/2014/main" id="{8103C32E-F503-4357-8641-AFFC6FDAA2AF}"/>
              </a:ext>
            </a:extLst>
          </p:cNvPr>
          <p:cNvSpPr/>
          <p:nvPr/>
        </p:nvSpPr>
        <p:spPr bwMode="auto">
          <a:xfrm>
            <a:off x="6232849" y="3974178"/>
            <a:ext cx="700094" cy="36353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rPr>
              <a:t>Data bits</a:t>
            </a:r>
          </a:p>
        </p:txBody>
      </p:sp>
      <p:sp>
        <p:nvSpPr>
          <p:cNvPr id="9" name="Rectangle 8">
            <a:extLst>
              <a:ext uri="{FF2B5EF4-FFF2-40B4-BE49-F238E27FC236}">
                <a16:creationId xmlns:a16="http://schemas.microsoft.com/office/drawing/2014/main" id="{8330BC10-C15A-4B21-A693-0B6EBE287BA6}"/>
              </a:ext>
            </a:extLst>
          </p:cNvPr>
          <p:cNvSpPr/>
          <p:nvPr/>
        </p:nvSpPr>
        <p:spPr bwMode="auto">
          <a:xfrm>
            <a:off x="7085343" y="3974178"/>
            <a:ext cx="823906" cy="36353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rPr>
              <a:t>Append Tail, Pad</a:t>
            </a:r>
          </a:p>
        </p:txBody>
      </p:sp>
      <p:sp>
        <p:nvSpPr>
          <p:cNvPr id="12" name="Rectangle 11">
            <a:extLst>
              <a:ext uri="{FF2B5EF4-FFF2-40B4-BE49-F238E27FC236}">
                <a16:creationId xmlns:a16="http://schemas.microsoft.com/office/drawing/2014/main" id="{E51AEBCD-60ED-4D9C-A953-8E3A2253C218}"/>
              </a:ext>
            </a:extLst>
          </p:cNvPr>
          <p:cNvSpPr/>
          <p:nvPr/>
        </p:nvSpPr>
        <p:spPr bwMode="auto">
          <a:xfrm>
            <a:off x="7318217" y="4602079"/>
            <a:ext cx="1444783" cy="36353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0" lang="en-US" sz="1200" b="0" i="0" u="none" strike="noStrike" cap="none" normalizeH="0" baseline="0" dirty="0">
                <a:ln>
                  <a:noFill/>
                </a:ln>
                <a:solidFill>
                  <a:schemeClr val="tx1"/>
                </a:solidFill>
                <a:effectLst/>
              </a:rPr>
              <a:t>Overwrite Pad with </a:t>
            </a:r>
            <a:r>
              <a:rPr kumimoji="0" lang="en-US" sz="1200" b="0" i="0" u="none" strike="noStrike" cap="none" normalizeH="0" baseline="0" dirty="0" err="1">
                <a:ln>
                  <a:noFill/>
                </a:ln>
                <a:solidFill>
                  <a:schemeClr val="tx1"/>
                </a:solidFill>
                <a:effectLst/>
              </a:rPr>
              <a:t>BW+P</a:t>
            </a:r>
            <a:r>
              <a:rPr lang="en-US" sz="1200" dirty="0" err="1">
                <a:solidFill>
                  <a:schemeClr val="tx1"/>
                </a:solidFill>
              </a:rPr>
              <a:t>unc</a:t>
            </a:r>
            <a:r>
              <a:rPr lang="en-US" sz="1200" dirty="0">
                <a:solidFill>
                  <a:schemeClr val="tx1"/>
                </a:solidFill>
              </a:rPr>
              <a:t> Info</a:t>
            </a:r>
            <a:endParaRPr kumimoji="0" lang="en-US" sz="1200" b="0" i="0" u="none" strike="noStrike" cap="none" normalizeH="0" baseline="0" dirty="0">
              <a:ln>
                <a:noFill/>
              </a:ln>
              <a:solidFill>
                <a:schemeClr val="bg1"/>
              </a:solidFill>
              <a:effectLst/>
            </a:endParaRPr>
          </a:p>
        </p:txBody>
      </p:sp>
      <p:sp>
        <p:nvSpPr>
          <p:cNvPr id="13" name="Rectangle 12">
            <a:extLst>
              <a:ext uri="{FF2B5EF4-FFF2-40B4-BE49-F238E27FC236}">
                <a16:creationId xmlns:a16="http://schemas.microsoft.com/office/drawing/2014/main" id="{6600D187-06CA-4799-9591-F96D53BFC48F}"/>
              </a:ext>
            </a:extLst>
          </p:cNvPr>
          <p:cNvSpPr/>
          <p:nvPr/>
        </p:nvSpPr>
        <p:spPr bwMode="auto">
          <a:xfrm>
            <a:off x="6232849" y="5884863"/>
            <a:ext cx="1144257" cy="36353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rPr>
              <a:t>Encode + Puncture</a:t>
            </a:r>
            <a:endParaRPr kumimoji="0" lang="en-US" sz="1200" b="0" i="0" u="none" strike="noStrike" cap="none" normalizeH="0" baseline="0" dirty="0">
              <a:ln>
                <a:noFill/>
              </a:ln>
              <a:effectLst/>
            </a:endParaRPr>
          </a:p>
        </p:txBody>
      </p:sp>
      <p:sp>
        <p:nvSpPr>
          <p:cNvPr id="14" name="Rectangle 13">
            <a:extLst>
              <a:ext uri="{FF2B5EF4-FFF2-40B4-BE49-F238E27FC236}">
                <a16:creationId xmlns:a16="http://schemas.microsoft.com/office/drawing/2014/main" id="{169CD445-9951-43BB-9B92-31D3E050227E}"/>
              </a:ext>
            </a:extLst>
          </p:cNvPr>
          <p:cNvSpPr/>
          <p:nvPr/>
        </p:nvSpPr>
        <p:spPr bwMode="auto">
          <a:xfrm>
            <a:off x="7543800" y="5884863"/>
            <a:ext cx="823906" cy="36353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rPr>
              <a:t>Interleave</a:t>
            </a:r>
          </a:p>
        </p:txBody>
      </p:sp>
      <p:cxnSp>
        <p:nvCxnSpPr>
          <p:cNvPr id="8" name="Straight Arrow Connector 7">
            <a:extLst>
              <a:ext uri="{FF2B5EF4-FFF2-40B4-BE49-F238E27FC236}">
                <a16:creationId xmlns:a16="http://schemas.microsoft.com/office/drawing/2014/main" id="{CE790A91-94EF-4B9E-BE52-9E04C76A54CC}"/>
              </a:ext>
            </a:extLst>
          </p:cNvPr>
          <p:cNvCxnSpPr>
            <a:cxnSpLocks/>
          </p:cNvCxnSpPr>
          <p:nvPr/>
        </p:nvCxnSpPr>
        <p:spPr bwMode="auto">
          <a:xfrm>
            <a:off x="6932943" y="4155946"/>
            <a:ext cx="1524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2" name="Straight Arrow Connector 21">
            <a:extLst>
              <a:ext uri="{FF2B5EF4-FFF2-40B4-BE49-F238E27FC236}">
                <a16:creationId xmlns:a16="http://schemas.microsoft.com/office/drawing/2014/main" id="{6CB1A4D9-5B1C-4527-99CD-34FD3FA985BA}"/>
              </a:ext>
            </a:extLst>
          </p:cNvPr>
          <p:cNvCxnSpPr>
            <a:cxnSpLocks/>
            <a:stCxn id="13" idx="3"/>
            <a:endCxn id="14" idx="1"/>
          </p:cNvCxnSpPr>
          <p:nvPr/>
        </p:nvCxnSpPr>
        <p:spPr bwMode="auto">
          <a:xfrm>
            <a:off x="7377106" y="6066632"/>
            <a:ext cx="16669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6" name="Connector: Elbow 25">
            <a:extLst>
              <a:ext uri="{FF2B5EF4-FFF2-40B4-BE49-F238E27FC236}">
                <a16:creationId xmlns:a16="http://schemas.microsoft.com/office/drawing/2014/main" id="{C966CBC5-87C9-44C5-9C0C-6EF8A1308195}"/>
              </a:ext>
            </a:extLst>
          </p:cNvPr>
          <p:cNvCxnSpPr>
            <a:cxnSpLocks/>
            <a:stCxn id="23" idx="3"/>
            <a:endCxn id="12" idx="1"/>
          </p:cNvCxnSpPr>
          <p:nvPr/>
        </p:nvCxnSpPr>
        <p:spPr bwMode="auto">
          <a:xfrm flipV="1">
            <a:off x="7162800" y="4783848"/>
            <a:ext cx="155417" cy="5681"/>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graphicFrame>
        <p:nvGraphicFramePr>
          <p:cNvPr id="3" name="Table 14">
            <a:extLst>
              <a:ext uri="{FF2B5EF4-FFF2-40B4-BE49-F238E27FC236}">
                <a16:creationId xmlns:a16="http://schemas.microsoft.com/office/drawing/2014/main" id="{50365F2E-09EB-4FFD-A638-DEEA37D46AF6}"/>
              </a:ext>
            </a:extLst>
          </p:cNvPr>
          <p:cNvGraphicFramePr>
            <a:graphicFrameLocks noGrp="1"/>
          </p:cNvGraphicFramePr>
          <p:nvPr>
            <p:extLst>
              <p:ext uri="{D42A27DB-BD31-4B8C-83A1-F6EECF244321}">
                <p14:modId xmlns:p14="http://schemas.microsoft.com/office/powerpoint/2010/main" val="2670395338"/>
              </p:ext>
            </p:extLst>
          </p:nvPr>
        </p:nvGraphicFramePr>
        <p:xfrm>
          <a:off x="5983735" y="920230"/>
          <a:ext cx="3071625" cy="2834640"/>
        </p:xfrm>
        <a:graphic>
          <a:graphicData uri="http://schemas.openxmlformats.org/drawingml/2006/table">
            <a:tbl>
              <a:tblPr firstRow="1" bandRow="1">
                <a:tableStyleId>{10A1B5D5-9B99-4C35-A422-299274C87663}</a:tableStyleId>
              </a:tblPr>
              <a:tblGrid>
                <a:gridCol w="762000">
                  <a:extLst>
                    <a:ext uri="{9D8B030D-6E8A-4147-A177-3AD203B41FA5}">
                      <a16:colId xmlns:a16="http://schemas.microsoft.com/office/drawing/2014/main" val="1801146849"/>
                    </a:ext>
                  </a:extLst>
                </a:gridCol>
                <a:gridCol w="1295400">
                  <a:extLst>
                    <a:ext uri="{9D8B030D-6E8A-4147-A177-3AD203B41FA5}">
                      <a16:colId xmlns:a16="http://schemas.microsoft.com/office/drawing/2014/main" val="36792255"/>
                    </a:ext>
                  </a:extLst>
                </a:gridCol>
                <a:gridCol w="1014225">
                  <a:extLst>
                    <a:ext uri="{9D8B030D-6E8A-4147-A177-3AD203B41FA5}">
                      <a16:colId xmlns:a16="http://schemas.microsoft.com/office/drawing/2014/main" val="2394444710"/>
                    </a:ext>
                  </a:extLst>
                </a:gridCol>
              </a:tblGrid>
              <a:tr h="319315">
                <a:tc>
                  <a:txBody>
                    <a:bodyPr/>
                    <a:lstStyle/>
                    <a:p>
                      <a:r>
                        <a:rPr lang="en-US" sz="1200" dirty="0"/>
                        <a:t>Non-HT (Mbps)</a:t>
                      </a:r>
                    </a:p>
                  </a:txBody>
                  <a:tcPr/>
                </a:tc>
                <a:tc>
                  <a:txBody>
                    <a:bodyPr/>
                    <a:lstStyle/>
                    <a:p>
                      <a:r>
                        <a:rPr lang="en-US" sz="1200" dirty="0" err="1"/>
                        <a:t>nPad</a:t>
                      </a:r>
                      <a:r>
                        <a:rPr lang="en-US" sz="1200" dirty="0"/>
                        <a:t> (RTS, CF-End or PS-Poll @ 20B)</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t>nPad</a:t>
                      </a:r>
                      <a:r>
                        <a:rPr lang="en-US" sz="1200" dirty="0"/>
                        <a:t> (CTS @ 14B)</a:t>
                      </a:r>
                    </a:p>
                  </a:txBody>
                  <a:tcPr/>
                </a:tc>
                <a:extLst>
                  <a:ext uri="{0D108BD9-81ED-4DB2-BD59-A6C34878D82A}">
                    <a16:rowId xmlns:a16="http://schemas.microsoft.com/office/drawing/2014/main" val="3032768971"/>
                  </a:ext>
                </a:extLst>
              </a:tr>
              <a:tr h="187832">
                <a:tc>
                  <a:txBody>
                    <a:bodyPr/>
                    <a:lstStyle/>
                    <a:p>
                      <a:r>
                        <a:rPr lang="en-US" sz="1200" dirty="0"/>
                        <a:t>6</a:t>
                      </a:r>
                    </a:p>
                  </a:txBody>
                  <a:tcPr/>
                </a:tc>
                <a:tc>
                  <a:txBody>
                    <a:bodyPr/>
                    <a:lstStyle/>
                    <a:p>
                      <a:r>
                        <a:rPr lang="en-US" sz="1200" dirty="0"/>
                        <a:t>10</a:t>
                      </a:r>
                    </a:p>
                  </a:txBody>
                  <a:tcPr/>
                </a:tc>
                <a:tc>
                  <a:txBody>
                    <a:bodyPr/>
                    <a:lstStyle/>
                    <a:p>
                      <a:r>
                        <a:rPr lang="en-US" sz="1200" dirty="0"/>
                        <a:t>10</a:t>
                      </a:r>
                    </a:p>
                  </a:txBody>
                  <a:tcPr/>
                </a:tc>
                <a:extLst>
                  <a:ext uri="{0D108BD9-81ED-4DB2-BD59-A6C34878D82A}">
                    <a16:rowId xmlns:a16="http://schemas.microsoft.com/office/drawing/2014/main" val="1214626742"/>
                  </a:ext>
                </a:extLst>
              </a:tr>
              <a:tr h="187832">
                <a:tc>
                  <a:txBody>
                    <a:bodyPr/>
                    <a:lstStyle/>
                    <a:p>
                      <a:r>
                        <a:rPr lang="en-US" sz="1200" dirty="0"/>
                        <a:t>9</a:t>
                      </a:r>
                    </a:p>
                  </a:txBody>
                  <a:tcPr/>
                </a:tc>
                <a:tc>
                  <a:txBody>
                    <a:bodyPr/>
                    <a:lstStyle/>
                    <a:p>
                      <a:r>
                        <a:rPr lang="en-US" sz="1200" dirty="0"/>
                        <a:t>34</a:t>
                      </a:r>
                    </a:p>
                  </a:txBody>
                  <a:tcPr/>
                </a:tc>
                <a:tc>
                  <a:txBody>
                    <a:bodyPr/>
                    <a:lstStyle/>
                    <a:p>
                      <a:r>
                        <a:rPr lang="en-US" sz="1200" dirty="0"/>
                        <a:t>10</a:t>
                      </a:r>
                    </a:p>
                  </a:txBody>
                  <a:tcPr/>
                </a:tc>
                <a:extLst>
                  <a:ext uri="{0D108BD9-81ED-4DB2-BD59-A6C34878D82A}">
                    <a16:rowId xmlns:a16="http://schemas.microsoft.com/office/drawing/2014/main" val="199011117"/>
                  </a:ext>
                </a:extLst>
              </a:tr>
              <a:tr h="187832">
                <a:tc>
                  <a:txBody>
                    <a:bodyPr/>
                    <a:lstStyle/>
                    <a:p>
                      <a:r>
                        <a:rPr lang="en-US" sz="1200" dirty="0"/>
                        <a:t>12</a:t>
                      </a:r>
                    </a:p>
                  </a:txBody>
                  <a:tcPr/>
                </a:tc>
                <a:tc>
                  <a:txBody>
                    <a:bodyPr/>
                    <a:lstStyle/>
                    <a:p>
                      <a:r>
                        <a:rPr lang="en-US" sz="1200" dirty="0"/>
                        <a:t>10</a:t>
                      </a:r>
                    </a:p>
                  </a:txBody>
                  <a:tcPr/>
                </a:tc>
                <a:tc>
                  <a:txBody>
                    <a:bodyPr/>
                    <a:lstStyle/>
                    <a:p>
                      <a:r>
                        <a:rPr lang="en-US" sz="1200" dirty="0"/>
                        <a:t>10</a:t>
                      </a:r>
                    </a:p>
                  </a:txBody>
                  <a:tcPr/>
                </a:tc>
                <a:extLst>
                  <a:ext uri="{0D108BD9-81ED-4DB2-BD59-A6C34878D82A}">
                    <a16:rowId xmlns:a16="http://schemas.microsoft.com/office/drawing/2014/main" val="2554121565"/>
                  </a:ext>
                </a:extLst>
              </a:tr>
              <a:tr h="187832">
                <a:tc>
                  <a:txBody>
                    <a:bodyPr/>
                    <a:lstStyle/>
                    <a:p>
                      <a:r>
                        <a:rPr lang="en-US" sz="1200" dirty="0"/>
                        <a:t>18</a:t>
                      </a:r>
                    </a:p>
                  </a:txBody>
                  <a:tcPr/>
                </a:tc>
                <a:tc>
                  <a:txBody>
                    <a:bodyPr/>
                    <a:lstStyle/>
                    <a:p>
                      <a:r>
                        <a:rPr lang="en-US" sz="1200" dirty="0"/>
                        <a:t>34</a:t>
                      </a:r>
                    </a:p>
                  </a:txBody>
                  <a:tcPr/>
                </a:tc>
                <a:tc>
                  <a:txBody>
                    <a:bodyPr/>
                    <a:lstStyle/>
                    <a:p>
                      <a:r>
                        <a:rPr lang="en-US" sz="1200" dirty="0"/>
                        <a:t>10</a:t>
                      </a:r>
                    </a:p>
                  </a:txBody>
                  <a:tcPr/>
                </a:tc>
                <a:extLst>
                  <a:ext uri="{0D108BD9-81ED-4DB2-BD59-A6C34878D82A}">
                    <a16:rowId xmlns:a16="http://schemas.microsoft.com/office/drawing/2014/main" val="1745589925"/>
                  </a:ext>
                </a:extLst>
              </a:tr>
              <a:tr h="187832">
                <a:tc>
                  <a:txBody>
                    <a:bodyPr/>
                    <a:lstStyle/>
                    <a:p>
                      <a:r>
                        <a:rPr lang="en-US" sz="1200" dirty="0"/>
                        <a:t>24</a:t>
                      </a:r>
                    </a:p>
                  </a:txBody>
                  <a:tcPr/>
                </a:tc>
                <a:tc>
                  <a:txBody>
                    <a:bodyPr/>
                    <a:lstStyle/>
                    <a:p>
                      <a:r>
                        <a:rPr lang="en-US" sz="1200" dirty="0"/>
                        <a:t>10</a:t>
                      </a:r>
                    </a:p>
                  </a:txBody>
                  <a:tcPr/>
                </a:tc>
                <a:tc>
                  <a:txBody>
                    <a:bodyPr/>
                    <a:lstStyle/>
                    <a:p>
                      <a:r>
                        <a:rPr lang="en-US" sz="1200" dirty="0"/>
                        <a:t>58</a:t>
                      </a:r>
                    </a:p>
                  </a:txBody>
                  <a:tcPr/>
                </a:tc>
                <a:extLst>
                  <a:ext uri="{0D108BD9-81ED-4DB2-BD59-A6C34878D82A}">
                    <a16:rowId xmlns:a16="http://schemas.microsoft.com/office/drawing/2014/main" val="164917490"/>
                  </a:ext>
                </a:extLst>
              </a:tr>
              <a:tr h="187832">
                <a:tc>
                  <a:txBody>
                    <a:bodyPr/>
                    <a:lstStyle/>
                    <a:p>
                      <a:r>
                        <a:rPr lang="en-US" sz="1200" dirty="0"/>
                        <a:t>36</a:t>
                      </a:r>
                    </a:p>
                  </a:txBody>
                  <a:tcPr/>
                </a:tc>
                <a:tc>
                  <a:txBody>
                    <a:bodyPr/>
                    <a:lstStyle/>
                    <a:p>
                      <a:r>
                        <a:rPr lang="en-US" sz="1200" dirty="0"/>
                        <a:t>106</a:t>
                      </a:r>
                    </a:p>
                  </a:txBody>
                  <a:tcPr/>
                </a:tc>
                <a:tc>
                  <a:txBody>
                    <a:bodyPr/>
                    <a:lstStyle/>
                    <a:p>
                      <a:r>
                        <a:rPr lang="en-US" sz="1200" dirty="0"/>
                        <a:t>10</a:t>
                      </a:r>
                    </a:p>
                  </a:txBody>
                  <a:tcPr/>
                </a:tc>
                <a:extLst>
                  <a:ext uri="{0D108BD9-81ED-4DB2-BD59-A6C34878D82A}">
                    <a16:rowId xmlns:a16="http://schemas.microsoft.com/office/drawing/2014/main" val="2795007230"/>
                  </a:ext>
                </a:extLst>
              </a:tr>
              <a:tr h="187832">
                <a:tc>
                  <a:txBody>
                    <a:bodyPr/>
                    <a:lstStyle/>
                    <a:p>
                      <a:r>
                        <a:rPr lang="en-US" sz="1200" dirty="0"/>
                        <a:t>48</a:t>
                      </a:r>
                    </a:p>
                  </a:txBody>
                  <a:tcPr/>
                </a:tc>
                <a:tc>
                  <a:txBody>
                    <a:bodyPr/>
                    <a:lstStyle/>
                    <a:p>
                      <a:r>
                        <a:rPr lang="en-US" sz="1200" dirty="0"/>
                        <a:t>10</a:t>
                      </a:r>
                    </a:p>
                  </a:txBody>
                  <a:tcPr/>
                </a:tc>
                <a:tc>
                  <a:txBody>
                    <a:bodyPr/>
                    <a:lstStyle/>
                    <a:p>
                      <a:r>
                        <a:rPr lang="en-US" sz="1200" dirty="0"/>
                        <a:t>58</a:t>
                      </a:r>
                    </a:p>
                  </a:txBody>
                  <a:tcPr/>
                </a:tc>
                <a:extLst>
                  <a:ext uri="{0D108BD9-81ED-4DB2-BD59-A6C34878D82A}">
                    <a16:rowId xmlns:a16="http://schemas.microsoft.com/office/drawing/2014/main" val="272948010"/>
                  </a:ext>
                </a:extLst>
              </a:tr>
              <a:tr h="187832">
                <a:tc>
                  <a:txBody>
                    <a:bodyPr/>
                    <a:lstStyle/>
                    <a:p>
                      <a:r>
                        <a:rPr lang="en-US" sz="1200" dirty="0"/>
                        <a:t>54</a:t>
                      </a:r>
                    </a:p>
                  </a:txBody>
                  <a:tcPr/>
                </a:tc>
                <a:tc>
                  <a:txBody>
                    <a:bodyPr/>
                    <a:lstStyle/>
                    <a:p>
                      <a:r>
                        <a:rPr lang="en-US" sz="1200" dirty="0"/>
                        <a:t>34</a:t>
                      </a:r>
                    </a:p>
                  </a:txBody>
                  <a:tcPr/>
                </a:tc>
                <a:tc>
                  <a:txBody>
                    <a:bodyPr/>
                    <a:lstStyle/>
                    <a:p>
                      <a:r>
                        <a:rPr lang="en-US" sz="1200" dirty="0"/>
                        <a:t>82</a:t>
                      </a:r>
                    </a:p>
                  </a:txBody>
                  <a:tcPr/>
                </a:tc>
                <a:extLst>
                  <a:ext uri="{0D108BD9-81ED-4DB2-BD59-A6C34878D82A}">
                    <a16:rowId xmlns:a16="http://schemas.microsoft.com/office/drawing/2014/main" val="245626302"/>
                  </a:ext>
                </a:extLst>
              </a:tr>
            </a:tbl>
          </a:graphicData>
        </a:graphic>
      </p:graphicFrame>
      <p:sp>
        <p:nvSpPr>
          <p:cNvPr id="23" name="Rectangle 22">
            <a:extLst>
              <a:ext uri="{FF2B5EF4-FFF2-40B4-BE49-F238E27FC236}">
                <a16:creationId xmlns:a16="http://schemas.microsoft.com/office/drawing/2014/main" id="{D9D185F0-3D45-4642-8ECD-6EE597244468}"/>
              </a:ext>
            </a:extLst>
          </p:cNvPr>
          <p:cNvSpPr/>
          <p:nvPr/>
        </p:nvSpPr>
        <p:spPr bwMode="auto">
          <a:xfrm>
            <a:off x="6237745" y="4607760"/>
            <a:ext cx="925055" cy="36353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effectLst/>
              </a:rPr>
              <a:t>Scramble</a:t>
            </a:r>
          </a:p>
        </p:txBody>
      </p:sp>
      <p:sp>
        <p:nvSpPr>
          <p:cNvPr id="27" name="Rectangle 26">
            <a:extLst>
              <a:ext uri="{FF2B5EF4-FFF2-40B4-BE49-F238E27FC236}">
                <a16:creationId xmlns:a16="http://schemas.microsoft.com/office/drawing/2014/main" id="{ADEE756A-30E8-4441-AFA3-2E47083D646B}"/>
              </a:ext>
            </a:extLst>
          </p:cNvPr>
          <p:cNvSpPr/>
          <p:nvPr/>
        </p:nvSpPr>
        <p:spPr bwMode="auto">
          <a:xfrm>
            <a:off x="6224804" y="5229979"/>
            <a:ext cx="1116273" cy="36353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kumimoji="0" lang="en-US" sz="1200" b="0" i="0" u="none" strike="noStrike" cap="none" normalizeH="0" baseline="0" dirty="0">
                <a:ln>
                  <a:noFill/>
                </a:ln>
                <a:solidFill>
                  <a:schemeClr val="bg1"/>
                </a:solidFill>
                <a:effectLst/>
              </a:rPr>
              <a:t>Overwrite Tail with zeros</a:t>
            </a:r>
          </a:p>
        </p:txBody>
      </p:sp>
      <p:cxnSp>
        <p:nvCxnSpPr>
          <p:cNvPr id="31" name="Connector: Elbow 30">
            <a:extLst>
              <a:ext uri="{FF2B5EF4-FFF2-40B4-BE49-F238E27FC236}">
                <a16:creationId xmlns:a16="http://schemas.microsoft.com/office/drawing/2014/main" id="{30E0C5EF-3696-4FBB-AB7F-00CEBFAD034D}"/>
              </a:ext>
            </a:extLst>
          </p:cNvPr>
          <p:cNvCxnSpPr>
            <a:cxnSpLocks/>
            <a:stCxn id="9" idx="3"/>
            <a:endCxn id="23" idx="1"/>
          </p:cNvCxnSpPr>
          <p:nvPr/>
        </p:nvCxnSpPr>
        <p:spPr bwMode="auto">
          <a:xfrm flipH="1">
            <a:off x="6237745" y="4155947"/>
            <a:ext cx="1671504" cy="633582"/>
          </a:xfrm>
          <a:prstGeom prst="bentConnector5">
            <a:avLst>
              <a:gd name="adj1" fmla="val -13676"/>
              <a:gd name="adj2" fmla="val 50000"/>
              <a:gd name="adj3" fmla="val 113676"/>
            </a:avLst>
          </a:prstGeom>
          <a:solidFill>
            <a:srgbClr val="00B8FF"/>
          </a:solidFill>
          <a:ln w="9525" cap="flat" cmpd="sng" algn="ctr">
            <a:solidFill>
              <a:schemeClr val="tx1"/>
            </a:solidFill>
            <a:prstDash val="solid"/>
            <a:round/>
            <a:headEnd type="none" w="med" len="med"/>
            <a:tailEnd type="triangle"/>
          </a:ln>
          <a:effectLst/>
        </p:spPr>
      </p:cxnSp>
      <p:cxnSp>
        <p:nvCxnSpPr>
          <p:cNvPr id="35" name="Connector: Elbow 34">
            <a:extLst>
              <a:ext uri="{FF2B5EF4-FFF2-40B4-BE49-F238E27FC236}">
                <a16:creationId xmlns:a16="http://schemas.microsoft.com/office/drawing/2014/main" id="{F2A8E8EC-9254-4987-B350-C98D60AC119C}"/>
              </a:ext>
            </a:extLst>
          </p:cNvPr>
          <p:cNvCxnSpPr>
            <a:cxnSpLocks/>
            <a:stCxn id="27" idx="3"/>
            <a:endCxn id="13" idx="1"/>
          </p:cNvCxnSpPr>
          <p:nvPr/>
        </p:nvCxnSpPr>
        <p:spPr bwMode="auto">
          <a:xfrm flipH="1">
            <a:off x="6232849" y="5411748"/>
            <a:ext cx="1108228" cy="654884"/>
          </a:xfrm>
          <a:prstGeom prst="bentConnector5">
            <a:avLst>
              <a:gd name="adj1" fmla="val -20628"/>
              <a:gd name="adj2" fmla="val 50000"/>
              <a:gd name="adj3" fmla="val 120628"/>
            </a:avLst>
          </a:prstGeom>
          <a:solidFill>
            <a:srgbClr val="00B8FF"/>
          </a:solidFill>
          <a:ln w="9525" cap="flat" cmpd="sng" algn="ctr">
            <a:solidFill>
              <a:schemeClr val="tx1"/>
            </a:solidFill>
            <a:prstDash val="solid"/>
            <a:round/>
            <a:headEnd type="none" w="med" len="med"/>
            <a:tailEnd type="triangle"/>
          </a:ln>
          <a:effectLst/>
        </p:spPr>
      </p:cxnSp>
      <p:cxnSp>
        <p:nvCxnSpPr>
          <p:cNvPr id="52" name="Connector: Elbow 51">
            <a:extLst>
              <a:ext uri="{FF2B5EF4-FFF2-40B4-BE49-F238E27FC236}">
                <a16:creationId xmlns:a16="http://schemas.microsoft.com/office/drawing/2014/main" id="{D77E0B86-95F0-4A7B-BD22-204EE76330BB}"/>
              </a:ext>
            </a:extLst>
          </p:cNvPr>
          <p:cNvCxnSpPr>
            <a:stCxn id="12" idx="3"/>
            <a:endCxn id="27" idx="1"/>
          </p:cNvCxnSpPr>
          <p:nvPr/>
        </p:nvCxnSpPr>
        <p:spPr bwMode="auto">
          <a:xfrm flipH="1">
            <a:off x="6224804" y="4783848"/>
            <a:ext cx="2538196" cy="627900"/>
          </a:xfrm>
          <a:prstGeom prst="bentConnector5">
            <a:avLst>
              <a:gd name="adj1" fmla="val -6905"/>
              <a:gd name="adj2" fmla="val 50000"/>
              <a:gd name="adj3" fmla="val 109006"/>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7631551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5982</TotalTime>
  <Words>3506</Words>
  <Application>Microsoft Office PowerPoint</Application>
  <PresentationFormat>On-screen Show (4:3)</PresentationFormat>
  <Paragraphs>426</Paragraphs>
  <Slides>18</Slides>
  <Notes>18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4" baseType="lpstr">
      <vt:lpstr>Arial</vt:lpstr>
      <vt:lpstr>Calibri</vt:lpstr>
      <vt:lpstr>Courier New</vt:lpstr>
      <vt:lpstr>Times New Roman</vt:lpstr>
      <vt:lpstr>Office Theme</vt:lpstr>
      <vt:lpstr>Document</vt:lpstr>
      <vt:lpstr>Bandwidth indication in RTS/CTS in 320 MHz PPDU and Punctured Preambles</vt:lpstr>
      <vt:lpstr>History</vt:lpstr>
      <vt:lpstr>RTS/CTS Features and Consequences</vt:lpstr>
      <vt:lpstr>Challenge 1</vt:lpstr>
      <vt:lpstr>Challenge 2 (1/2)</vt:lpstr>
      <vt:lpstr>Challenge 2 (2/2)</vt:lpstr>
      <vt:lpstr>Solutions Option A: Non-HT Service field?</vt:lpstr>
      <vt:lpstr>Solutions Option B: Frequency-multiplexed non-HT PPDUs</vt:lpstr>
      <vt:lpstr>Solutions Option C: Uncoded Pad bits</vt:lpstr>
      <vt:lpstr>Solution Option D: Coded Pad bits</vt:lpstr>
      <vt:lpstr>Proposed Process</vt:lpstr>
      <vt:lpstr>Open Discussion</vt:lpstr>
      <vt:lpstr>Backup</vt:lpstr>
      <vt:lpstr>References</vt:lpstr>
      <vt:lpstr>Challenge 3  (orthogonal to most of this presentation)</vt:lpstr>
      <vt:lpstr>Background (1/2)</vt:lpstr>
      <vt:lpstr>Background (2/2)</vt:lpstr>
      <vt:lpstr>Preamble Puncturing Modes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Bandwidth indication in RTS/CTS in 320 MHz PPDU and Punctured Preambles</dc:title>
  <dc:subject/>
  <dc:creator>Brian Hart (Cisco Systems)</dc:creator>
  <cp:keywords/>
  <dc:description>21/247r0</dc:description>
  <cp:lastModifiedBy>Brian Hart (brianh)</cp:lastModifiedBy>
  <cp:revision>294</cp:revision>
  <cp:lastPrinted>1601-01-01T00:00:00Z</cp:lastPrinted>
  <dcterms:created xsi:type="dcterms:W3CDTF">2020-10-02T06:29:14Z</dcterms:created>
  <dcterms:modified xsi:type="dcterms:W3CDTF">2021-02-15T18:20:20Z</dcterms:modified>
  <cp:category/>
</cp:coreProperties>
</file>