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257" r:id="rId3"/>
    <p:sldId id="262" r:id="rId4"/>
    <p:sldId id="265" r:id="rId5"/>
    <p:sldId id="266" r:id="rId6"/>
    <p:sldId id="267" r:id="rId7"/>
    <p:sldId id="268" r:id="rId8"/>
    <p:sldId id="269" r:id="rId9"/>
    <p:sldId id="275" r:id="rId10"/>
    <p:sldId id="277" r:id="rId11"/>
    <p:sldId id="270" r:id="rId12"/>
    <p:sldId id="271" r:id="rId13"/>
    <p:sldId id="273" r:id="rId14"/>
    <p:sldId id="264" r:id="rId1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89" d="100"/>
          <a:sy n="89" d="100"/>
        </p:scale>
        <p:origin x="82" y="12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802.11-19/1413r0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802.11-19/1413r0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58484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1657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1184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14</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03372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856847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14596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4574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3207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8858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2021</a:t>
            </a:r>
            <a:endParaRPr lang="en-GB"/>
          </a:p>
        </p:txBody>
      </p:sp>
      <p:sp>
        <p:nvSpPr>
          <p:cNvPr id="6" name="Footer Placeholder 5"/>
          <p:cNvSpPr>
            <a:spLocks noGrp="1"/>
          </p:cNvSpPr>
          <p:nvPr>
            <p:ph type="ftr" idx="11"/>
          </p:nvPr>
        </p:nvSpPr>
        <p:spPr/>
        <p:txBody>
          <a:bodyPr/>
          <a:lstStyle>
            <a:lvl1pPr>
              <a:defRPr/>
            </a:lvl1pPr>
          </a:lstStyle>
          <a:p>
            <a:r>
              <a:rPr lang="en-GB"/>
              <a:t>Nikola Serafimovski, pureLiFi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Serafimovski, pureLiFi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2021</a:t>
            </a:r>
            <a:endParaRPr lang="en-GB"/>
          </a:p>
        </p:txBody>
      </p:sp>
      <p:sp>
        <p:nvSpPr>
          <p:cNvPr id="4" name="Footer Placeholder 3"/>
          <p:cNvSpPr>
            <a:spLocks noGrp="1"/>
          </p:cNvSpPr>
          <p:nvPr>
            <p:ph type="ftr" idx="11"/>
          </p:nvPr>
        </p:nvSpPr>
        <p:spPr/>
        <p:txBody>
          <a:bodyPr/>
          <a:lstStyle>
            <a:lvl1pPr>
              <a:defRPr/>
            </a:lvl1pPr>
          </a:lstStyle>
          <a:p>
            <a:r>
              <a:rPr lang="en-GB"/>
              <a:t>Nikola Serafimovski, pureLiFi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2021</a:t>
            </a:r>
            <a:endParaRPr lang="en-GB"/>
          </a:p>
        </p:txBody>
      </p:sp>
      <p:sp>
        <p:nvSpPr>
          <p:cNvPr id="3" name="Footer Placeholder 2"/>
          <p:cNvSpPr>
            <a:spLocks noGrp="1"/>
          </p:cNvSpPr>
          <p:nvPr>
            <p:ph type="ftr" idx="11"/>
          </p:nvPr>
        </p:nvSpPr>
        <p:spPr/>
        <p:txBody>
          <a:bodyPr/>
          <a:lstStyle>
            <a:lvl1pPr>
              <a:defRPr/>
            </a:lvl1pPr>
          </a:lstStyle>
          <a:p>
            <a:r>
              <a:rPr lang="en-GB"/>
              <a:t>Nikola Serafimovski, pureLiFi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802.11-21/0246r0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about/sasb/patcom/materials.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Light Communications Task Group (</a:t>
            </a:r>
            <a:r>
              <a:rPr lang="en-US" altLang="en-US" dirty="0" err="1"/>
              <a:t>TGbb</a:t>
            </a:r>
            <a:r>
              <a:rPr lang="en-US" altLang="en-US" dirty="0"/>
              <a:t>) </a:t>
            </a:r>
            <a:br>
              <a:rPr lang="en-US" altLang="en-US" dirty="0"/>
            </a:br>
            <a:r>
              <a:rPr lang="en-US" altLang="en-US" dirty="0"/>
              <a:t>1 Mar 2021 Teleconference Agenda</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2021-2-15</a:t>
            </a:r>
          </a:p>
        </p:txBody>
      </p:sp>
      <p:sp>
        <p:nvSpPr>
          <p:cNvPr id="6" name="Date Placeholder 3"/>
          <p:cNvSpPr>
            <a:spLocks noGrp="1"/>
          </p:cNvSpPr>
          <p:nvPr>
            <p:ph type="dt" idx="10"/>
          </p:nvPr>
        </p:nvSpPr>
        <p:spPr/>
        <p:txBody>
          <a:bodyPr/>
          <a:lstStyle/>
          <a:p>
            <a:r>
              <a:rPr lang="en-US"/>
              <a:t>March 2021</a:t>
            </a:r>
            <a:endParaRPr lang="en-GB" dirty="0"/>
          </a:p>
        </p:txBody>
      </p:sp>
      <p:sp>
        <p:nvSpPr>
          <p:cNvPr id="7" name="Footer Placeholder 4"/>
          <p:cNvSpPr>
            <a:spLocks noGrp="1"/>
          </p:cNvSpPr>
          <p:nvPr>
            <p:ph type="ftr" idx="11"/>
          </p:nvPr>
        </p:nvSpPr>
        <p:spPr/>
        <p:txBody>
          <a:bodyPr/>
          <a:lstStyle/>
          <a:p>
            <a:r>
              <a:rPr lang="en-GB"/>
              <a:t>Nikola Serafimovski, pureLiFi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84405990"/>
              </p:ext>
            </p:extLst>
          </p:nvPr>
        </p:nvGraphicFramePr>
        <p:xfrm>
          <a:off x="992188" y="3482305"/>
          <a:ext cx="10161587" cy="2466975"/>
        </p:xfrm>
        <a:graphic>
          <a:graphicData uri="http://schemas.openxmlformats.org/presentationml/2006/ole">
            <mc:AlternateContent xmlns:mc="http://schemas.openxmlformats.org/markup-compatibility/2006">
              <mc:Choice xmlns:v="urn:schemas-microsoft-com:vml" Requires="v">
                <p:oleObj name="Document" r:id="rId3" imgW="10440870" imgH="2539535" progId="Word.Document.8">
                  <p:embed/>
                </p:oleObj>
              </mc:Choice>
              <mc:Fallback>
                <p:oleObj name="Document" r:id="rId3" imgW="10440870" imgH="2539535" progId="Word.Document.8">
                  <p:embed/>
                  <p:pic>
                    <p:nvPicPr>
                      <p:cNvPr id="0" name="Picture 3"/>
                      <p:cNvPicPr>
                        <a:picLocks noChangeAspect="1" noChangeArrowheads="1"/>
                      </p:cNvPicPr>
                      <p:nvPr/>
                    </p:nvPicPr>
                    <p:blipFill>
                      <a:blip r:embed="rId4"/>
                      <a:srcRect/>
                      <a:stretch>
                        <a:fillRect/>
                      </a:stretch>
                    </p:blipFill>
                    <p:spPr bwMode="auto">
                      <a:xfrm>
                        <a:off x="992188" y="3482305"/>
                        <a:ext cx="10161587" cy="2466975"/>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1" y="1556792"/>
            <a:ext cx="12072664" cy="4257229"/>
          </a:xfrm>
        </p:spPr>
        <p:txBody>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700" dirty="0"/>
              <a:t>IEEE SA Copyright Policy, see </a:t>
            </a:r>
            <a:br>
              <a:rPr lang="en-US" sz="1700" dirty="0"/>
            </a:br>
            <a:r>
              <a:rPr lang="en-US" sz="1700" dirty="0"/>
              <a:t>	Clause 7 of the IEEE SA Standards Board Bylaws</a:t>
            </a:r>
            <a:br>
              <a:rPr lang="en-US" sz="1700" dirty="0"/>
            </a:br>
            <a:r>
              <a:rPr lang="en-US" sz="1700" dirty="0"/>
              <a:t> 	</a:t>
            </a:r>
            <a:r>
              <a:rPr lang="en-US" sz="1400" dirty="0">
                <a:hlinkClick r:id="rId3"/>
              </a:rPr>
              <a:t>https://standards.ieee.org/about/policies/bylaws/sect6-7.html#7</a:t>
            </a:r>
            <a:br>
              <a:rPr lang="en-US" sz="1400" dirty="0"/>
            </a:br>
            <a:r>
              <a:rPr lang="en-US" sz="1700" dirty="0"/>
              <a:t>	Clause 6.1 of the IEEE SA Standards Board Operations Manual</a:t>
            </a:r>
            <a:br>
              <a:rPr lang="en-US" sz="1700" dirty="0"/>
            </a:br>
            <a:r>
              <a:rPr lang="en-US" sz="1700" dirty="0"/>
              <a:t>	</a:t>
            </a:r>
            <a:r>
              <a:rPr lang="en-US" sz="1400" dirty="0">
                <a:hlinkClick r:id="rId4"/>
              </a:rPr>
              <a:t>https://standards.ieee.org/about/policies/opman/sect6.html</a:t>
            </a:r>
            <a:endParaRPr lang="en-US" sz="1400" dirty="0"/>
          </a:p>
          <a:p>
            <a:pPr marL="1200150" lvl="2" indent="-285750">
              <a:buSzPct val="150000"/>
              <a:buFont typeface="Arial" panose="020B0604020202020204" pitchFamily="34" charset="0"/>
              <a:buChar char="•"/>
            </a:pPr>
            <a:r>
              <a:rPr lang="en-US" dirty="0"/>
              <a:t>IEEE SA Copyright Permission </a:t>
            </a:r>
            <a:br>
              <a:rPr lang="en-US" dirty="0"/>
            </a:br>
            <a:r>
              <a:rPr lang="en-US" dirty="0"/>
              <a:t>	</a:t>
            </a:r>
            <a:r>
              <a:rPr lang="en-US" sz="1400" dirty="0">
                <a:hlinkClick r:id="rId5"/>
              </a:rPr>
              <a:t>https://standards.ieee.org/content/dam/ieee-standards/standards/web/documents/other/permissionltrs.zip</a:t>
            </a:r>
            <a:br>
              <a:rPr lang="en-US" sz="1400" dirty="0"/>
            </a:br>
            <a:endParaRPr lang="en-US" sz="1400" dirty="0"/>
          </a:p>
          <a:p>
            <a:pPr marL="1200150" lvl="2" indent="-285750">
              <a:buSzPct val="150000"/>
              <a:buFont typeface="Arial" panose="020B0604020202020204" pitchFamily="34" charset="0"/>
              <a:buChar char="•"/>
            </a:pPr>
            <a:r>
              <a:rPr lang="en-US" dirty="0"/>
              <a:t>IEEE SA Copyright FAQs </a:t>
            </a:r>
            <a:br>
              <a:rPr lang="en-US" dirty="0"/>
            </a:br>
            <a:r>
              <a:rPr lang="en-US" dirty="0"/>
              <a:t>	</a:t>
            </a:r>
            <a:r>
              <a:rPr lang="en-US" sz="1400" dirty="0">
                <a:hlinkClick r:id="rId6"/>
              </a:rPr>
              <a:t>http://standards.ieee.org/faqs/copyrights.html/</a:t>
            </a:r>
            <a:endParaRPr lang="en-US" sz="1400" dirty="0"/>
          </a:p>
          <a:p>
            <a:pPr marL="1200150" lvl="2" indent="-285750">
              <a:buSzPct val="150000"/>
              <a:buFont typeface="Arial" panose="020B0604020202020204" pitchFamily="34" charset="0"/>
              <a:buChar char="•"/>
            </a:pPr>
            <a:r>
              <a:rPr lang="en-US" dirty="0"/>
              <a:t>IEEE SA Best Practices for IEEE Standards Development </a:t>
            </a:r>
          </a:p>
          <a:p>
            <a:pPr lvl="3">
              <a:buSzPct val="150000"/>
            </a:pPr>
            <a:r>
              <a:rPr lang="en-US" sz="1400" dirty="0">
                <a:hlinkClick r:id="rId7"/>
              </a:rPr>
              <a:t>http://standards.ieee.org/develop/policies/best_practices_for_ieee_standards_development_051215.pdf</a:t>
            </a:r>
            <a:br>
              <a:rPr lang="en-US" sz="1400" dirty="0"/>
            </a:br>
            <a:endParaRPr lang="en-US" sz="1400" dirty="0"/>
          </a:p>
          <a:p>
            <a:pPr marL="1200150" lvl="2" indent="-285750">
              <a:buSzPct val="150000"/>
              <a:buFont typeface="Arial" panose="020B0604020202020204" pitchFamily="34" charset="0"/>
              <a:buChar char="•"/>
            </a:pPr>
            <a:r>
              <a:rPr lang="en-US" dirty="0"/>
              <a:t>Distribution of Draft Standards (see 6.1.3 of the SASB Operations Manual)</a:t>
            </a:r>
          </a:p>
          <a:p>
            <a:pPr lvl="3">
              <a:buSzPct val="150000"/>
            </a:pPr>
            <a:r>
              <a:rPr lang="en-US" sz="1400" dirty="0">
                <a:hlinkClick r:id="rId4"/>
              </a:rPr>
              <a:t>https://standards.ieee.org/about/policies/opman/sect6.html</a:t>
            </a:r>
            <a:endParaRPr lang="en-US" sz="1400" dirty="0"/>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March 2021</a:t>
            </a:r>
            <a:endParaRPr lang="en-GB"/>
          </a:p>
        </p:txBody>
      </p:sp>
    </p:spTree>
    <p:extLst>
      <p:ext uri="{BB962C8B-B14F-4D97-AF65-F5344CB8AC3E}">
        <p14:creationId xmlns:p14="http://schemas.microsoft.com/office/powerpoint/2010/main" val="32053942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(1)</a:t>
            </a:r>
          </a:p>
        </p:txBody>
      </p:sp>
      <p:sp>
        <p:nvSpPr>
          <p:cNvPr id="3" name="Content Placeholder 2"/>
          <p:cNvSpPr>
            <a:spLocks noGrp="1"/>
          </p:cNvSpPr>
          <p:nvPr>
            <p:ph idx="1"/>
          </p:nvPr>
        </p:nvSpPr>
        <p:spPr>
          <a:xfrm>
            <a:off x="914401" y="1700808"/>
            <a:ext cx="10361084" cy="4113213"/>
          </a:xfrm>
        </p:spPr>
        <p:txBody>
          <a:bodyPr/>
          <a:lstStyle/>
          <a:p>
            <a:pPr>
              <a:spcBef>
                <a:spcPts val="1800"/>
              </a:spcBef>
            </a:pPr>
            <a:r>
              <a:rPr lang="en-US" altLang="en-US" dirty="0"/>
              <a:t>Documentation</a:t>
            </a:r>
          </a:p>
          <a:p>
            <a:pPr lvl="1"/>
            <a:r>
              <a:rPr lang="en-US" altLang="en-US" dirty="0">
                <a:hlinkClick r:id="rId3"/>
              </a:rPr>
              <a:t>http://mentor.ieee.org</a:t>
            </a:r>
            <a:endParaRPr lang="en-US" altLang="en-US" dirty="0"/>
          </a:p>
          <a:p>
            <a:pPr lvl="1"/>
            <a:r>
              <a:rPr lang="en-US" altLang="en-US" dirty="0"/>
              <a:t>Use “</a:t>
            </a:r>
            <a:r>
              <a:rPr lang="en-US" altLang="en-US" dirty="0" err="1"/>
              <a:t>TGbb</a:t>
            </a:r>
            <a:r>
              <a:rPr lang="en-US" altLang="en-US" dirty="0"/>
              <a:t>”</a:t>
            </a:r>
            <a:r>
              <a:rPr lang="en-US" altLang="ja-JP" dirty="0"/>
              <a:t> for submission</a:t>
            </a:r>
          </a:p>
          <a:p>
            <a:pPr lvl="1"/>
            <a:r>
              <a:rPr lang="en-US" altLang="en-US" dirty="0"/>
              <a:t>If you plan to make a submission be sure it does not contain company logos or advertising</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March 2021</a:t>
            </a:r>
            <a:endParaRPr lang="en-GB"/>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(2)</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March 2021</a:t>
            </a:r>
            <a:endParaRPr lang="en-GB"/>
          </a:p>
        </p:txBody>
      </p:sp>
      <p:graphicFrame>
        <p:nvGraphicFramePr>
          <p:cNvPr id="9" name="Table 8">
            <a:extLst>
              <a:ext uri="{FF2B5EF4-FFF2-40B4-BE49-F238E27FC236}">
                <a16:creationId xmlns:a16="http://schemas.microsoft.com/office/drawing/2014/main" id="{E9CEDF24-4D11-45CC-B04F-CA7D8A4DA60E}"/>
              </a:ext>
            </a:extLst>
          </p:cNvPr>
          <p:cNvGraphicFramePr>
            <a:graphicFrameLocks noGrp="1"/>
          </p:cNvGraphicFramePr>
          <p:nvPr>
            <p:extLst>
              <p:ext uri="{D42A27DB-BD31-4B8C-83A1-F6EECF244321}">
                <p14:modId xmlns:p14="http://schemas.microsoft.com/office/powerpoint/2010/main" val="1019086026"/>
              </p:ext>
            </p:extLst>
          </p:nvPr>
        </p:nvGraphicFramePr>
        <p:xfrm>
          <a:off x="1945218" y="2204864"/>
          <a:ext cx="7696200" cy="1811337"/>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587">
                <a:tc>
                  <a:txBody>
                    <a:bodyPr/>
                    <a:lstStyle/>
                    <a:p>
                      <a:r>
                        <a:rPr lang="en-US" sz="1500" dirty="0"/>
                        <a:t>Position(s)</a:t>
                      </a:r>
                    </a:p>
                  </a:txBody>
                  <a:tcPr marT="45689" marB="45689"/>
                </a:tc>
                <a:tc>
                  <a:txBody>
                    <a:bodyPr/>
                    <a:lstStyle/>
                    <a:p>
                      <a:r>
                        <a:rPr lang="en-US" sz="1500" dirty="0"/>
                        <a:t>Officer(s)</a:t>
                      </a:r>
                    </a:p>
                  </a:txBody>
                  <a:tcPr marT="45689" marB="45689"/>
                </a:tc>
                <a:extLst>
                  <a:ext uri="{0D108BD9-81ED-4DB2-BD59-A6C34878D82A}">
                    <a16:rowId xmlns:a16="http://schemas.microsoft.com/office/drawing/2014/main" val="10000"/>
                  </a:ext>
                </a:extLst>
              </a:tr>
              <a:tr h="349788">
                <a:tc>
                  <a:txBody>
                    <a:bodyPr/>
                    <a:lstStyle/>
                    <a:p>
                      <a:r>
                        <a:rPr lang="en-US" sz="1500" dirty="0"/>
                        <a:t>Chair</a:t>
                      </a:r>
                    </a:p>
                  </a:txBody>
                  <a:tcPr marT="45689" marB="45689"/>
                </a:tc>
                <a:tc>
                  <a:txBody>
                    <a:bodyPr/>
                    <a:lstStyle/>
                    <a:p>
                      <a:r>
                        <a:rPr lang="en-US" sz="1500" b="0" dirty="0"/>
                        <a:t>Nikola Serafimovski</a:t>
                      </a:r>
                    </a:p>
                  </a:txBody>
                  <a:tcPr marT="45689" marB="45689"/>
                </a:tc>
                <a:extLst>
                  <a:ext uri="{0D108BD9-81ED-4DB2-BD59-A6C34878D82A}">
                    <a16:rowId xmlns:a16="http://schemas.microsoft.com/office/drawing/2014/main" val="10001"/>
                  </a:ext>
                </a:extLst>
              </a:tr>
              <a:tr h="349788">
                <a:tc>
                  <a:txBody>
                    <a:bodyPr/>
                    <a:lstStyle/>
                    <a:p>
                      <a:r>
                        <a:rPr lang="en-US" sz="1500" b="0" dirty="0"/>
                        <a:t>Vice Chair</a:t>
                      </a:r>
                    </a:p>
                  </a:txBody>
                  <a:tcPr marT="45689" marB="45689"/>
                </a:tc>
                <a:tc>
                  <a:txBody>
                    <a:bodyPr/>
                    <a:lstStyle/>
                    <a:p>
                      <a:r>
                        <a:rPr lang="en-US" sz="1500" dirty="0"/>
                        <a:t>Tuncer Baykas</a:t>
                      </a:r>
                    </a:p>
                  </a:txBody>
                  <a:tcPr marT="45689" marB="45689"/>
                </a:tc>
                <a:extLst>
                  <a:ext uri="{0D108BD9-81ED-4DB2-BD59-A6C34878D82A}">
                    <a16:rowId xmlns:a16="http://schemas.microsoft.com/office/drawing/2014/main" val="2365383430"/>
                  </a:ext>
                </a:extLst>
              </a:tr>
              <a:tr h="370587">
                <a:tc>
                  <a:txBody>
                    <a:bodyPr/>
                    <a:lstStyle/>
                    <a:p>
                      <a:r>
                        <a:rPr lang="en-US" sz="1500" dirty="0"/>
                        <a:t>Technical Editor</a:t>
                      </a:r>
                    </a:p>
                  </a:txBody>
                  <a:tcPr marT="45689" marB="45689"/>
                </a:tc>
                <a:tc>
                  <a:txBody>
                    <a:bodyPr/>
                    <a:lstStyle/>
                    <a:p>
                      <a:r>
                        <a:rPr lang="en-US" sz="1500" dirty="0"/>
                        <a:t>Volker Jungnickel</a:t>
                      </a:r>
                    </a:p>
                  </a:txBody>
                  <a:tcPr marT="45689" marB="45689"/>
                </a:tc>
                <a:extLst>
                  <a:ext uri="{0D108BD9-81ED-4DB2-BD59-A6C34878D82A}">
                    <a16:rowId xmlns:a16="http://schemas.microsoft.com/office/drawing/2014/main" val="3104919123"/>
                  </a:ext>
                </a:extLst>
              </a:tr>
              <a:tr h="370587">
                <a:tc>
                  <a:txBody>
                    <a:bodyPr/>
                    <a:lstStyle/>
                    <a:p>
                      <a:r>
                        <a:rPr lang="en-US" sz="1500" dirty="0"/>
                        <a:t>Secretary</a:t>
                      </a:r>
                    </a:p>
                  </a:txBody>
                  <a:tcPr marT="45689" marB="45689"/>
                </a:tc>
                <a:tc>
                  <a:txBody>
                    <a:bodyPr/>
                    <a:lstStyle/>
                    <a:p>
                      <a:endParaRPr lang="en-US" sz="1500" dirty="0"/>
                    </a:p>
                  </a:txBody>
                  <a:tcPr marT="45689" marB="45689"/>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49471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017"/>
          </a:xfrm>
        </p:spPr>
        <p:txBody>
          <a:bodyPr/>
          <a:lstStyle/>
          <a:p>
            <a:r>
              <a:rPr lang="en-US" altLang="en-US" dirty="0">
                <a:solidFill>
                  <a:schemeClr val="tx2"/>
                </a:solidFill>
              </a:rPr>
              <a:t>Agenda items for the teleconference</a:t>
            </a:r>
          </a:p>
        </p:txBody>
      </p:sp>
      <p:sp>
        <p:nvSpPr>
          <p:cNvPr id="3" name="Content Placeholder 2"/>
          <p:cNvSpPr>
            <a:spLocks noGrp="1"/>
          </p:cNvSpPr>
          <p:nvPr>
            <p:ph idx="1"/>
          </p:nvPr>
        </p:nvSpPr>
        <p:spPr>
          <a:xfrm>
            <a:off x="914401" y="1267818"/>
            <a:ext cx="10361084" cy="4113213"/>
          </a:xfrm>
        </p:spPr>
        <p:txBody>
          <a:bodyPr/>
          <a:lstStyle/>
          <a:p>
            <a:pPr algn="just"/>
            <a:r>
              <a:rPr lang="en-GB" altLang="en-US" dirty="0"/>
              <a:t>Agenda Agreement </a:t>
            </a:r>
          </a:p>
          <a:p>
            <a:pPr algn="just"/>
            <a:r>
              <a:rPr lang="en-GB" altLang="en-US" dirty="0"/>
              <a:t>Submissions to be discussed</a:t>
            </a:r>
          </a:p>
          <a:p>
            <a:pPr marL="800100" lvl="1" indent="-342900" algn="just">
              <a:buFontTx/>
              <a:buChar char="-"/>
            </a:pPr>
            <a:r>
              <a:rPr lang="en-GB" altLang="en-US" dirty="0"/>
              <a:t>Draft 0.4 review</a:t>
            </a:r>
          </a:p>
          <a:p>
            <a:pPr marL="800100" lvl="1" indent="-342900" algn="just">
              <a:buFontTx/>
              <a:buChar char="-"/>
            </a:pPr>
            <a:r>
              <a:rPr lang="en-GB" altLang="en-US" dirty="0"/>
              <a:t>MAC text proposals</a:t>
            </a:r>
          </a:p>
          <a:p>
            <a:pPr marL="1200150" lvl="2" indent="-342900" algn="just">
              <a:buFontTx/>
              <a:buChar char="-"/>
            </a:pPr>
            <a:r>
              <a:rPr lang="en-GB" altLang="en-US" dirty="0"/>
              <a:t>Doc. 11-20/0571r7</a:t>
            </a:r>
          </a:p>
          <a:p>
            <a:pPr marL="1200150" lvl="2" indent="-342900" algn="just">
              <a:buFontTx/>
              <a:buChar char="-"/>
            </a:pPr>
            <a:r>
              <a:rPr lang="en-GB" altLang="en-US" dirty="0"/>
              <a:t>Doc. 11-20/1740r6</a:t>
            </a:r>
          </a:p>
          <a:p>
            <a:pPr marL="800100" lvl="1" indent="-342900" algn="just">
              <a:buFontTx/>
              <a:buChar char="-"/>
            </a:pPr>
            <a:r>
              <a:rPr lang="en-GB" altLang="en-US" dirty="0"/>
              <a:t>Motion for new draft text</a:t>
            </a:r>
          </a:p>
          <a:p>
            <a:pPr marL="1200150" lvl="2" indent="-342900" algn="just">
              <a:buFontTx/>
              <a:buChar char="-"/>
            </a:pPr>
            <a:endParaRPr lang="en-GB" altLang="en-US" dirty="0"/>
          </a:p>
          <a:p>
            <a:pPr marL="57150" indent="0" algn="just"/>
            <a:r>
              <a:rPr lang="en-GB" altLang="en-US" dirty="0"/>
              <a:t>AOB</a:t>
            </a:r>
          </a:p>
          <a:p>
            <a:pPr lvl="1"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March 2021</a:t>
            </a:r>
            <a:endParaRPr lang="en-GB"/>
          </a:p>
        </p:txBody>
      </p:sp>
    </p:spTree>
    <p:extLst>
      <p:ext uri="{BB962C8B-B14F-4D97-AF65-F5344CB8AC3E}">
        <p14:creationId xmlns:p14="http://schemas.microsoft.com/office/powerpoint/2010/main" val="13811070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March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contains the IEEE 802.11 </a:t>
            </a:r>
            <a:r>
              <a:rPr lang="en-GB" dirty="0" err="1"/>
              <a:t>TGbb</a:t>
            </a:r>
            <a:r>
              <a:rPr lang="en-GB" dirty="0"/>
              <a:t> agenda for the teleconference on 1 March 2020.</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March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March 2021</a:t>
            </a:r>
            <a:endParaRPr lang="en-GB"/>
          </a:p>
        </p:txBody>
      </p:sp>
      <p:grpSp>
        <p:nvGrpSpPr>
          <p:cNvPr id="8" name="Group 7">
            <a:extLst>
              <a:ext uri="{FF2B5EF4-FFF2-40B4-BE49-F238E27FC236}">
                <a16:creationId xmlns:a16="http://schemas.microsoft.com/office/drawing/2014/main" id="{AE72C9CC-890D-478C-A22E-52C0CE01346F}"/>
              </a:ext>
            </a:extLst>
          </p:cNvPr>
          <p:cNvGrpSpPr/>
          <p:nvPr/>
        </p:nvGrpSpPr>
        <p:grpSpPr>
          <a:xfrm>
            <a:off x="1907118" y="800100"/>
            <a:ext cx="7772400" cy="5257800"/>
            <a:chOff x="1847528" y="606425"/>
            <a:chExt cx="7772400" cy="5257800"/>
          </a:xfrm>
        </p:grpSpPr>
        <p:sp>
          <p:nvSpPr>
            <p:cNvPr id="9" name="Rectangle 3">
              <a:extLst>
                <a:ext uri="{FF2B5EF4-FFF2-40B4-BE49-F238E27FC236}">
                  <a16:creationId xmlns:a16="http://schemas.microsoft.com/office/drawing/2014/main" id="{12283804-473C-402C-BC0E-CFD360F3D386}"/>
                </a:ext>
              </a:extLst>
            </p:cNvPr>
            <p:cNvSpPr txBox="1">
              <a:spLocks noChangeArrowheads="1"/>
            </p:cNvSpPr>
            <p:nvPr/>
          </p:nvSpPr>
          <p:spPr bwMode="auto">
            <a:xfrm>
              <a:off x="1847528" y="174942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kern="0" dirty="0">
                  <a:solidFill>
                    <a:srgbClr val="000000"/>
                  </a:solidFill>
                  <a:latin typeface="Times New Roman"/>
                </a:rPr>
                <a:t>Required notices</a:t>
              </a:r>
            </a:p>
            <a:p>
              <a:pPr lvl="1">
                <a:defRPr/>
              </a:pPr>
              <a:r>
                <a:rPr lang="en-US" altLang="en-US" kern="0" dirty="0">
                  <a:solidFill>
                    <a:srgbClr val="000000"/>
                  </a:solidFill>
                  <a:latin typeface="Times New Roman"/>
                </a:rPr>
                <a:t>IEEE Code of Ethics</a:t>
              </a:r>
            </a:p>
            <a:p>
              <a:pPr marL="1085850" lvl="2">
                <a:defRPr/>
              </a:pPr>
              <a:r>
                <a:rPr lang="en-US" altLang="en-US" sz="1800" kern="0" dirty="0">
                  <a:solidFill>
                    <a:srgbClr val="000000"/>
                  </a:solidFill>
                  <a:latin typeface="Times New Roman"/>
                  <a:hlinkClick r:id="rId3"/>
                </a:rPr>
                <a:t>http://www.ieee.org/about/corporate/governance/p7-8.html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IEEE Standards Association (IEEE-SA) Affiliation FAQ</a:t>
              </a:r>
            </a:p>
            <a:p>
              <a:pPr marL="1085850" lvl="2">
                <a:defRPr/>
              </a:pPr>
              <a:r>
                <a:rPr lang="en-US" altLang="en-US" sz="1800" kern="0" dirty="0">
                  <a:solidFill>
                    <a:srgbClr val="000000"/>
                  </a:solidFill>
                  <a:latin typeface="Times New Roman"/>
                  <a:hlinkClick r:id="rId4"/>
                </a:rPr>
                <a:t>http://standards.ieee.org/faqs/affiliation.html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Antitrust and Competition Policy</a:t>
              </a:r>
            </a:p>
            <a:p>
              <a:pPr marL="1085850" lvl="2">
                <a:defRPr/>
              </a:pPr>
              <a:r>
                <a:rPr lang="en-US" altLang="en-US" sz="1800" kern="0" dirty="0">
                  <a:solidFill>
                    <a:srgbClr val="000000"/>
                  </a:solidFill>
                  <a:latin typeface="Times New Roman"/>
                  <a:hlinkClick r:id="rId5"/>
                </a:rPr>
                <a:t>http://standards.ieee.org/resources/antitrust-guidelines.pdf</a:t>
              </a:r>
              <a:r>
                <a:rPr lang="en-US" altLang="en-US" sz="1800" kern="0" dirty="0">
                  <a:solidFill>
                    <a:srgbClr val="000000"/>
                  </a:solidFill>
                  <a:latin typeface="Times New Roman"/>
                </a:rPr>
                <a:t>  </a:t>
              </a:r>
              <a:endParaRPr lang="en-US" altLang="en-US" sz="1800" kern="0" dirty="0">
                <a:solidFill>
                  <a:srgbClr val="000000"/>
                </a:solidFill>
                <a:latin typeface="Times New Roman"/>
                <a:hlinkClick r:id="rId6"/>
              </a:endParaRPr>
            </a:p>
          </p:txBody>
        </p:sp>
        <p:sp>
          <p:nvSpPr>
            <p:cNvPr id="10" name="Rectangle 2">
              <a:extLst>
                <a:ext uri="{FF2B5EF4-FFF2-40B4-BE49-F238E27FC236}">
                  <a16:creationId xmlns:a16="http://schemas.microsoft.com/office/drawing/2014/main" id="{7043904A-0677-4DA1-B258-E646B5624F71}"/>
                </a:ext>
              </a:extLst>
            </p:cNvPr>
            <p:cNvSpPr txBox="1">
              <a:spLocks noChangeArrowheads="1"/>
            </p:cNvSpPr>
            <p:nvPr/>
          </p:nvSpPr>
          <p:spPr bwMode="auto">
            <a:xfrm>
              <a:off x="1847528" y="606425"/>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Administrative Items</a:t>
              </a: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t>Other Guidelines for IEEE WG Meetings</a:t>
            </a:r>
            <a:endParaRPr lang="en-GB" dirty="0"/>
          </a:p>
        </p:txBody>
      </p:sp>
      <p:sp>
        <p:nvSpPr>
          <p:cNvPr id="3" name="Content Placeholder 2"/>
          <p:cNvSpPr>
            <a:spLocks noGrp="1"/>
          </p:cNvSpPr>
          <p:nvPr>
            <p:ph idx="1"/>
          </p:nvPr>
        </p:nvSpPr>
        <p:spPr>
          <a:xfrm>
            <a:off x="914401" y="1700808"/>
            <a:ext cx="10361084" cy="4113213"/>
          </a:xfrm>
        </p:spPr>
        <p:txBody>
          <a:bodyPr/>
          <a:lstStyle/>
          <a:p>
            <a:pPr marL="230188" indent="-230188">
              <a:lnSpc>
                <a:spcPct val="80000"/>
              </a:lnSpc>
              <a:spcBef>
                <a:spcPct val="20000"/>
              </a:spcBef>
              <a:buClr>
                <a:srgbClr val="CC3300"/>
              </a:buClr>
              <a:buSzPct val="50000"/>
              <a:buFont typeface="Monotype Sorts" pitchFamily="2" charset="2"/>
              <a:buChar char="l"/>
              <a:defRPr/>
            </a:pPr>
            <a:endParaRPr lang="en-US" sz="800" u="sng" dirty="0">
              <a:solidFill>
                <a:srgbClr val="FF0000"/>
              </a:solidFill>
              <a:latin typeface="Arial" charset="0"/>
            </a:endParaRPr>
          </a:p>
          <a:p>
            <a:pPr>
              <a:lnSpc>
                <a:spcPct val="80000"/>
              </a:lnSpc>
              <a:spcAft>
                <a:spcPct val="40000"/>
              </a:spcAft>
              <a:buFont typeface="Arial" pitchFamily="34" charset="0"/>
              <a:buChar char="•"/>
              <a:defRPr/>
            </a:pPr>
            <a:r>
              <a:rPr lang="en-US" altLang="en-US" sz="2000" dirty="0">
                <a:solidFill>
                  <a:schemeClr val="accent6">
                    <a:lumMod val="75000"/>
                  </a:schemeClr>
                </a:solidFill>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interpretation, validity, or essentiality of patents/patent claims.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specific license rates, terms, or conditions.</a:t>
            </a:r>
          </a:p>
          <a:p>
            <a:pPr lvl="2">
              <a:lnSpc>
                <a:spcPct val="80000"/>
              </a:lnSpc>
              <a:spcAft>
                <a:spcPct val="40000"/>
              </a:spcAft>
              <a:buFont typeface="Arial" pitchFamily="34" charset="0"/>
              <a:buChar char="•"/>
              <a:defRP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defRPr/>
            </a:pPr>
            <a:r>
              <a:rPr lang="en-GB" altLang="en-US" dirty="0">
                <a:solidFill>
                  <a:schemeClr val="accent6">
                    <a:lumMod val="75000"/>
                  </a:schemeClr>
                </a:solidFill>
                <a:cs typeface="Arial" pitchFamily="34" charset="0"/>
              </a:rPr>
              <a:t>Technical considerations remain primary focus</a:t>
            </a:r>
            <a:endParaRPr lang="en-US" altLang="en-US" dirty="0">
              <a:solidFill>
                <a:schemeClr val="accent6">
                  <a:lumMod val="75000"/>
                </a:schemeClr>
              </a:solidFill>
              <a:cs typeface="Arial" pitchFamily="34" charset="0"/>
            </a:endParaRP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status or substance of ongoing or threatened litigation.</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be silent if inappropriate topics are discussed … do formally object.</a:t>
            </a:r>
          </a:p>
          <a:p>
            <a:pPr algn="ctr">
              <a:lnSpc>
                <a:spcPct val="80000"/>
              </a:lnSpc>
              <a:defRPr/>
            </a:pPr>
            <a:r>
              <a:rPr lang="en-US" altLang="en-US" sz="1050" dirty="0">
                <a:solidFill>
                  <a:schemeClr val="accent6">
                    <a:lumMod val="75000"/>
                  </a:schemeClr>
                </a:solidFill>
                <a:cs typeface="Arial" pitchFamily="34" charset="0"/>
              </a:rPr>
              <a:t>---------------------------------------------------------------   </a:t>
            </a:r>
            <a:endParaRPr lang="en-US" altLang="en-US" sz="1400" dirty="0">
              <a:solidFill>
                <a:schemeClr val="accent6">
                  <a:lumMod val="75000"/>
                </a:schemeClr>
              </a:solidFill>
              <a:cs typeface="Arial" pitchFamily="34" charset="0"/>
            </a:endParaRPr>
          </a:p>
          <a:p>
            <a:pPr algn="ctr">
              <a:lnSpc>
                <a:spcPct val="80000"/>
              </a:lnSpc>
              <a:defRPr/>
            </a:pPr>
            <a:r>
              <a:rPr lang="en-US" altLang="en-US" sz="1400" dirty="0">
                <a:solidFill>
                  <a:schemeClr val="accent6">
                    <a:lumMod val="75000"/>
                  </a:schemeClr>
                </a:solidFill>
                <a:cs typeface="Arial" pitchFamily="34" charset="0"/>
              </a:rPr>
              <a:t>See </a:t>
            </a:r>
            <a:r>
              <a:rPr lang="en-US" altLang="en-US" sz="1400" i="1" dirty="0">
                <a:solidFill>
                  <a:schemeClr val="accent6">
                    <a:lumMod val="75000"/>
                  </a:schemeClr>
                </a:solidFill>
                <a:cs typeface="Arial" pitchFamily="34" charset="0"/>
              </a:rPr>
              <a:t>IEEE-SA Standards Board Operations Manual</a:t>
            </a:r>
            <a:r>
              <a:rPr lang="en-US" altLang="en-US" sz="1400" dirty="0">
                <a:solidFill>
                  <a:schemeClr val="accent6">
                    <a:lumMod val="75000"/>
                  </a:schemeClr>
                </a:solidFill>
                <a:cs typeface="Arial" pitchFamily="34" charset="0"/>
              </a:rPr>
              <a:t>, clause 5.3.10 and </a:t>
            </a:r>
            <a:r>
              <a:rPr lang="en-GB" altLang="en-US" sz="1400"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dirty="0">
                <a:solidFill>
                  <a:schemeClr val="accent6">
                    <a:lumMod val="75000"/>
                  </a:schemeClr>
                </a:solidFill>
                <a:cs typeface="Arial" pitchFamily="34" charset="0"/>
              </a:rPr>
              <a:t> for more details.</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March 2021</a:t>
            </a:r>
            <a:endParaRPr lang="en-GB"/>
          </a:p>
        </p:txBody>
      </p:sp>
    </p:spTree>
    <p:extLst>
      <p:ext uri="{BB962C8B-B14F-4D97-AF65-F5344CB8AC3E}">
        <p14:creationId xmlns:p14="http://schemas.microsoft.com/office/powerpoint/2010/main" val="2002788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Participants have a duty to inform the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shall</a:t>
            </a:r>
            <a:r>
              <a:rPr lang="en-US" altLang="en-US"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pPr>
            <a:endParaRPr lang="en-US" altLang="en-US" b="1" dirty="0">
              <a:cs typeface="Calibri" panose="020F0502020204030204" pitchFamily="34" charset="0"/>
            </a:endParaRPr>
          </a:p>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should </a:t>
            </a:r>
            <a:r>
              <a:rPr lang="en-US" altLang="en-US" b="1" dirty="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pPr>
            <a:endParaRPr lang="en-US" altLang="en-US" b="1" dirty="0">
              <a:cs typeface="Calibri" panose="020F0502020204030204" pitchFamily="34" charset="0"/>
            </a:endParaRPr>
          </a:p>
          <a:p>
            <a:pPr lvl="1" algn="ctr"/>
            <a:r>
              <a:rPr lang="en-US" altLang="en-US" sz="3200" b="1" dirty="0">
                <a:cs typeface="Calibri" panose="020F0502020204030204" pitchFamily="34" charset="0"/>
              </a:rPr>
              <a:t>Early identification of holders of potential Essential Patent Claims is encouraged</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March 2021</a:t>
            </a:r>
            <a:endParaRPr lang="en-GB"/>
          </a:p>
        </p:txBody>
      </p:sp>
    </p:spTree>
    <p:extLst>
      <p:ext uri="{BB962C8B-B14F-4D97-AF65-F5344CB8AC3E}">
        <p14:creationId xmlns:p14="http://schemas.microsoft.com/office/powerpoint/2010/main" val="13497201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Ways to inform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buSzPct val="150000"/>
            </a:pPr>
            <a:r>
              <a:rPr lang="en-US" altLang="en-US" sz="2000" dirty="0">
                <a:cs typeface="Calibri" panose="020F0502020204030204" pitchFamily="34" charset="0"/>
              </a:rPr>
              <a:t>Cause an LOA to be submitted to the IEEE-SA (patcom@ieee.org);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Provide the chair of this group with the identity of the holder(s) of any and all such claims as soon as possible;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Speak up now and respond to this Call for Potentially Essential Patents</a:t>
            </a:r>
          </a:p>
          <a:p>
            <a:r>
              <a:rPr lang="en-US" altLang="en-US" sz="2000" dirty="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cs typeface="Calibri" panose="020F0502020204030204" pitchFamily="34" charset="0"/>
              </a:rPr>
            </a:br>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March 2021</a:t>
            </a:r>
            <a:endParaRPr lang="en-GB"/>
          </a:p>
        </p:txBody>
      </p:sp>
    </p:spTree>
    <p:extLst>
      <p:ext uri="{BB962C8B-B14F-4D97-AF65-F5344CB8AC3E}">
        <p14:creationId xmlns:p14="http://schemas.microsoft.com/office/powerpoint/2010/main" val="1370890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cs typeface="Calibri" panose="020F0502020204030204" pitchFamily="34" charset="0"/>
              </a:rPr>
              <a:t>Patent-related information</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lnSpc>
                <a:spcPct val="90000"/>
              </a:lnSpc>
              <a:spcBef>
                <a:spcPct val="0"/>
              </a:spcBef>
            </a:pPr>
            <a:r>
              <a:rPr lang="en-US" altLang="en-US" b="1" dirty="0">
                <a:cs typeface="Calibri" panose="020F0502020204030204" pitchFamily="34" charset="0"/>
              </a:rPr>
              <a:t>The patent policy and the procedures used to execute that policy are documented in the:</a:t>
            </a:r>
          </a:p>
          <a:p>
            <a:pPr lvl="2">
              <a:lnSpc>
                <a:spcPct val="90000"/>
              </a:lnSpc>
              <a:buSzPct val="150000"/>
            </a:pPr>
            <a:r>
              <a:rPr lang="en-US" altLang="en-US" sz="2000" b="1" i="1" dirty="0">
                <a:cs typeface="Calibri" panose="020F0502020204030204" pitchFamily="34" charset="0"/>
              </a:rPr>
              <a:t>IEEE-SA Standards Board Bylaws</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(http://standards.ieee.org/develop/policies/bylaws/sect6-7.html#6) </a:t>
            </a:r>
          </a:p>
          <a:p>
            <a:pPr lvl="2">
              <a:lnSpc>
                <a:spcPct val="90000"/>
              </a:lnSpc>
              <a:buSzPct val="150000"/>
            </a:pPr>
            <a:r>
              <a:rPr lang="en-US" altLang="en-US" sz="2000" b="1" i="1" dirty="0">
                <a:cs typeface="Calibri" panose="020F0502020204030204" pitchFamily="34" charset="0"/>
              </a:rPr>
              <a:t>IEEE-SA Standards Board Operations Manual</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(http://standards.ieee.org/develop/policies/opman/sect6.html#6.3)</a:t>
            </a:r>
          </a:p>
          <a:p>
            <a:pPr lvl="1">
              <a:lnSpc>
                <a:spcPct val="90000"/>
              </a:lnSpc>
            </a:pPr>
            <a:endParaRPr lang="en-US" altLang="en-US" dirty="0">
              <a:cs typeface="Calibri" panose="020F0502020204030204" pitchFamily="34" charset="0"/>
            </a:endParaRPr>
          </a:p>
          <a:p>
            <a:pPr lvl="1">
              <a:lnSpc>
                <a:spcPct val="90000"/>
              </a:lnSpc>
              <a:spcBef>
                <a:spcPct val="0"/>
              </a:spcBef>
            </a:pPr>
            <a:r>
              <a:rPr lang="en-US" altLang="en-US" b="1" dirty="0">
                <a:cs typeface="Calibri" panose="020F0502020204030204" pitchFamily="34" charset="0"/>
              </a:rPr>
              <a:t>	Material about the patent policy is available at </a:t>
            </a:r>
          </a:p>
          <a:p>
            <a:pPr lvl="1">
              <a:lnSpc>
                <a:spcPct val="90000"/>
              </a:lnSpc>
              <a:spcBef>
                <a:spcPct val="0"/>
              </a:spcBef>
            </a:pPr>
            <a:r>
              <a:rPr lang="en-US" altLang="en-US" b="1" dirty="0">
                <a:cs typeface="Calibri" panose="020F0502020204030204" pitchFamily="34" charset="0"/>
              </a:rPr>
              <a:t>	</a:t>
            </a:r>
            <a:r>
              <a:rPr lang="en-US" altLang="en-US" b="1" i="1" dirty="0">
                <a:cs typeface="Calibri" panose="020F0502020204030204" pitchFamily="34" charset="0"/>
                <a:hlinkClick r:id="rId3"/>
              </a:rPr>
              <a:t>http://standards.ieee.org/about/sasb/patcom/materials.html</a:t>
            </a:r>
            <a:endParaRPr lang="en-US" altLang="en-US" b="1" i="1" dirty="0">
              <a:cs typeface="Calibri" panose="020F0502020204030204" pitchFamily="34" charset="0"/>
            </a:endParaRPr>
          </a:p>
          <a:p>
            <a:pPr lvl="1">
              <a:lnSpc>
                <a:spcPct val="90000"/>
              </a:lnSpc>
              <a:spcBef>
                <a:spcPct val="0"/>
              </a:spcBef>
            </a:pPr>
            <a:endParaRPr lang="en-US" altLang="en-US" sz="3200" b="1" dirty="0">
              <a:cs typeface="Calibri" panose="020F0502020204030204" pitchFamily="34" charset="0"/>
            </a:endParaRPr>
          </a:p>
          <a:p>
            <a:pPr lvl="1" algn="ctr">
              <a:lnSpc>
                <a:spcPct val="90000"/>
              </a:lnSpc>
              <a:spcBef>
                <a:spcPct val="0"/>
              </a:spcBef>
            </a:pPr>
            <a:r>
              <a:rPr lang="en-US" altLang="en-US" sz="3200" b="1" dirty="0">
                <a:cs typeface="Calibri" panose="020F0502020204030204" pitchFamily="34" charset="0"/>
              </a:rPr>
              <a:t>	</a:t>
            </a:r>
            <a:r>
              <a:rPr lang="en-US" altLang="en-US" sz="2800" b="1" dirty="0">
                <a:cs typeface="Calibri" panose="020F0502020204030204" pitchFamily="34" charset="0"/>
              </a:rPr>
              <a:t>If you have questions, contact the IEEE-SA Standards Board Patent Committee Administrator at patcom@ieee.org</a:t>
            </a:r>
          </a:p>
          <a:p>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March 2021</a:t>
            </a:r>
            <a:endParaRPr lang="en-GB"/>
          </a:p>
        </p:txBody>
      </p:sp>
    </p:spTree>
    <p:extLst>
      <p:ext uri="{BB962C8B-B14F-4D97-AF65-F5344CB8AC3E}">
        <p14:creationId xmlns:p14="http://schemas.microsoft.com/office/powerpoint/2010/main" val="3709975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Participation in IEEE 802 Meetings</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defRPr/>
            </a:pPr>
            <a:r>
              <a:rPr lang="en-GB" altLang="en-US" sz="1600" dirty="0">
                <a:ea typeface="MS Gothic" panose="020B0609070205080204" pitchFamily="49" charset="-128"/>
              </a:rPr>
              <a:t>All participation in IEEE 802 Working Group meetings is on an individual basis</a:t>
            </a:r>
          </a:p>
          <a:p>
            <a:pPr>
              <a:defRPr/>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3"/>
              </a:rPr>
              <a:t>https://standards.ieee.org/develop/policies/bylaws/sb_bylaws.pdf</a:t>
            </a:r>
            <a:r>
              <a:rPr lang="en-GB" altLang="en-US" sz="1400" dirty="0">
                <a:ea typeface="MS Gothic" panose="020B0609070205080204" pitchFamily="49" charset="-128"/>
              </a:rPr>
              <a:t>section 5.2.1)</a:t>
            </a:r>
          </a:p>
          <a:p>
            <a:pPr>
              <a:defRPr/>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buFont typeface="Arial" panose="020B0604020202020204" pitchFamily="34" charset="0"/>
              <a:buChar char="•"/>
              <a:defRP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defRP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 section 5.2.1.3 and the IEEE 802 LMSC Working Group Policies and Procedures, subclause 3.4.1 “Chair”, list item x.</a:t>
            </a:r>
          </a:p>
          <a:p>
            <a:pPr>
              <a:defRPr/>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defRPr/>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defRPr/>
            </a:pPr>
            <a:endParaRPr lang="en-GB" altLang="en-US" sz="16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March 2021</a:t>
            </a:r>
            <a:endParaRPr lang="en-GB"/>
          </a:p>
        </p:txBody>
      </p:sp>
    </p:spTree>
    <p:extLst>
      <p:ext uri="{BB962C8B-B14F-4D97-AF65-F5344CB8AC3E}">
        <p14:creationId xmlns:p14="http://schemas.microsoft.com/office/powerpoint/2010/main" val="51134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000"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2000" dirty="0"/>
              <a:t>Previously Published material (copyright assertion indicated) shall not be presented/submitted to the Working Group nor incorporated into a Working Group draft unless permission is granted. </a:t>
            </a:r>
          </a:p>
          <a:p>
            <a:pPr marL="1257300" lvl="2" indent="-342900">
              <a:buSzPct val="150000"/>
              <a:buFont typeface="Arial" panose="020B0604020202020204" pitchFamily="34" charset="0"/>
              <a:buChar char="•"/>
            </a:pPr>
            <a:r>
              <a:rPr lang="en-US" altLang="en-US" sz="2000" dirty="0"/>
              <a:t>Prior to presentation or submission, you shall notify the Working Group Chair of previously Published material and should assist the Chair in obtaining copyright permission acceptable to IEEE SA.</a:t>
            </a:r>
          </a:p>
          <a:p>
            <a:pPr marL="1257300" lvl="2" indent="-342900">
              <a:buSzPct val="150000"/>
              <a:buFont typeface="Arial" panose="020B0604020202020204" pitchFamily="34" charset="0"/>
              <a:buChar char="•"/>
            </a:pPr>
            <a:r>
              <a:rPr lang="en-US" altLang="en-US" sz="2000" dirty="0"/>
              <a:t>For material that is not previously Published, IEEE is automatically granted a license to use any material that is presented or submitted.</a:t>
            </a:r>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March 2021</a:t>
            </a:r>
            <a:endParaRPr lang="en-GB"/>
          </a:p>
        </p:txBody>
      </p:sp>
    </p:spTree>
    <p:extLst>
      <p:ext uri="{BB962C8B-B14F-4D97-AF65-F5344CB8AC3E}">
        <p14:creationId xmlns:p14="http://schemas.microsoft.com/office/powerpoint/2010/main" val="6275139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0</TotalTime>
  <Words>1616</Words>
  <Application>Microsoft Office PowerPoint</Application>
  <PresentationFormat>Widescreen</PresentationFormat>
  <Paragraphs>195</Paragraphs>
  <Slides>14</Slides>
  <Notes>14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0" baseType="lpstr">
      <vt:lpstr>Arial</vt:lpstr>
      <vt:lpstr>Calibri</vt:lpstr>
      <vt:lpstr>Monotype Sorts</vt:lpstr>
      <vt:lpstr>Times New Roman</vt:lpstr>
      <vt:lpstr>Office Theme</vt:lpstr>
      <vt:lpstr>Document</vt:lpstr>
      <vt:lpstr>Light Communications Task Group (TGbb)  1 Mar 2021 Teleconference Agenda</vt:lpstr>
      <vt:lpstr>Abstract</vt:lpstr>
      <vt:lpstr>PowerPoint Presentation</vt:lpstr>
      <vt:lpstr>Other Guidelines for IEEE WG Meetings</vt:lpstr>
      <vt:lpstr>Participants have a duty to inform the IEEE</vt:lpstr>
      <vt:lpstr>Ways to inform IEEE</vt:lpstr>
      <vt:lpstr>Patent-related information</vt:lpstr>
      <vt:lpstr>Participation in IEEE 802 Meetings</vt:lpstr>
      <vt:lpstr>IEEE SA Copyright Policy</vt:lpstr>
      <vt:lpstr>IEEE SA Copyright Policy</vt:lpstr>
      <vt:lpstr>Logistics (1)</vt:lpstr>
      <vt:lpstr>Logistics (2)</vt:lpstr>
      <vt:lpstr>Agenda items for the teleconference</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11-19-1413-00-00bb-september-2019-meeting-agenda</dc:title>
  <dc:creator>Serafimovski, Nikola</dc:creator>
  <cp:lastModifiedBy>Nikola Serafimovski</cp:lastModifiedBy>
  <cp:revision>35</cp:revision>
  <cp:lastPrinted>1601-01-01T00:00:00Z</cp:lastPrinted>
  <dcterms:created xsi:type="dcterms:W3CDTF">2019-08-08T09:50:31Z</dcterms:created>
  <dcterms:modified xsi:type="dcterms:W3CDTF">2021-02-15T17:55:36Z</dcterms:modified>
</cp:coreProperties>
</file>