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45" r:id="rId18"/>
    <p:sldId id="351" r:id="rId19"/>
    <p:sldId id="346" r:id="rId20"/>
    <p:sldId id="347" r:id="rId21"/>
    <p:sldId id="344" r:id="rId22"/>
    <p:sldId id="333" r:id="rId23"/>
    <p:sldId id="322" r:id="rId24"/>
    <p:sldId id="320" r:id="rId25"/>
    <p:sldId id="327" r:id="rId2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802.11-21/0229</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802.11-21/0229</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802.11-21/0229</a:t>
            </a:r>
            <a:endParaRPr lang="en-US"/>
          </a:p>
        </p:txBody>
      </p:sp>
      <p:sp>
        <p:nvSpPr>
          <p:cNvPr id="5" name="Rectangle 3"/>
          <p:cNvSpPr>
            <a:spLocks noGrp="1" noChangeArrowheads="1"/>
          </p:cNvSpPr>
          <p:nvPr>
            <p:ph type="dt"/>
          </p:nvPr>
        </p:nvSpPr>
        <p:spPr>
          <a:ln/>
        </p:spPr>
        <p:txBody>
          <a:bodyPr/>
          <a:lstStyle/>
          <a:p>
            <a:r>
              <a:rPr lang="en-GB"/>
              <a:t>February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802.11-21/0229</a:t>
            </a:r>
            <a:endParaRPr lang="en-US"/>
          </a:p>
        </p:txBody>
      </p:sp>
      <p:sp>
        <p:nvSpPr>
          <p:cNvPr id="5" name="Rectangle 3"/>
          <p:cNvSpPr>
            <a:spLocks noGrp="1" noChangeArrowheads="1"/>
          </p:cNvSpPr>
          <p:nvPr>
            <p:ph type="dt"/>
          </p:nvPr>
        </p:nvSpPr>
        <p:spPr>
          <a:ln/>
        </p:spPr>
        <p:txBody>
          <a:bodyPr/>
          <a:lstStyle/>
          <a:p>
            <a:r>
              <a:rPr lang="en-GB"/>
              <a:t>February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February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February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February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February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802.11-21/0229r0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February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February 09,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2021-02-08</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288"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2018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February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February 09,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February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spTree>
    <p:extLst>
      <p:ext uri="{BB962C8B-B14F-4D97-AF65-F5344CB8AC3E}">
        <p14:creationId xmlns:p14="http://schemas.microsoft.com/office/powerpoint/2010/main" val="3438742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endParaRPr lang="en-GB" sz="450" dirty="0"/>
          </a:p>
          <a:p>
            <a:r>
              <a:rPr lang="en-GB" sz="1050" dirty="0"/>
              <a:t>Join the </a:t>
            </a:r>
            <a:r>
              <a:rPr lang="en-GB" sz="1050" dirty="0" err="1"/>
              <a:t>Webex</a:t>
            </a:r>
            <a:r>
              <a:rPr lang="en-GB" sz="1050" dirty="0"/>
              <a:t> meeting here:</a:t>
            </a:r>
          </a:p>
          <a:p>
            <a:r>
              <a:rPr lang="en-GB" sz="1050" dirty="0"/>
              <a:t>https://</a:t>
            </a:r>
            <a:r>
              <a:rPr lang="en-GB" sz="1050" dirty="0" err="1"/>
              <a:t>ieeesa.webex.com</a:t>
            </a:r>
            <a:r>
              <a:rPr lang="en-GB" sz="1050" dirty="0"/>
              <a:t>/</a:t>
            </a:r>
            <a:r>
              <a:rPr lang="en-GB" sz="1050" dirty="0" err="1"/>
              <a:t>ieeesa</a:t>
            </a:r>
            <a:r>
              <a:rPr lang="en-GB" sz="1050" dirty="0"/>
              <a:t>/</a:t>
            </a:r>
            <a:r>
              <a:rPr lang="en-GB" sz="1050" dirty="0" err="1"/>
              <a:t>j.php?MTID</a:t>
            </a:r>
            <a:r>
              <a:rPr lang="en-GB" sz="1050" dirty="0"/>
              <a:t>=mb1a27376ab917fd5871a0e9d00485d1d</a:t>
            </a:r>
          </a:p>
          <a:p>
            <a:endParaRPr lang="en-GB" sz="1050" dirty="0"/>
          </a:p>
          <a:p>
            <a:r>
              <a:rPr lang="en-GB" sz="1050" dirty="0"/>
              <a:t>Meeting number: 179 956 5444</a:t>
            </a:r>
          </a:p>
          <a:p>
            <a:r>
              <a:rPr lang="en-GB" sz="1050" dirty="0"/>
              <a:t>Meeting password: wireless (94735377 from phones and video systems)</a:t>
            </a:r>
          </a:p>
          <a:p>
            <a:endParaRPr lang="en-GB" sz="1050" dirty="0"/>
          </a:p>
          <a:p>
            <a:endParaRPr lang="en-GB" sz="45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Motions</a:t>
            </a:r>
          </a:p>
          <a:p>
            <a:pPr>
              <a:buFont typeface="Arial" panose="020B0604020202020204" pitchFamily="34" charset="0"/>
              <a:buChar char="•"/>
            </a:pPr>
            <a:r>
              <a:rPr lang="en-US" sz="1200" strike="sngStrike" dirty="0"/>
              <a:t>Straw Polls </a:t>
            </a:r>
          </a:p>
          <a:p>
            <a:pPr>
              <a:buFont typeface="Arial" panose="020B0604020202020204" pitchFamily="34" charset="0"/>
              <a:buChar char="•"/>
            </a:pPr>
            <a:r>
              <a:rPr lang="en-US" sz="1200" strike="sngStrike" dirty="0"/>
              <a:t>Editor’s report </a:t>
            </a:r>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strike="sngStrike" dirty="0"/>
              <a:t>Telco Schedule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February 2021</a:t>
            </a:r>
            <a:endParaRPr lang="en-GB" dirty="0"/>
          </a:p>
        </p:txBody>
      </p:sp>
      <p:graphicFrame>
        <p:nvGraphicFramePr>
          <p:cNvPr id="7" name="Table 6">
            <a:extLst>
              <a:ext uri="{FF2B5EF4-FFF2-40B4-BE49-F238E27FC236}">
                <a16:creationId xmlns:a16="http://schemas.microsoft.com/office/drawing/2014/main" id="{DBEBA8EA-271F-D449-9E05-BD4CD00DCA91}"/>
              </a:ext>
            </a:extLst>
          </p:cNvPr>
          <p:cNvGraphicFramePr>
            <a:graphicFrameLocks noGrp="1"/>
          </p:cNvGraphicFramePr>
          <p:nvPr>
            <p:extLst>
              <p:ext uri="{D42A27DB-BD31-4B8C-83A1-F6EECF244321}">
                <p14:modId xmlns:p14="http://schemas.microsoft.com/office/powerpoint/2010/main" val="4011928272"/>
              </p:ext>
            </p:extLst>
          </p:nvPr>
        </p:nvGraphicFramePr>
        <p:xfrm>
          <a:off x="1181100" y="1275606"/>
          <a:ext cx="6781800" cy="1955800"/>
        </p:xfrm>
        <a:graphic>
          <a:graphicData uri="http://schemas.openxmlformats.org/drawingml/2006/table">
            <a:tbl>
              <a:tblPr>
                <a:tableStyleId>{5C22544A-7EE6-4342-B048-85BDC9FD1C3A}</a:tableStyleId>
              </a:tblPr>
              <a:tblGrid>
                <a:gridCol w="812800">
                  <a:extLst>
                    <a:ext uri="{9D8B030D-6E8A-4147-A177-3AD203B41FA5}">
                      <a16:colId xmlns:a16="http://schemas.microsoft.com/office/drawing/2014/main" val="943168120"/>
                    </a:ext>
                  </a:extLst>
                </a:gridCol>
                <a:gridCol w="431800">
                  <a:extLst>
                    <a:ext uri="{9D8B030D-6E8A-4147-A177-3AD203B41FA5}">
                      <a16:colId xmlns:a16="http://schemas.microsoft.com/office/drawing/2014/main" val="2366976006"/>
                    </a:ext>
                  </a:extLst>
                </a:gridCol>
                <a:gridCol w="431800">
                  <a:extLst>
                    <a:ext uri="{9D8B030D-6E8A-4147-A177-3AD203B41FA5}">
                      <a16:colId xmlns:a16="http://schemas.microsoft.com/office/drawing/2014/main" val="809789522"/>
                    </a:ext>
                  </a:extLst>
                </a:gridCol>
                <a:gridCol w="431800">
                  <a:extLst>
                    <a:ext uri="{9D8B030D-6E8A-4147-A177-3AD203B41FA5}">
                      <a16:colId xmlns:a16="http://schemas.microsoft.com/office/drawing/2014/main" val="485797146"/>
                    </a:ext>
                  </a:extLst>
                </a:gridCol>
                <a:gridCol w="2336800">
                  <a:extLst>
                    <a:ext uri="{9D8B030D-6E8A-4147-A177-3AD203B41FA5}">
                      <a16:colId xmlns:a16="http://schemas.microsoft.com/office/drawing/2014/main" val="3638185397"/>
                    </a:ext>
                  </a:extLst>
                </a:gridCol>
                <a:gridCol w="2336800">
                  <a:extLst>
                    <a:ext uri="{9D8B030D-6E8A-4147-A177-3AD203B41FA5}">
                      <a16:colId xmlns:a16="http://schemas.microsoft.com/office/drawing/2014/main" val="2221240199"/>
                    </a:ext>
                  </a:extLst>
                </a:gridCol>
              </a:tblGrid>
              <a:tr h="355600">
                <a:tc>
                  <a:txBody>
                    <a:bodyPr/>
                    <a:lstStyle/>
                    <a:p>
                      <a:pPr algn="l" fontAlgn="t"/>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Year</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DCN</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Rev</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Title</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2112216934"/>
                  </a:ext>
                </a:extLst>
              </a:tr>
              <a:tr h="177800">
                <a:tc>
                  <a:txBody>
                    <a:bodyPr/>
                    <a:lstStyle/>
                    <a:p>
                      <a:pPr algn="l" fontAlgn="t"/>
                      <a:r>
                        <a:rPr lang="en-GB" sz="1000" u="none" strike="sngStrike" dirty="0">
                          <a:effectLst/>
                        </a:rPr>
                        <a:t>10</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2021</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84</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3</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Resolutions for Clause 9.6.7.101</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Hitoshi Morioka (</a:t>
                      </a:r>
                      <a:r>
                        <a:rPr lang="en-GB" sz="1000" u="none" strike="sngStrike" dirty="0" err="1">
                          <a:effectLst/>
                        </a:rPr>
                        <a:t>Koden</a:t>
                      </a:r>
                      <a:r>
                        <a:rPr lang="en-GB" sz="1000" u="none" strike="sngStrike" dirty="0">
                          <a:effectLst/>
                        </a:rPr>
                        <a:t> TI)</a:t>
                      </a:r>
                      <a:endParaRPr lang="en-GB" sz="1000" b="0" i="0" u="none" strike="sngStrike" dirty="0">
                        <a:effectLst/>
                        <a:latin typeface="Arial" panose="020B0604020202020204" pitchFamily="34" charset="0"/>
                      </a:endParaRPr>
                    </a:p>
                  </a:txBody>
                  <a:tcPr marL="9525" marR="9525" marT="9525" marB="0"/>
                </a:tc>
                <a:extLst>
                  <a:ext uri="{0D108BD9-81ED-4DB2-BD59-A6C34878D82A}">
                    <a16:rowId xmlns:a16="http://schemas.microsoft.com/office/drawing/2014/main" val="2956845560"/>
                  </a:ext>
                </a:extLst>
              </a:tr>
              <a:tr h="355600">
                <a:tc>
                  <a:txBody>
                    <a:bodyPr/>
                    <a:lstStyle/>
                    <a:p>
                      <a:pPr algn="l" fontAlgn="t"/>
                      <a:r>
                        <a:rPr lang="en-GB" sz="1000" u="none" strike="noStrike">
                          <a:effectLst/>
                        </a:rPr>
                        <a:t>30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190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Excel with resolutions assigned to Abhi - part 2</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dirty="0">
                          <a:effectLst/>
                        </a:rPr>
                        <a:t>Abhishek Patil (Qualcomm)</a:t>
                      </a:r>
                      <a:endParaRPr lang="en-GB"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1753806479"/>
                  </a:ext>
                </a:extLst>
              </a:tr>
              <a:tr h="355600">
                <a:tc>
                  <a:txBody>
                    <a:bodyPr/>
                    <a:lstStyle/>
                    <a:p>
                      <a:pPr algn="l" fontAlgn="t"/>
                      <a:r>
                        <a:rPr lang="en-GB" sz="1000" u="none" strike="noStrike">
                          <a:effectLst/>
                        </a:rPr>
                        <a:t>31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90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3</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LB252 resolutions for CIDs assigned to Abhi (part 2)</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Abhishek Patil (Qualcomm)</a:t>
                      </a:r>
                      <a:endParaRPr lang="en-GB"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3925197861"/>
                  </a:ext>
                </a:extLst>
              </a:tr>
              <a:tr h="355600">
                <a:tc>
                  <a:txBody>
                    <a:bodyPr/>
                    <a:lstStyle/>
                    <a:p>
                      <a:pPr algn="l" fontAlgn="t"/>
                      <a:r>
                        <a:rPr lang="en-GB" sz="1000" u="none" strike="noStrike">
                          <a:effectLst/>
                        </a:rPr>
                        <a:t>40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86</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proposed-comment-resolution-document-for-lb252</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dirty="0">
                          <a:effectLst/>
                        </a:rPr>
                        <a:t>Stephen McCann (Huawei)</a:t>
                      </a:r>
                      <a:endParaRPr lang="en-GB"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2239620986"/>
                  </a:ext>
                </a:extLst>
              </a:tr>
              <a:tr h="177800">
                <a:tc>
                  <a:txBody>
                    <a:bodyPr/>
                    <a:lstStyle/>
                    <a:p>
                      <a:pPr algn="l" fontAlgn="t"/>
                      <a:r>
                        <a:rPr lang="en-GB" sz="1000" u="none" strike="noStrike">
                          <a:effectLst/>
                        </a:rPr>
                        <a:t>41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85</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3</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comment-resolutions-for-lb252</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Stephen McCann (Huawei)</a:t>
                      </a:r>
                      <a:endParaRPr lang="en-GB"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4086057385"/>
                  </a:ext>
                </a:extLst>
              </a:tr>
              <a:tr h="177800">
                <a:tc>
                  <a:txBody>
                    <a:bodyPr/>
                    <a:lstStyle/>
                    <a:p>
                      <a:pPr algn="l" fontAlgn="t"/>
                      <a:r>
                        <a:rPr lang="en-GB" sz="1000" u="none" strike="noStrike">
                          <a:effectLst/>
                        </a:rPr>
                        <a:t>50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175</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LB255_CIDs_section_9.4.5.100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dirty="0">
                          <a:effectLst/>
                        </a:rPr>
                        <a:t>Antonio de la Oliva (</a:t>
                      </a:r>
                      <a:r>
                        <a:rPr lang="en-GB" sz="1000" u="none" strike="noStrike" dirty="0" err="1">
                          <a:effectLst/>
                        </a:rPr>
                        <a:t>InterDigital</a:t>
                      </a:r>
                      <a:r>
                        <a:rPr lang="en-GB" sz="1000" u="none" strike="noStrike" dirty="0">
                          <a:effectLst/>
                        </a:rPr>
                        <a:t>)</a:t>
                      </a:r>
                      <a:endParaRPr lang="en-GB"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502503317"/>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2066</TotalTime>
  <Words>2162</Words>
  <Application>Microsoft Macintosh PowerPoint</Application>
  <PresentationFormat>On-screen Show (16:9)</PresentationFormat>
  <Paragraphs>270</Paragraphs>
  <Slides>25</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Calibri</vt:lpstr>
      <vt:lpstr>Monotype Sorts</vt:lpstr>
      <vt:lpstr>Times New Roman</vt:lpstr>
      <vt:lpstr>802-11-BCS-Chair-Slides-Template</vt:lpstr>
      <vt:lpstr>Document</vt:lpstr>
      <vt:lpstr>Agenda TGbc Telco February 09,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167</cp:revision>
  <cp:lastPrinted>1601-01-01T00:00:00Z</cp:lastPrinted>
  <dcterms:created xsi:type="dcterms:W3CDTF">2020-02-25T15:01:23Z</dcterms:created>
  <dcterms:modified xsi:type="dcterms:W3CDTF">2021-02-08T16:29:43Z</dcterms:modified>
  <cp:category/>
</cp:coreProperties>
</file>