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30" r:id="rId3"/>
    <p:sldId id="347" r:id="rId4"/>
    <p:sldId id="337" r:id="rId5"/>
    <p:sldId id="346" r:id="rId6"/>
    <p:sldId id="361" r:id="rId7"/>
    <p:sldId id="353" r:id="rId8"/>
    <p:sldId id="351" r:id="rId9"/>
    <p:sldId id="348" r:id="rId10"/>
    <p:sldId id="350" r:id="rId11"/>
    <p:sldId id="349" r:id="rId12"/>
    <p:sldId id="352" r:id="rId13"/>
    <p:sldId id="354" r:id="rId14"/>
    <p:sldId id="355" r:id="rId15"/>
    <p:sldId id="336" r:id="rId16"/>
    <p:sldId id="312" r:id="rId17"/>
    <p:sldId id="362" r:id="rId18"/>
    <p:sldId id="356" r:id="rId19"/>
    <p:sldId id="359" r:id="rId20"/>
    <p:sldId id="360" r:id="rId21"/>
    <p:sldId id="357" r:id="rId22"/>
    <p:sldId id="358" r:id="rId23"/>
    <p:sldId id="363"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5226" autoAdjust="0"/>
  </p:normalViewPr>
  <p:slideViewPr>
    <p:cSldViewPr>
      <p:cViewPr varScale="1">
        <p:scale>
          <a:sx n="105" d="100"/>
          <a:sy n="105" d="100"/>
        </p:scale>
        <p:origin x="226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Note: b0 (Individual/Group bit) is also used to indicate “bandwidth signaling TA” in certain control frames; but is not used in Data and Management frames.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251495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first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329919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second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14</a:t>
            </a:fld>
            <a:endParaRPr lang="en-US" altLang="en-US" dirty="0"/>
          </a:p>
        </p:txBody>
      </p:sp>
    </p:spTree>
    <p:extLst>
      <p:ext uri="{BB962C8B-B14F-4D97-AF65-F5344CB8AC3E}">
        <p14:creationId xmlns:p14="http://schemas.microsoft.com/office/powerpoint/2010/main" val="198030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046945" y="332601"/>
            <a:ext cx="3411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802.11-21-0228r1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addressing in MLO</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2021-01-28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640939780"/>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(IPv6)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770537"/>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 Neighbor Solicitation message from one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Neighbor Advertisement Message if the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 </a:t>
            </a:r>
            <a:r>
              <a:rPr lang="en-US" sz="2400" dirty="0">
                <a:solidFill>
                  <a:srgbClr val="000000"/>
                </a:solidFill>
                <a:latin typeface="+mj-lt"/>
                <a:ea typeface="HGP創英角ｺﾞｼｯｸUB"/>
              </a:rPr>
              <a:t>as the Sender’s MAC Address in the </a:t>
            </a:r>
            <a:r>
              <a:rPr lang="en-US" sz="2400" dirty="0">
                <a:solidFill>
                  <a:srgbClr val="000000"/>
                </a:solidFill>
                <a:ea typeface="HGP創英角ｺﾞｼｯｸUB"/>
              </a:rPr>
              <a:t>Neighbor Advertisement Message </a:t>
            </a:r>
            <a:r>
              <a:rPr lang="en-US" sz="2400" dirty="0">
                <a:solidFill>
                  <a:srgbClr val="000000"/>
                </a:solidFill>
                <a:latin typeface="+mj-lt"/>
                <a:ea typeface="HGP創英角ｺﾞｼｯｸUB"/>
              </a:rPr>
              <a:t>if the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38438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523220"/>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Example 1: Resolving non-AP MLD1’s IP Address</a:t>
            </a:r>
            <a:endParaRPr lang="en-US" sz="2400" dirty="0">
              <a:solidFill>
                <a:srgbClr val="000000"/>
              </a:solidFill>
              <a:latin typeface="+mj-lt"/>
              <a:ea typeface="HGP創英角ｺﾞｼｯｸUB"/>
            </a:endParaRPr>
          </a:p>
        </p:txBody>
      </p:sp>
      <p:pic>
        <p:nvPicPr>
          <p:cNvPr id="5" name="Picture 4">
            <a:extLst>
              <a:ext uri="{FF2B5EF4-FFF2-40B4-BE49-F238E27FC236}">
                <a16:creationId xmlns:a16="http://schemas.microsoft.com/office/drawing/2014/main" id="{27C4B235-4D71-4327-ABA8-AFE5567C9BA3}"/>
              </a:ext>
            </a:extLst>
          </p:cNvPr>
          <p:cNvPicPr>
            <a:picLocks noChangeAspect="1"/>
          </p:cNvPicPr>
          <p:nvPr/>
        </p:nvPicPr>
        <p:blipFill>
          <a:blip r:embed="rId2"/>
          <a:stretch>
            <a:fillRect/>
          </a:stretch>
        </p:blipFill>
        <p:spPr>
          <a:xfrm>
            <a:off x="120061" y="1866900"/>
            <a:ext cx="8839200" cy="4387496"/>
          </a:xfrm>
          <a:prstGeom prst="rect">
            <a:avLst/>
          </a:prstGeom>
        </p:spPr>
      </p:pic>
    </p:spTree>
    <p:extLst>
      <p:ext uri="{BB962C8B-B14F-4D97-AF65-F5344CB8AC3E}">
        <p14:creationId xmlns:p14="http://schemas.microsoft.com/office/powerpoint/2010/main" val="339977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09600"/>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Further Considerations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2524432"/>
            <a:ext cx="8839200" cy="3970318"/>
          </a:xfrm>
          <a:prstGeom prst="rect">
            <a:avLst/>
          </a:prstGeom>
          <a:noFill/>
        </p:spPr>
        <p:txBody>
          <a:bodyPr wrap="square" rtlCol="0">
            <a:spAutoFit/>
          </a:bodyPr>
          <a:lstStyle/>
          <a:p>
            <a:pPr marL="342900" indent="-342900">
              <a:buFont typeface="Wingdings" pitchFamily="2" charset="2"/>
              <a:buChar char="q"/>
            </a:pPr>
            <a:r>
              <a:rPr lang="en-US" sz="2000" dirty="0">
                <a:solidFill>
                  <a:srgbClr val="000000"/>
                </a:solidFill>
                <a:ea typeface="HGP創英角ｺﾞｼｯｸUB"/>
              </a:rPr>
              <a:t>When the requesting station is a non-AP MLD, the </a:t>
            </a:r>
            <a:r>
              <a:rPr lang="en-US" sz="2000" dirty="0"/>
              <a:t>AP MLD sets the Individual/Group bit (b0) of the Sender’s MAC address to differentiate between the STA MAC Address and the MLD MAC address of an associated non-AP MLD:</a:t>
            </a:r>
          </a:p>
          <a:p>
            <a:pPr marL="800100" lvl="1" indent="-342900">
              <a:buFont typeface="Wingdings" panose="05000000000000000000" pitchFamily="2" charset="2"/>
              <a:buChar char="§"/>
            </a:pPr>
            <a:r>
              <a:rPr lang="en-US" sz="2000" dirty="0"/>
              <a:t>b0 is set to 0 to indicate STA MAC Address</a:t>
            </a:r>
          </a:p>
          <a:p>
            <a:pPr marL="800100" lvl="1" indent="-342900">
              <a:buFont typeface="Wingdings" panose="05000000000000000000" pitchFamily="2" charset="2"/>
              <a:buChar char="§"/>
            </a:pPr>
            <a:r>
              <a:rPr lang="en-US" sz="2000" b="1" dirty="0"/>
              <a:t>b0 is set to 1 to indicate MLD MAC Address</a:t>
            </a:r>
          </a:p>
          <a:p>
            <a:pPr lvl="1"/>
            <a:r>
              <a:rPr lang="en-US" sz="1600" dirty="0">
                <a:solidFill>
                  <a:srgbClr val="000000"/>
                </a:solidFill>
                <a:latin typeface="+mj-lt"/>
                <a:ea typeface="HGP創英角ｺﾞｼｯｸUB"/>
              </a:rPr>
              <a:t>Note: If the b0 bit is set to 1 in a resolved MAC Address, the receiving MLD is informed that the target device is an MLD; else it is a legacy STA. The MLD needs to recover the original MLD MAC Address by setting b0 bit to 0.</a:t>
            </a:r>
            <a:endParaRPr lang="en-US" sz="1800" dirty="0">
              <a:solidFill>
                <a:srgbClr val="000000"/>
              </a:solidFill>
              <a:latin typeface="+mj-lt"/>
              <a:ea typeface="HGP創英角ｺﾞｼｯｸUB"/>
            </a:endParaRPr>
          </a:p>
          <a:p>
            <a:pPr marL="285750" indent="-285750" fontAlgn="auto">
              <a:spcBef>
                <a:spcPts val="0"/>
              </a:spcBef>
              <a:spcAft>
                <a:spcPts val="0"/>
              </a:spcAft>
              <a:buFont typeface="Wingdings" panose="05000000000000000000" pitchFamily="2" charset="2"/>
              <a:buChar char="q"/>
            </a:pPr>
            <a:r>
              <a:rPr lang="en-US" sz="2400" dirty="0">
                <a:solidFill>
                  <a:srgbClr val="000000"/>
                </a:solidFill>
                <a:latin typeface="+mj-lt"/>
                <a:ea typeface="HGP創英角ｺﾞｼｯｸUB"/>
              </a:rPr>
              <a:t> </a:t>
            </a:r>
            <a:r>
              <a:rPr lang="en-US" sz="2000" dirty="0">
                <a:solidFill>
                  <a:srgbClr val="000000"/>
                </a:solidFill>
                <a:latin typeface="+mj-lt"/>
                <a:ea typeface="HGP創英角ｺﾞｼｯｸUB"/>
              </a:rPr>
              <a:t>Due to the broadcast frame reduction effect [5], we also propose that i</a:t>
            </a:r>
            <a:r>
              <a:rPr lang="en-US" sz="2000" dirty="0"/>
              <a:t>mplementation of the proxy ARP service shall be </a:t>
            </a:r>
            <a:r>
              <a:rPr lang="en-US" sz="2000" b="1" dirty="0"/>
              <a:t>mandatory</a:t>
            </a:r>
            <a:r>
              <a:rPr lang="en-US" sz="2000" dirty="0"/>
              <a:t> for an AP MLD that supports legacy association. All the APs affiliated with the AP MLD shall set the Proxy ARP field to 1 in the Extended Capabilities element.</a:t>
            </a:r>
          </a:p>
        </p:txBody>
      </p:sp>
      <p:pic>
        <p:nvPicPr>
          <p:cNvPr id="4" name="Picture 3">
            <a:extLst>
              <a:ext uri="{FF2B5EF4-FFF2-40B4-BE49-F238E27FC236}">
                <a16:creationId xmlns:a16="http://schemas.microsoft.com/office/drawing/2014/main" id="{E7DEF8DB-991D-4858-BCDF-C9298EE2E393}"/>
              </a:ext>
            </a:extLst>
          </p:cNvPr>
          <p:cNvPicPr>
            <a:picLocks noChangeAspect="1"/>
          </p:cNvPicPr>
          <p:nvPr/>
        </p:nvPicPr>
        <p:blipFill>
          <a:blip r:embed="rId3"/>
          <a:stretch>
            <a:fillRect/>
          </a:stretch>
        </p:blipFill>
        <p:spPr>
          <a:xfrm>
            <a:off x="1905000" y="1219200"/>
            <a:ext cx="5771535" cy="1230522"/>
          </a:xfrm>
          <a:prstGeom prst="rect">
            <a:avLst/>
          </a:prstGeom>
        </p:spPr>
      </p:pic>
      <p:sp>
        <p:nvSpPr>
          <p:cNvPr id="8" name="Callout: Line 7">
            <a:extLst>
              <a:ext uri="{FF2B5EF4-FFF2-40B4-BE49-F238E27FC236}">
                <a16:creationId xmlns:a16="http://schemas.microsoft.com/office/drawing/2014/main" id="{74B5A131-F644-43A6-BAF3-06F38A3C3BC4}"/>
              </a:ext>
            </a:extLst>
          </p:cNvPr>
          <p:cNvSpPr/>
          <p:nvPr/>
        </p:nvSpPr>
        <p:spPr>
          <a:xfrm>
            <a:off x="4114800" y="2213967"/>
            <a:ext cx="4724400" cy="310465"/>
          </a:xfrm>
          <a:prstGeom prst="borderCallout1">
            <a:avLst>
              <a:gd name="adj1" fmla="val 50741"/>
              <a:gd name="adj2" fmla="val 429"/>
              <a:gd name="adj3" fmla="val 55266"/>
              <a:gd name="adj4" fmla="val -1695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FF0000"/>
                </a:solidFill>
                <a:effectLst/>
                <a:uLnTx/>
                <a:uFillTx/>
                <a:latin typeface="HGP創英角ｺﾞｼｯｸUB"/>
                <a:ea typeface="HGP創英角ｺﾞｼｯｸUB"/>
                <a:cs typeface="+mn-cs"/>
              </a:rPr>
              <a:t>b0 (Individual/Group bit) may be used to differentiate MLD MAC Address</a:t>
            </a:r>
          </a:p>
        </p:txBody>
      </p:sp>
    </p:spTree>
    <p:extLst>
      <p:ext uri="{BB962C8B-B14F-4D97-AF65-F5344CB8AC3E}">
        <p14:creationId xmlns:p14="http://schemas.microsoft.com/office/powerpoint/2010/main" val="327363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2: Non-AP MLD initiated TDLS setup with legacy STA</a:t>
            </a:r>
            <a:endParaRPr lang="en-US" sz="2400" kern="0" dirty="0"/>
          </a:p>
        </p:txBody>
      </p:sp>
      <p:pic>
        <p:nvPicPr>
          <p:cNvPr id="4" name="Picture 3">
            <a:extLst>
              <a:ext uri="{FF2B5EF4-FFF2-40B4-BE49-F238E27FC236}">
                <a16:creationId xmlns:a16="http://schemas.microsoft.com/office/drawing/2014/main" id="{A233B20C-6639-4210-BBBA-511DF5DD18D7}"/>
              </a:ext>
            </a:extLst>
          </p:cNvPr>
          <p:cNvPicPr>
            <a:picLocks noChangeAspect="1"/>
          </p:cNvPicPr>
          <p:nvPr/>
        </p:nvPicPr>
        <p:blipFill>
          <a:blip r:embed="rId3"/>
          <a:stretch>
            <a:fillRect/>
          </a:stretch>
        </p:blipFill>
        <p:spPr>
          <a:xfrm>
            <a:off x="509778" y="1168578"/>
            <a:ext cx="8024622" cy="5308421"/>
          </a:xfrm>
          <a:prstGeom prst="rect">
            <a:avLst/>
          </a:prstGeom>
        </p:spPr>
      </p:pic>
      <p:sp>
        <p:nvSpPr>
          <p:cNvPr id="8" name="Callout: Line 7">
            <a:extLst>
              <a:ext uri="{FF2B5EF4-FFF2-40B4-BE49-F238E27FC236}">
                <a16:creationId xmlns:a16="http://schemas.microsoft.com/office/drawing/2014/main" id="{59F0DDA6-39B0-4551-AF18-D95748342869}"/>
              </a:ext>
            </a:extLst>
          </p:cNvPr>
          <p:cNvSpPr/>
          <p:nvPr/>
        </p:nvSpPr>
        <p:spPr>
          <a:xfrm>
            <a:off x="7315986" y="1945543"/>
            <a:ext cx="1728192" cy="797657"/>
          </a:xfrm>
          <a:prstGeom prst="borderCallout1">
            <a:avLst>
              <a:gd name="adj1" fmla="val 48874"/>
              <a:gd name="adj2" fmla="val -347"/>
              <a:gd name="adj3" fmla="val 128533"/>
              <a:gd name="adj4" fmla="val -22732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b0 = 0 informs that this is not an MLD MAC Address</a:t>
            </a:r>
          </a:p>
        </p:txBody>
      </p:sp>
      <p:sp>
        <p:nvSpPr>
          <p:cNvPr id="9" name="Callout: Line 8">
            <a:extLst>
              <a:ext uri="{FF2B5EF4-FFF2-40B4-BE49-F238E27FC236}">
                <a16:creationId xmlns:a16="http://schemas.microsoft.com/office/drawing/2014/main" id="{0B3A861E-4EAF-45BA-802C-B1544130BDC5}"/>
              </a:ext>
            </a:extLst>
          </p:cNvPr>
          <p:cNvSpPr/>
          <p:nvPr/>
        </p:nvSpPr>
        <p:spPr>
          <a:xfrm>
            <a:off x="86119" y="3124659"/>
            <a:ext cx="1263554" cy="491306"/>
          </a:xfrm>
          <a:prstGeom prst="borderCallout1">
            <a:avLst>
              <a:gd name="adj1" fmla="val 99987"/>
              <a:gd name="adj2" fmla="val 95940"/>
              <a:gd name="adj3" fmla="val 211709"/>
              <a:gd name="adj4" fmla="val 20100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grpSp>
        <p:nvGrpSpPr>
          <p:cNvPr id="10" name="Group 9">
            <a:extLst>
              <a:ext uri="{FF2B5EF4-FFF2-40B4-BE49-F238E27FC236}">
                <a16:creationId xmlns:a16="http://schemas.microsoft.com/office/drawing/2014/main" id="{814CB15E-3799-4114-8F52-B8725AA8FD31}"/>
              </a:ext>
            </a:extLst>
          </p:cNvPr>
          <p:cNvGrpSpPr/>
          <p:nvPr/>
        </p:nvGrpSpPr>
        <p:grpSpPr>
          <a:xfrm>
            <a:off x="98023" y="4943450"/>
            <a:ext cx="1730777" cy="1228750"/>
            <a:chOff x="86119" y="5229200"/>
            <a:chExt cx="1730777" cy="1228750"/>
          </a:xfrm>
        </p:grpSpPr>
        <p:sp>
          <p:nvSpPr>
            <p:cNvPr id="11" name="Callout: Line 10">
              <a:extLst>
                <a:ext uri="{FF2B5EF4-FFF2-40B4-BE49-F238E27FC236}">
                  <a16:creationId xmlns:a16="http://schemas.microsoft.com/office/drawing/2014/main" id="{30756DF0-AAC2-4022-AFBC-8477E513B470}"/>
                </a:ext>
              </a:extLst>
            </p:cNvPr>
            <p:cNvSpPr/>
            <p:nvPr/>
          </p:nvSpPr>
          <p:spPr>
            <a:xfrm>
              <a:off x="86119" y="5229200"/>
              <a:ext cx="1410497"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 is correctly set as the STA MAC Address</a:t>
              </a:r>
            </a:p>
          </p:txBody>
        </p:sp>
        <p:cxnSp>
          <p:nvCxnSpPr>
            <p:cNvPr id="12" name="Straight Arrow Connector 11">
              <a:extLst>
                <a:ext uri="{FF2B5EF4-FFF2-40B4-BE49-F238E27FC236}">
                  <a16:creationId xmlns:a16="http://schemas.microsoft.com/office/drawing/2014/main" id="{2A4AEBA7-E93A-4E6C-B29D-02FDFB7CDC8E}"/>
                </a:ext>
              </a:extLst>
            </p:cNvPr>
            <p:cNvCxnSpPr>
              <a:cxnSpLocks/>
            </p:cNvCxnSpPr>
            <p:nvPr/>
          </p:nvCxnSpPr>
          <p:spPr>
            <a:xfrm>
              <a:off x="1496616" y="5445224"/>
              <a:ext cx="320280" cy="1012726"/>
            </a:xfrm>
            <a:prstGeom prst="straightConnector1">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646330"/>
          </a:xfrm>
          <a:prstGeom prst="borderCallout1">
            <a:avLst>
              <a:gd name="adj1" fmla="val 54067"/>
              <a:gd name="adj2" fmla="val 815"/>
              <a:gd name="adj3" fmla="val 117062"/>
              <a:gd name="adj4" fmla="val -19190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Initiator since the peer-STA is known to be non-MLD.</a:t>
            </a:r>
          </a:p>
        </p:txBody>
      </p:sp>
    </p:spTree>
    <p:extLst>
      <p:ext uri="{BB962C8B-B14F-4D97-AF65-F5344CB8AC3E}">
        <p14:creationId xmlns:p14="http://schemas.microsoft.com/office/powerpoint/2010/main" val="124067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89D0FD-2B7F-4C6B-AB2F-C9AAE6DA0B81}"/>
              </a:ext>
            </a:extLst>
          </p:cNvPr>
          <p:cNvPicPr>
            <a:picLocks noChangeAspect="1"/>
          </p:cNvPicPr>
          <p:nvPr/>
        </p:nvPicPr>
        <p:blipFill>
          <a:blip r:embed="rId3"/>
          <a:stretch>
            <a:fillRect/>
          </a:stretch>
        </p:blipFill>
        <p:spPr>
          <a:xfrm>
            <a:off x="4191" y="967472"/>
            <a:ext cx="8539734" cy="5480638"/>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3: Legacy STA initiated TDLS setup with non-AP MLD</a:t>
            </a:r>
            <a:endParaRPr lang="en-US" sz="2400" kern="0" dirty="0"/>
          </a:p>
        </p:txBody>
      </p:sp>
      <p:sp>
        <p:nvSpPr>
          <p:cNvPr id="8" name="Callout: Line 7">
            <a:extLst>
              <a:ext uri="{FF2B5EF4-FFF2-40B4-BE49-F238E27FC236}">
                <a16:creationId xmlns:a16="http://schemas.microsoft.com/office/drawing/2014/main" id="{59F0DDA6-39B0-4551-AF18-D95748342869}"/>
              </a:ext>
            </a:extLst>
          </p:cNvPr>
          <p:cNvSpPr/>
          <p:nvPr/>
        </p:nvSpPr>
        <p:spPr>
          <a:xfrm>
            <a:off x="7339608" y="1905000"/>
            <a:ext cx="1728192" cy="838200"/>
          </a:xfrm>
          <a:prstGeom prst="borderCallout1">
            <a:avLst>
              <a:gd name="adj1" fmla="val 48874"/>
              <a:gd name="adj2" fmla="val -347"/>
              <a:gd name="adj3" fmla="val 95998"/>
              <a:gd name="adj4" fmla="val -16929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a:t>
            </a:r>
          </a:p>
        </p:txBody>
      </p:sp>
      <p:sp>
        <p:nvSpPr>
          <p:cNvPr id="9" name="Callout: Line 8">
            <a:extLst>
              <a:ext uri="{FF2B5EF4-FFF2-40B4-BE49-F238E27FC236}">
                <a16:creationId xmlns:a16="http://schemas.microsoft.com/office/drawing/2014/main" id="{0B3A861E-4EAF-45BA-802C-B1544130BDC5}"/>
              </a:ext>
            </a:extLst>
          </p:cNvPr>
          <p:cNvSpPr/>
          <p:nvPr/>
        </p:nvSpPr>
        <p:spPr>
          <a:xfrm>
            <a:off x="0" y="4038600"/>
            <a:ext cx="1263554" cy="491306"/>
          </a:xfrm>
          <a:prstGeom prst="borderCallout1">
            <a:avLst>
              <a:gd name="adj1" fmla="val 99987"/>
              <a:gd name="adj2" fmla="val 95940"/>
              <a:gd name="adj3" fmla="val 273748"/>
              <a:gd name="adj4" fmla="val 19244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sp>
        <p:nvSpPr>
          <p:cNvPr id="11" name="Callout: Line 10">
            <a:extLst>
              <a:ext uri="{FF2B5EF4-FFF2-40B4-BE49-F238E27FC236}">
                <a16:creationId xmlns:a16="http://schemas.microsoft.com/office/drawing/2014/main" id="{30756DF0-AAC2-4022-AFBC-8477E513B470}"/>
              </a:ext>
            </a:extLst>
          </p:cNvPr>
          <p:cNvSpPr/>
          <p:nvPr/>
        </p:nvSpPr>
        <p:spPr>
          <a:xfrm>
            <a:off x="4191" y="6075388"/>
            <a:ext cx="1253906"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RA/TA correctly set as the STA MAC Address</a:t>
            </a:r>
          </a:p>
        </p:txBody>
      </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491306"/>
          </a:xfrm>
          <a:prstGeom prst="borderCallout1">
            <a:avLst>
              <a:gd name="adj1" fmla="val 54067"/>
              <a:gd name="adj2" fmla="val 815"/>
              <a:gd name="adj3" fmla="val 153084"/>
              <a:gd name="adj4" fmla="val -15321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Responder.</a:t>
            </a:r>
          </a:p>
        </p:txBody>
      </p:sp>
    </p:spTree>
    <p:extLst>
      <p:ext uri="{BB962C8B-B14F-4D97-AF65-F5344CB8AC3E}">
        <p14:creationId xmlns:p14="http://schemas.microsoft.com/office/powerpoint/2010/main" val="297551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371600"/>
            <a:ext cx="8086725" cy="5139869"/>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In this contribution, we discussed the MLO addressing issues from a legacy STA’s perspectives.</a:t>
            </a:r>
            <a:endParaRPr lang="en-US" sz="2400" b="1" dirty="0"/>
          </a:p>
          <a:p>
            <a:pPr marL="904875" lvl="1" indent="-447675">
              <a:buFont typeface="Wingdings" panose="05000000000000000000" pitchFamily="2" charset="2"/>
              <a:buChar char="§"/>
            </a:pPr>
            <a:endParaRPr lang="en-US" sz="2400" dirty="0"/>
          </a:p>
          <a:p>
            <a:pPr marL="447675" lvl="0" indent="-447675">
              <a:buFont typeface="Wingdings" panose="05000000000000000000" pitchFamily="2" charset="2"/>
              <a:buChar char="q"/>
            </a:pPr>
            <a:r>
              <a:rPr lang="en-US" sz="2800" dirty="0"/>
              <a:t>We proposed modifying the Proxy ARP services in AP MLD such that:</a:t>
            </a:r>
          </a:p>
          <a:p>
            <a:pPr marL="914400" lvl="1" indent="-457200">
              <a:buFont typeface="Wingdings" panose="05000000000000000000" pitchFamily="2" charset="2"/>
              <a:buChar char="§"/>
            </a:pPr>
            <a:r>
              <a:rPr lang="en-US" sz="2400" dirty="0"/>
              <a:t>For a legacy STA, an MLD’s IP address is mapped to one of its affiliated STA’s MAC Address.</a:t>
            </a:r>
          </a:p>
          <a:p>
            <a:pPr marL="914400" lvl="1" indent="-457200">
              <a:buFont typeface="Wingdings" panose="05000000000000000000" pitchFamily="2" charset="2"/>
              <a:buChar char="§"/>
            </a:pPr>
            <a:r>
              <a:rPr lang="en-US" sz="2400" dirty="0"/>
              <a:t>AP MLD helps to differentiate whether a resolved MAC Address is a STA MAC Address or an MLD MAC address (e.g., using the b0 (Individual/Group bit)). </a:t>
            </a:r>
          </a:p>
          <a:p>
            <a:pPr marL="914400" lvl="1" indent="-457200">
              <a:buFont typeface="Wingdings" panose="05000000000000000000" pitchFamily="2" charset="2"/>
              <a:buChar char="§"/>
            </a:pPr>
            <a:r>
              <a:rPr lang="en-US" sz="2400" dirty="0"/>
              <a:t>We showed that the address mismatch issues raised in [3] may be solved without requiring the RA/TA to be set as MLD MAC Addresses.</a:t>
            </a:r>
            <a:endParaRPr lang="en-US" sz="2400" b="1" dirty="0"/>
          </a:p>
        </p:txBody>
      </p:sp>
    </p:spTree>
    <p:extLst>
      <p:ext uri="{BB962C8B-B14F-4D97-AF65-F5344CB8AC3E}">
        <p14:creationId xmlns:p14="http://schemas.microsoft.com/office/powerpoint/2010/main" val="378202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b="0" dirty="0"/>
              <a:t>IEEE 802.11-20/1935r13 – compendium-of-straw-polls-and-potential-changes-to-the-specification-framework-document-part-2</a:t>
            </a:r>
          </a:p>
          <a:p>
            <a:pPr marL="457200" indent="-457200">
              <a:buFont typeface="+mj-lt"/>
              <a:buAutoNum type="arabicParenR"/>
            </a:pPr>
            <a:r>
              <a:rPr lang="en-US" b="0" dirty="0"/>
              <a:t>Draft P802.11be_D0.3</a:t>
            </a:r>
          </a:p>
          <a:p>
            <a:pPr marL="457200" indent="-457200">
              <a:buFont typeface="+mj-lt"/>
              <a:buAutoNum type="arabicParenR"/>
            </a:pPr>
            <a:r>
              <a:rPr lang="en-US" b="0" dirty="0"/>
              <a:t>IEEE 802.11-20/1692r2 – tdls-handling-in-mlo</a:t>
            </a:r>
          </a:p>
          <a:p>
            <a:pPr marL="457200" indent="-457200">
              <a:buFont typeface="+mj-lt"/>
              <a:buAutoNum type="arabicParenR"/>
            </a:pPr>
            <a:r>
              <a:rPr lang="en-US" b="0" dirty="0"/>
              <a:t>IEEE 802.11-20/1750r0 – proxy-arp-service-in-mlo</a:t>
            </a:r>
          </a:p>
          <a:p>
            <a:pPr marL="457200" indent="-457200">
              <a:buFont typeface="+mj-lt"/>
              <a:buAutoNum type="arabicParenR"/>
            </a:pPr>
            <a:r>
              <a:rPr lang="en-US" b="0" dirty="0"/>
              <a:t>IEEE 802.11-15/1015-01 – proxy-arp-in-802-11ax</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16</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585871"/>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an AP MLD receives an ARP request from one associated station or from the DS with a </a:t>
            </a:r>
            <a:r>
              <a:rPr lang="en-US" sz="2000" dirty="0">
                <a:ea typeface="HGP創英角ｺﾞｼｯｸUB"/>
              </a:rPr>
              <a:t>target IP address that corresponds to a second associated non-AP MLD</a:t>
            </a:r>
            <a:r>
              <a:rPr lang="en-US" sz="2000" dirty="0">
                <a:solidFill>
                  <a:srgbClr val="000000"/>
                </a:solidFill>
                <a:ea typeface="HGP創英角ｺﾞｼｯｸUB"/>
              </a:rPr>
              <a:t>, the AP MLD shall:</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second non-AP MLD’s </a:t>
            </a:r>
            <a:r>
              <a:rPr lang="en-US" sz="2000" dirty="0">
                <a:ea typeface="HGP創英角ｺﾞｼｯｸUB"/>
              </a:rPr>
              <a:t>MLD MAC address </a:t>
            </a:r>
            <a:r>
              <a:rPr lang="en-US" sz="2000" dirty="0">
                <a:solidFill>
                  <a:srgbClr val="000000"/>
                </a:solidFill>
                <a:ea typeface="HGP創英角ｺﾞｼｯｸUB"/>
              </a:rPr>
              <a:t>as the Sender’s MAC Address in the ARP response packet if the associated station is a non-AP MLD or the request is from the DS.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a:t>
            </a:r>
            <a:r>
              <a:rPr lang="en-US" sz="2000" dirty="0">
                <a:ea typeface="HGP創英角ｺﾞｼｯｸUB"/>
              </a:rPr>
              <a:t>MAC address of the affiliated STA of the second non-AP MLD that operates on the link in which the request was received,</a:t>
            </a:r>
            <a:r>
              <a:rPr lang="en-US" sz="2000" dirty="0">
                <a:solidFill>
                  <a:srgbClr val="FF0000"/>
                </a:solidFill>
                <a:ea typeface="HGP創英角ｺﾞｼｯｸUB"/>
              </a:rPr>
              <a:t> </a:t>
            </a:r>
            <a:r>
              <a:rPr lang="en-US" sz="2000" dirty="0">
                <a:solidFill>
                  <a:srgbClr val="000000"/>
                </a:solidFill>
                <a:ea typeface="HGP創英角ｺﾞｼｯｸUB"/>
              </a:rPr>
              <a:t>as the Sender’s MAC Address in the ARP response packet if the associated station is not an MLD.</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329148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585871"/>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an AP MLD receives a Neighbor Solicitation message from one associated station or from the DS with a target IP address that corresponds to a second associated non-AP MLD, the AP MLD shall:</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second non-AP MLD’s MLD MAC address as the Sender’s MAC Address in the Neighbor Advertisement Message if the associated station is a non-AP MLD or the request is from the DS.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MAC address of the affiliated STA of the second non-AP MLD that operates on the link in which the request was received, as the Sender’s MAC Address in the Neighbor Advertisement Message if the associated station is not an MLD.</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76701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3</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893647"/>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 requesting station is an associated non-AP MLD, the AP MLD shall set the Individual/Group bit (b0) of the Sender’s MAC address in an ARP response packet or a Neighbor Advertisement Message to differentiate between the MAC Address of an affiliated STA and the MLD MAC address of the second non-AP MLD:</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b0 is set to 0 to indicate STA MAC Address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b0 is set to 1 to indicate MLD MAC Address</a:t>
            </a:r>
          </a:p>
          <a:p>
            <a:pPr marL="1257300" lvl="2" indent="-342900" fontAlgn="auto">
              <a:spcBef>
                <a:spcPts val="0"/>
              </a:spcBef>
              <a:spcAft>
                <a:spcPts val="0"/>
              </a:spcAft>
              <a:buFont typeface="Courier New" panose="02070309020205020404" pitchFamily="49" charset="0"/>
              <a:buChar char="o"/>
            </a:pPr>
            <a:endParaRPr lang="en-US" sz="2000" dirty="0">
              <a:solidFill>
                <a:srgbClr val="000000"/>
              </a:solidFill>
              <a:ea typeface="HGP創英角ｺﾞｼｯｸUB"/>
            </a:endParaRPr>
          </a:p>
          <a:p>
            <a:pPr lvl="1" fontAlgn="auto">
              <a:spcBef>
                <a:spcPts val="0"/>
              </a:spcBef>
              <a:spcAft>
                <a:spcPts val="0"/>
              </a:spcAft>
            </a:pPr>
            <a:r>
              <a:rPr lang="en-US" sz="2000" dirty="0">
                <a:solidFill>
                  <a:srgbClr val="000000"/>
                </a:solidFill>
                <a:ea typeface="HGP創英角ｺﾞｼｯｸUB"/>
              </a:rPr>
              <a:t>Note: If the b0 bit is set to 1 in a resolved MAC Address, the receiving MLD is informed that the target device is an MLD; else it is a legacy STA. The MLD needs to recover the original MLD MAC Address by setting b0 bit to 0.</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203359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627525"/>
            <a:ext cx="5486400" cy="1015663"/>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An MLD contains an MLD MAC Address and multiple STA MAC Addresses (one for each affiliated STA). [2]</a:t>
            </a:r>
          </a:p>
        </p:txBody>
      </p:sp>
      <p:grpSp>
        <p:nvGrpSpPr>
          <p:cNvPr id="6" name="Group 5">
            <a:extLst>
              <a:ext uri="{FF2B5EF4-FFF2-40B4-BE49-F238E27FC236}">
                <a16:creationId xmlns:a16="http://schemas.microsoft.com/office/drawing/2014/main" id="{743323E9-3D6D-4D4A-AFA1-F70946B5E2EA}"/>
              </a:ext>
            </a:extLst>
          </p:cNvPr>
          <p:cNvGrpSpPr/>
          <p:nvPr/>
        </p:nvGrpSpPr>
        <p:grpSpPr>
          <a:xfrm>
            <a:off x="4875213" y="685800"/>
            <a:ext cx="4101846" cy="4393642"/>
            <a:chOff x="4875213" y="609600"/>
            <a:chExt cx="4101846" cy="4393642"/>
          </a:xfrm>
        </p:grpSpPr>
        <p:pic>
          <p:nvPicPr>
            <p:cNvPr id="4" name="Picture 3">
              <a:extLst>
                <a:ext uri="{FF2B5EF4-FFF2-40B4-BE49-F238E27FC236}">
                  <a16:creationId xmlns:a16="http://schemas.microsoft.com/office/drawing/2014/main" id="{292E7A8E-EFFF-4A7B-BF4C-8CE0BD130254}"/>
                </a:ext>
              </a:extLst>
            </p:cNvPr>
            <p:cNvPicPr>
              <a:picLocks noChangeAspect="1"/>
            </p:cNvPicPr>
            <p:nvPr/>
          </p:nvPicPr>
          <p:blipFill>
            <a:blip r:embed="rId2"/>
            <a:stretch>
              <a:fillRect/>
            </a:stretch>
          </p:blipFill>
          <p:spPr>
            <a:xfrm>
              <a:off x="4875213" y="609600"/>
              <a:ext cx="4101846" cy="4393642"/>
            </a:xfrm>
            <a:prstGeom prst="rect">
              <a:avLst/>
            </a:prstGeom>
          </p:spPr>
        </p:pic>
        <p:sp>
          <p:nvSpPr>
            <p:cNvPr id="5" name="TextBox 4">
              <a:extLst>
                <a:ext uri="{FF2B5EF4-FFF2-40B4-BE49-F238E27FC236}">
                  <a16:creationId xmlns:a16="http://schemas.microsoft.com/office/drawing/2014/main" id="{9D6F4462-216C-4DA2-B0F1-8E207F777624}"/>
                </a:ext>
              </a:extLst>
            </p:cNvPr>
            <p:cNvSpPr txBox="1"/>
            <p:nvPr/>
          </p:nvSpPr>
          <p:spPr>
            <a:xfrm>
              <a:off x="7995893" y="4379894"/>
              <a:ext cx="981166" cy="276999"/>
            </a:xfrm>
            <a:prstGeom prst="rect">
              <a:avLst/>
            </a:prstGeom>
            <a:noFill/>
          </p:spPr>
          <p:txBody>
            <a:bodyPr wrap="none" rtlCol="0">
              <a:spAutoFit/>
            </a:bodyPr>
            <a:lstStyle/>
            <a:p>
              <a:r>
                <a:rPr lang="en-US" b="1" u="sng" dirty="0"/>
                <a:t>Legacy STA</a:t>
              </a:r>
            </a:p>
          </p:txBody>
        </p:sp>
      </p:grpSp>
      <p:sp>
        <p:nvSpPr>
          <p:cNvPr id="9" name="TextBox 8">
            <a:extLst>
              <a:ext uri="{FF2B5EF4-FFF2-40B4-BE49-F238E27FC236}">
                <a16:creationId xmlns:a16="http://schemas.microsoft.com/office/drawing/2014/main" id="{193080EF-EF8D-4874-9F1A-9AA692AEEC00}"/>
              </a:ext>
            </a:extLst>
          </p:cNvPr>
          <p:cNvSpPr txBox="1"/>
          <p:nvPr/>
        </p:nvSpPr>
        <p:spPr>
          <a:xfrm>
            <a:off x="228601" y="5105400"/>
            <a:ext cx="8727233"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Using MLD MAC address to identify a peer MLD is fine for MLDs or EHT STAs that understand the concept of MLD MAC Address. However, </a:t>
            </a:r>
            <a:r>
              <a:rPr lang="en-US" sz="2000" b="1" dirty="0"/>
              <a:t>legacy STAs do not understand MLD MAC Address and will have issues when communicating with MLDs especially over peer-to-peer links. [3]</a:t>
            </a:r>
            <a:endParaRPr lang="en-US" sz="2000" dirty="0"/>
          </a:p>
        </p:txBody>
      </p:sp>
      <p:sp>
        <p:nvSpPr>
          <p:cNvPr id="10" name="TextBox 9">
            <a:extLst>
              <a:ext uri="{FF2B5EF4-FFF2-40B4-BE49-F238E27FC236}">
                <a16:creationId xmlns:a16="http://schemas.microsoft.com/office/drawing/2014/main" id="{6F1BB8D0-5457-45D7-8F7E-6B92038DA518}"/>
              </a:ext>
            </a:extLst>
          </p:cNvPr>
          <p:cNvSpPr txBox="1"/>
          <p:nvPr/>
        </p:nvSpPr>
        <p:spPr>
          <a:xfrm>
            <a:off x="228600" y="2752242"/>
            <a:ext cx="4724399" cy="193899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TA/RA of frames transmitted over-the-air shall be a STA MAC Address. [2]</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An MLD MAC Address singly identifies an MLD. [2]</a:t>
            </a:r>
          </a:p>
        </p:txBody>
      </p:sp>
    </p:spTree>
    <p:extLst>
      <p:ext uri="{BB962C8B-B14F-4D97-AF65-F5344CB8AC3E}">
        <p14:creationId xmlns:p14="http://schemas.microsoft.com/office/powerpoint/2010/main" val="162480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4</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3046988"/>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400" dirty="0">
                <a:solidFill>
                  <a:srgbClr val="000000"/>
                </a:solidFill>
                <a:ea typeface="HGP創英角ｺﾞｼｯｸUB"/>
              </a:rPr>
              <a:t>Implementation of the proxy ARP service shall be mandatory for an AP MLD that supports legacy association. All the APs affiliated with the AP MLD shall set the Proxy ARP field to 1 in the Extended Capabilities element.</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888449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5</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3354765"/>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AP MLD behavior in R1?</a:t>
            </a:r>
            <a:endParaRPr lang="en-US" sz="2400" dirty="0"/>
          </a:p>
          <a:p>
            <a:pPr marL="904875" lvl="1" indent="-447675">
              <a:buFont typeface="Wingdings" panose="05000000000000000000" pitchFamily="2" charset="2"/>
              <a:buChar char="§"/>
            </a:pPr>
            <a:r>
              <a:rPr lang="en-US" sz="2400" dirty="0"/>
              <a:t>When relaying Data frames from an associated non-AP MLD to an associated legacy STA, an AP MLD shall use the MAC Address of the relevant affiliated STA of the non-AP MLD in the Source Address (A3) field (instead of the non-AP MLD’s MLD MAC Address).</a:t>
            </a:r>
          </a:p>
          <a:p>
            <a:pPr marL="447675" indent="-447675">
              <a:buFont typeface="Wingdings" panose="05000000000000000000" pitchFamily="2" charset="2"/>
              <a:buChar char="q"/>
            </a:pPr>
            <a:endParaRPr lang="en-US" sz="2000" dirty="0"/>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2794595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6</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154984"/>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AP MLD behavior in R1?</a:t>
            </a:r>
            <a:endParaRPr lang="en-US" sz="2400" dirty="0"/>
          </a:p>
          <a:p>
            <a:pPr marL="904875" lvl="1" indent="-447675">
              <a:buFont typeface="Wingdings" panose="05000000000000000000" pitchFamily="2" charset="2"/>
              <a:buChar char="§"/>
            </a:pPr>
            <a:r>
              <a:rPr lang="en-US" sz="2400" dirty="0"/>
              <a:t>When communicating over the air with a legacy STA, an MLD shall use the MAC Address of its relevant affiliated STA in all applicable address fields (instead of the non-AP MLD’s MLD MAC Address):</a:t>
            </a:r>
          </a:p>
          <a:p>
            <a:pPr lvl="2"/>
            <a:endParaRPr lang="en-US" sz="2400" dirty="0"/>
          </a:p>
          <a:p>
            <a:pPr lvl="2"/>
            <a:r>
              <a:rPr lang="en-US" sz="2400" dirty="0"/>
              <a:t>Note: applicable address fields may be the TDLS Initiator STA field in TDLS Discovery/Setup frames, the TA/RA fields in all frames.</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244338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Annex I</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95287" y="1219200"/>
            <a:ext cx="8086725" cy="1754326"/>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21/240 suggest the following:</a:t>
            </a:r>
          </a:p>
          <a:p>
            <a:pPr marL="904875" lvl="1" indent="-447675">
              <a:buFont typeface="Wingdings" panose="05000000000000000000" pitchFamily="2" charset="2"/>
              <a:buChar char="q"/>
            </a:pPr>
            <a:r>
              <a:rPr lang="en-US" i="1" dirty="0"/>
              <a:t>If the TDLS responder is a non-AP MLD, then the TDLS responder STA Address field contained in the Link Identifier element of the TDLS Discovery Response frame or TDLS Setup Response frame shall be set to the MAC address of the non-AP MLD.</a:t>
            </a:r>
          </a:p>
          <a:p>
            <a:pPr marL="904875" lvl="1" indent="-447675">
              <a:buFont typeface="Wingdings" panose="05000000000000000000" pitchFamily="2" charset="2"/>
              <a:buChar char="q"/>
            </a:pPr>
            <a:endParaRPr lang="en-US" i="1" dirty="0"/>
          </a:p>
          <a:p>
            <a:pPr marL="904875" lvl="1" indent="-447675">
              <a:buFont typeface="Wingdings" panose="05000000000000000000" pitchFamily="2" charset="2"/>
              <a:buChar char="q"/>
            </a:pPr>
            <a:r>
              <a:rPr lang="en-US" dirty="0"/>
              <a:t>If a legacy STA initiates TDLS Discovery/Setup using the STA MAC Address of an affiliated STA as the TDLS Responder STA Address</a:t>
            </a:r>
            <a:r>
              <a:rPr lang="en-US" b="1" dirty="0"/>
              <a:t>, the above rule will cause the legacy STA to reject the corresponding TDLS Response frame due to the mismatch in the TDLS Responder STA Address</a:t>
            </a:r>
            <a:r>
              <a:rPr lang="en-US" dirty="0"/>
              <a:t>. </a:t>
            </a:r>
          </a:p>
        </p:txBody>
      </p:sp>
      <p:pic>
        <p:nvPicPr>
          <p:cNvPr id="4" name="Picture 3">
            <a:extLst>
              <a:ext uri="{FF2B5EF4-FFF2-40B4-BE49-F238E27FC236}">
                <a16:creationId xmlns:a16="http://schemas.microsoft.com/office/drawing/2014/main" id="{D7D61B26-9BD8-429A-B103-EE3A6F00BFD4}"/>
              </a:ext>
            </a:extLst>
          </p:cNvPr>
          <p:cNvPicPr>
            <a:picLocks noChangeAspect="1"/>
          </p:cNvPicPr>
          <p:nvPr/>
        </p:nvPicPr>
        <p:blipFill>
          <a:blip r:embed="rId2"/>
          <a:stretch>
            <a:fillRect/>
          </a:stretch>
        </p:blipFill>
        <p:spPr>
          <a:xfrm>
            <a:off x="76200" y="2743200"/>
            <a:ext cx="8572500" cy="3380286"/>
          </a:xfrm>
          <a:prstGeom prst="rect">
            <a:avLst/>
          </a:prstGeom>
        </p:spPr>
      </p:pic>
      <p:sp>
        <p:nvSpPr>
          <p:cNvPr id="8" name="Callout: Line 7">
            <a:extLst>
              <a:ext uri="{FF2B5EF4-FFF2-40B4-BE49-F238E27FC236}">
                <a16:creationId xmlns:a16="http://schemas.microsoft.com/office/drawing/2014/main" id="{02D2695E-0CBA-4F36-AC20-F7272D52DCD4}"/>
              </a:ext>
            </a:extLst>
          </p:cNvPr>
          <p:cNvSpPr/>
          <p:nvPr/>
        </p:nvSpPr>
        <p:spPr>
          <a:xfrm>
            <a:off x="4800600" y="6048873"/>
            <a:ext cx="1728192" cy="351927"/>
          </a:xfrm>
          <a:prstGeom prst="borderCallout1">
            <a:avLst>
              <a:gd name="adj1" fmla="val 54067"/>
              <a:gd name="adj2" fmla="val 815"/>
              <a:gd name="adj3" fmla="val -15925"/>
              <a:gd name="adj4" fmla="val -26820"/>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FF0000"/>
                </a:solidFill>
              </a:rPr>
              <a:t>Mismatch in the TDLS Responder STA Address</a:t>
            </a:r>
          </a:p>
        </p:txBody>
      </p:sp>
    </p:spTree>
    <p:extLst>
      <p:ext uri="{BB962C8B-B14F-4D97-AF65-F5344CB8AC3E}">
        <p14:creationId xmlns:p14="http://schemas.microsoft.com/office/powerpoint/2010/main" val="213333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305799" cy="175432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[4], [5] provide good background information about Address Resolution Protocol (ARP), Neighbor Discovery Protocol (NDP) and Proxy ARP. ARP/NDP is used to discover a device’s MAC Address when its IP address is known.</a:t>
            </a:r>
            <a:endParaRPr lang="en-US" sz="2400" dirty="0"/>
          </a:p>
          <a:p>
            <a:pPr marL="274638" lvl="1"/>
            <a:endParaRPr lang="en-US" sz="2400" dirty="0"/>
          </a:p>
        </p:txBody>
      </p:sp>
      <p:grpSp>
        <p:nvGrpSpPr>
          <p:cNvPr id="11" name="Group 10">
            <a:extLst>
              <a:ext uri="{FF2B5EF4-FFF2-40B4-BE49-F238E27FC236}">
                <a16:creationId xmlns:a16="http://schemas.microsoft.com/office/drawing/2014/main" id="{0BD17082-BB9C-4CCD-A128-BEDC1786D29A}"/>
              </a:ext>
            </a:extLst>
          </p:cNvPr>
          <p:cNvGrpSpPr/>
          <p:nvPr/>
        </p:nvGrpSpPr>
        <p:grpSpPr>
          <a:xfrm>
            <a:off x="329526" y="2684696"/>
            <a:ext cx="8374380" cy="3505200"/>
            <a:chOff x="329526" y="2684696"/>
            <a:chExt cx="8374380" cy="3505200"/>
          </a:xfrm>
        </p:grpSpPr>
        <p:pic>
          <p:nvPicPr>
            <p:cNvPr id="10" name="Picture 9">
              <a:extLst>
                <a:ext uri="{FF2B5EF4-FFF2-40B4-BE49-F238E27FC236}">
                  <a16:creationId xmlns:a16="http://schemas.microsoft.com/office/drawing/2014/main" id="{FCDF72AF-F80B-4B5C-8013-102BC62EFA01}"/>
                </a:ext>
              </a:extLst>
            </p:cNvPr>
            <p:cNvPicPr>
              <a:picLocks noChangeAspect="1"/>
            </p:cNvPicPr>
            <p:nvPr/>
          </p:nvPicPr>
          <p:blipFill>
            <a:blip r:embed="rId2"/>
            <a:stretch>
              <a:fillRect/>
            </a:stretch>
          </p:blipFill>
          <p:spPr>
            <a:xfrm>
              <a:off x="329526" y="2684696"/>
              <a:ext cx="8374380" cy="3505200"/>
            </a:xfrm>
            <a:prstGeom prst="rect">
              <a:avLst/>
            </a:prstGeom>
          </p:spPr>
        </p:pic>
        <p:sp>
          <p:nvSpPr>
            <p:cNvPr id="8" name="Callout: Line 7">
              <a:extLst>
                <a:ext uri="{FF2B5EF4-FFF2-40B4-BE49-F238E27FC236}">
                  <a16:creationId xmlns:a16="http://schemas.microsoft.com/office/drawing/2014/main" id="{3726BF99-0356-4FF4-8DC7-B8AFC36E2AC0}"/>
                </a:ext>
              </a:extLst>
            </p:cNvPr>
            <p:cNvSpPr/>
            <p:nvPr/>
          </p:nvSpPr>
          <p:spPr>
            <a:xfrm>
              <a:off x="3048000" y="5321111"/>
              <a:ext cx="5495925" cy="668689"/>
            </a:xfrm>
            <a:prstGeom prst="borderCallout1">
              <a:avLst>
                <a:gd name="adj1" fmla="val 1466"/>
                <a:gd name="adj2" fmla="val -246"/>
                <a:gd name="adj3" fmla="val -147401"/>
                <a:gd name="adj4" fmla="val 4981"/>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If the AP supports Proxy ARP feature, the AP can respond to ARP Request / Neighbor Solicitation messages on behalf of associated STAs and thus </a:t>
              </a:r>
              <a:r>
                <a:rPr kumimoji="0" lang="en-US" sz="1400" b="1" i="0" u="none" strike="noStrike" kern="0" cap="none" spc="0" normalizeH="0" baseline="0" noProof="0" dirty="0">
                  <a:ln>
                    <a:noFill/>
                  </a:ln>
                  <a:solidFill>
                    <a:srgbClr val="FF0000"/>
                  </a:solidFill>
                  <a:effectLst/>
                  <a:uLnTx/>
                  <a:uFillTx/>
                  <a:latin typeface="+mj-lt"/>
                  <a:ea typeface="HGP創英角ｺﾞｼｯｸUB"/>
                  <a:cs typeface="+mn-cs"/>
                </a:rPr>
                <a:t>helps to significantly reduce broadcast traffic in its BSS</a:t>
              </a: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a:t>
              </a:r>
              <a:endParaRPr kumimoji="0" lang="en-US" sz="110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4" name="TextBox 3">
            <a:extLst>
              <a:ext uri="{FF2B5EF4-FFF2-40B4-BE49-F238E27FC236}">
                <a16:creationId xmlns:a16="http://schemas.microsoft.com/office/drawing/2014/main" id="{DB0295B2-476C-499C-9E48-A21D06D45961}"/>
              </a:ext>
            </a:extLst>
          </p:cNvPr>
          <p:cNvSpPr txBox="1"/>
          <p:nvPr/>
        </p:nvSpPr>
        <p:spPr>
          <a:xfrm>
            <a:off x="2743200" y="6106040"/>
            <a:ext cx="4973669" cy="338554"/>
          </a:xfrm>
          <a:prstGeom prst="rect">
            <a:avLst/>
          </a:prstGeom>
          <a:noFill/>
        </p:spPr>
        <p:txBody>
          <a:bodyPr wrap="none" rtlCol="0">
            <a:spAutoFit/>
          </a:bodyPr>
          <a:lstStyle/>
          <a:p>
            <a:r>
              <a:rPr lang="en-US" sz="1600" b="1" u="sng" dirty="0"/>
              <a:t>Illustration of how ARP/ND works without Proxy ARP</a:t>
            </a:r>
          </a:p>
        </p:txBody>
      </p:sp>
    </p:spTree>
    <p:extLst>
      <p:ext uri="{BB962C8B-B14F-4D97-AF65-F5344CB8AC3E}">
        <p14:creationId xmlns:p14="http://schemas.microsoft.com/office/powerpoint/2010/main" val="118405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Addressing issues in TDLS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353943"/>
          </a:xfrm>
          <a:prstGeom prst="rect">
            <a:avLst/>
          </a:prstGeom>
          <a:noFill/>
        </p:spPr>
        <p:txBody>
          <a:bodyPr wrap="square" rtlCol="0">
            <a:spAutoFit/>
          </a:bodyPr>
          <a:lstStyle/>
          <a:p>
            <a:pPr marL="274638" lvl="1" indent="-219075"/>
            <a:r>
              <a:rPr lang="en-US" sz="1700" dirty="0"/>
              <a:t>[3] discusses the addressing issues in TDLS discovery/setup between an MLD and a legacy STA</a:t>
            </a:r>
          </a:p>
        </p:txBody>
      </p:sp>
      <p:grpSp>
        <p:nvGrpSpPr>
          <p:cNvPr id="4" name="Group 3">
            <a:extLst>
              <a:ext uri="{FF2B5EF4-FFF2-40B4-BE49-F238E27FC236}">
                <a16:creationId xmlns:a16="http://schemas.microsoft.com/office/drawing/2014/main" id="{D0979C2B-0B52-4D5D-A27B-D047E3FF0DA5}"/>
              </a:ext>
            </a:extLst>
          </p:cNvPr>
          <p:cNvGrpSpPr/>
          <p:nvPr/>
        </p:nvGrpSpPr>
        <p:grpSpPr>
          <a:xfrm>
            <a:off x="72379" y="1600200"/>
            <a:ext cx="8997688" cy="4398737"/>
            <a:chOff x="72379" y="1773588"/>
            <a:chExt cx="8997688" cy="4398737"/>
          </a:xfrm>
        </p:grpSpPr>
        <p:pic>
          <p:nvPicPr>
            <p:cNvPr id="9" name="Picture 8">
              <a:extLst>
                <a:ext uri="{FF2B5EF4-FFF2-40B4-BE49-F238E27FC236}">
                  <a16:creationId xmlns:a16="http://schemas.microsoft.com/office/drawing/2014/main" id="{E121E148-0D92-4A1A-AA16-27ADDEBA5B09}"/>
                </a:ext>
              </a:extLst>
            </p:cNvPr>
            <p:cNvPicPr>
              <a:picLocks noChangeAspect="1"/>
            </p:cNvPicPr>
            <p:nvPr/>
          </p:nvPicPr>
          <p:blipFill>
            <a:blip r:embed="rId2"/>
            <a:stretch>
              <a:fillRect/>
            </a:stretch>
          </p:blipFill>
          <p:spPr>
            <a:xfrm>
              <a:off x="72379" y="1773588"/>
              <a:ext cx="8919221" cy="4017612"/>
            </a:xfrm>
            <a:prstGeom prst="rect">
              <a:avLst/>
            </a:prstGeom>
          </p:spPr>
        </p:pic>
        <p:sp>
          <p:nvSpPr>
            <p:cNvPr id="11" name="TextBox 10">
              <a:extLst>
                <a:ext uri="{FF2B5EF4-FFF2-40B4-BE49-F238E27FC236}">
                  <a16:creationId xmlns:a16="http://schemas.microsoft.com/office/drawing/2014/main" id="{6A98FD08-8AAF-4236-A9A3-E87F80433F32}"/>
                </a:ext>
              </a:extLst>
            </p:cNvPr>
            <p:cNvSpPr txBox="1"/>
            <p:nvPr/>
          </p:nvSpPr>
          <p:spPr>
            <a:xfrm>
              <a:off x="4610101" y="3830988"/>
              <a:ext cx="4459966" cy="1846659"/>
            </a:xfrm>
            <a:prstGeom prst="rect">
              <a:avLst/>
            </a:prstGeom>
            <a:solidFill>
              <a:schemeClr val="bg1"/>
            </a:solidFill>
          </p:spPr>
          <p:txBody>
            <a:bodyPr wrap="square" rtlCol="0">
              <a:spAutoFit/>
            </a:bodyPr>
            <a:lstStyle/>
            <a:p>
              <a:r>
                <a:rPr lang="en-US" sz="1600" dirty="0"/>
                <a:t>[3] Proposes:</a:t>
              </a:r>
            </a:p>
            <a:p>
              <a:pPr marL="285750" indent="-285750">
                <a:buFont typeface="Arial" panose="020B0604020202020204" pitchFamily="34" charset="0"/>
                <a:buChar char="•"/>
              </a:pPr>
              <a:r>
                <a:rPr lang="en-US" sz="1400" dirty="0"/>
                <a:t>Setting the TA field to the non-AP MLD’s MAC address for frames sent directly to a TDLS peer STA.</a:t>
              </a:r>
            </a:p>
            <a:p>
              <a:pPr marL="285750" indent="-285750">
                <a:buFont typeface="Arial" panose="020B0604020202020204" pitchFamily="34" charset="0"/>
                <a:buChar char="•"/>
              </a:pPr>
              <a:r>
                <a:rPr lang="en-US" sz="1400" dirty="0"/>
                <a:t>Using MLD MAC Addresses in the Link Identifier element.</a:t>
              </a:r>
            </a:p>
            <a:p>
              <a:pPr marL="285750" indent="-285750">
                <a:buFont typeface="Arial" panose="020B0604020202020204" pitchFamily="34" charset="0"/>
                <a:buChar char="•"/>
              </a:pPr>
              <a:r>
                <a:rPr lang="en-US" sz="1400" dirty="0"/>
                <a:t>Using the MLD MAC address during the TPK handshake.</a:t>
              </a:r>
            </a:p>
            <a:p>
              <a:r>
                <a:rPr lang="en-US" sz="1400" dirty="0"/>
                <a:t>Also implies that RA may be set as MLD MAC Address</a:t>
              </a:r>
            </a:p>
          </p:txBody>
        </p:sp>
        <p:sp>
          <p:nvSpPr>
            <p:cNvPr id="12" name="Callout: Line 11">
              <a:extLst>
                <a:ext uri="{FF2B5EF4-FFF2-40B4-BE49-F238E27FC236}">
                  <a16:creationId xmlns:a16="http://schemas.microsoft.com/office/drawing/2014/main" id="{DA4DA5B9-8961-4D18-AC82-4653FD666943}"/>
                </a:ext>
              </a:extLst>
            </p:cNvPr>
            <p:cNvSpPr/>
            <p:nvPr/>
          </p:nvSpPr>
          <p:spPr>
            <a:xfrm>
              <a:off x="4610100" y="1981200"/>
              <a:ext cx="4117200" cy="630587"/>
            </a:xfrm>
            <a:prstGeom prst="borderCallout1">
              <a:avLst>
                <a:gd name="adj1" fmla="val 1466"/>
                <a:gd name="adj2" fmla="val -246"/>
                <a:gd name="adj3" fmla="val 60891"/>
                <a:gd name="adj4" fmla="val -22677"/>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the TDLS Initiator STA during TDLS Discovery/Setup causing frames on direct link to fail if TA is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sp>
          <p:nvSpPr>
            <p:cNvPr id="13" name="Callout: Line 12">
              <a:extLst>
                <a:ext uri="{FF2B5EF4-FFF2-40B4-BE49-F238E27FC236}">
                  <a16:creationId xmlns:a16="http://schemas.microsoft.com/office/drawing/2014/main" id="{637DA71A-B177-4624-BB1E-774D18784699}"/>
                </a:ext>
              </a:extLst>
            </p:cNvPr>
            <p:cNvSpPr/>
            <p:nvPr/>
          </p:nvSpPr>
          <p:spPr>
            <a:xfrm>
              <a:off x="72379" y="5791200"/>
              <a:ext cx="6023621" cy="381125"/>
            </a:xfrm>
            <a:prstGeom prst="borderCallout1">
              <a:avLst>
                <a:gd name="adj1" fmla="val 8318"/>
                <a:gd name="adj2" fmla="val 50530"/>
                <a:gd name="adj3" fmla="val -302079"/>
                <a:gd name="adj4" fmla="val 54635"/>
              </a:avLst>
            </a:prstGeom>
            <a:noFill/>
            <a:ln w="1905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TDLS Responder STA in TDLS Discovery Request causing TDLS Discovery Response frame to fail if TA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5" name="TextBox 4">
            <a:extLst>
              <a:ext uri="{FF2B5EF4-FFF2-40B4-BE49-F238E27FC236}">
                <a16:creationId xmlns:a16="http://schemas.microsoft.com/office/drawing/2014/main" id="{DE57A21E-AFC2-42B6-8A10-88545966F955}"/>
              </a:ext>
            </a:extLst>
          </p:cNvPr>
          <p:cNvSpPr txBox="1"/>
          <p:nvPr/>
        </p:nvSpPr>
        <p:spPr>
          <a:xfrm>
            <a:off x="55173" y="5980735"/>
            <a:ext cx="9014893" cy="461665"/>
          </a:xfrm>
          <a:prstGeom prst="rect">
            <a:avLst/>
          </a:prstGeom>
          <a:noFill/>
        </p:spPr>
        <p:txBody>
          <a:bodyPr wrap="square" rtlCol="0">
            <a:spAutoFit/>
          </a:bodyPr>
          <a:lstStyle/>
          <a:p>
            <a:r>
              <a:rPr lang="en-US" b="1" dirty="0"/>
              <a:t>However, even with the proposed method, the TDLS Setup will fail if the Legacy STA sets the TDLS Responder STA (in TDLS Discovery Request) to STA MAC Address (e.g., STA_1) and the MLD responds with the TA set as MLD MAC Address (MLD_S).</a:t>
            </a:r>
          </a:p>
        </p:txBody>
      </p:sp>
    </p:spTree>
    <p:extLst>
      <p:ext uri="{BB962C8B-B14F-4D97-AF65-F5344CB8AC3E}">
        <p14:creationId xmlns:p14="http://schemas.microsoft.com/office/powerpoint/2010/main" val="414358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09600"/>
            <a:ext cx="4114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152400" y="1219200"/>
            <a:ext cx="3681689" cy="4801314"/>
          </a:xfrm>
          <a:prstGeom prst="rect">
            <a:avLst/>
          </a:prstGeom>
          <a:noFill/>
        </p:spPr>
        <p:txBody>
          <a:bodyPr wrap="square" rtlCol="0">
            <a:spAutoFit/>
          </a:bodyPr>
          <a:lstStyle/>
          <a:p>
            <a:r>
              <a:rPr lang="en-US" sz="1800" dirty="0"/>
              <a:t>It is not clear which MAC Address will be returned by an MLD in response to an ARP/ND request. Is it MLD MAC Address, or one of the STA MAC Addresses?</a:t>
            </a:r>
          </a:p>
          <a:p>
            <a:endParaRPr lang="en-US" sz="1800" dirty="0"/>
          </a:p>
          <a:p>
            <a:r>
              <a:rPr lang="en-US" sz="1800" dirty="0"/>
              <a:t>Using MLD MAC Address to identify an MLD may create confusions for legacy STAs:</a:t>
            </a:r>
          </a:p>
          <a:p>
            <a:pPr marL="342900" indent="-342900">
              <a:buFont typeface="Arial" panose="020B0604020202020204" pitchFamily="34" charset="0"/>
              <a:buChar char="•"/>
            </a:pPr>
            <a:r>
              <a:rPr lang="en-US" sz="1600" dirty="0"/>
              <a:t>AP2’s resolved MAC Address (AP-MLD-M) is different from AP2’s BSSID.</a:t>
            </a:r>
          </a:p>
          <a:p>
            <a:pPr marL="342900" indent="-342900">
              <a:buFont typeface="Arial" panose="020B0604020202020204" pitchFamily="34" charset="0"/>
              <a:buChar char="•"/>
            </a:pPr>
            <a:r>
              <a:rPr lang="en-US" sz="1600" dirty="0"/>
              <a:t>Non-AP MLD’s resolved MAC Address (STA-MLD-M) is different from the MAC Address used in the TA/RA field of OTA frames transmitted/received by the non-AP MLD.</a:t>
            </a:r>
            <a:endParaRPr lang="en-US" sz="1800" dirty="0"/>
          </a:p>
        </p:txBody>
      </p:sp>
      <p:pic>
        <p:nvPicPr>
          <p:cNvPr id="4" name="Picture 3">
            <a:extLst>
              <a:ext uri="{FF2B5EF4-FFF2-40B4-BE49-F238E27FC236}">
                <a16:creationId xmlns:a16="http://schemas.microsoft.com/office/drawing/2014/main" id="{E5C6570B-BB84-4439-BF14-DD44DD0EF8AD}"/>
              </a:ext>
            </a:extLst>
          </p:cNvPr>
          <p:cNvPicPr>
            <a:picLocks noChangeAspect="1"/>
          </p:cNvPicPr>
          <p:nvPr/>
        </p:nvPicPr>
        <p:blipFill>
          <a:blip r:embed="rId2"/>
          <a:stretch>
            <a:fillRect/>
          </a:stretch>
        </p:blipFill>
        <p:spPr>
          <a:xfrm>
            <a:off x="3717434" y="838200"/>
            <a:ext cx="5398433" cy="5029200"/>
          </a:xfrm>
          <a:prstGeom prst="rect">
            <a:avLst/>
          </a:prstGeom>
        </p:spPr>
      </p:pic>
    </p:spTree>
    <p:extLst>
      <p:ext uri="{BB962C8B-B14F-4D97-AF65-F5344CB8AC3E}">
        <p14:creationId xmlns:p14="http://schemas.microsoft.com/office/powerpoint/2010/main" val="65764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5638800" cy="286232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For a legacy STA associated with an AP (AP2) affiliated with an AP MLD:</a:t>
            </a:r>
          </a:p>
          <a:p>
            <a:pPr marL="904875" lvl="1" indent="-447675">
              <a:buFont typeface="Wingdings" panose="05000000000000000000" pitchFamily="2" charset="2"/>
              <a:buChar char="§"/>
            </a:pPr>
            <a:r>
              <a:rPr lang="en-US" sz="2000" dirty="0"/>
              <a:t>The AP MLD is identified* by the MAC Address of the AP2 (i.e., the BSSID of link 2). E.g., AP2-M.</a:t>
            </a:r>
          </a:p>
          <a:p>
            <a:pPr marL="904875" lvl="1" indent="-447675">
              <a:buFont typeface="Wingdings" panose="05000000000000000000" pitchFamily="2" charset="2"/>
              <a:buChar char="§"/>
            </a:pPr>
            <a:r>
              <a:rPr lang="en-US" sz="2000" dirty="0"/>
              <a:t>A non-AP MLD that is associated with the AP MLD and that has affiliated STA (STA2) associated with the AP2, is identified with the MAC Address of the STA2 (STA2-M)</a:t>
            </a:r>
          </a:p>
        </p:txBody>
      </p:sp>
      <p:sp>
        <p:nvSpPr>
          <p:cNvPr id="8" name="TextBox 7">
            <a:extLst>
              <a:ext uri="{FF2B5EF4-FFF2-40B4-BE49-F238E27FC236}">
                <a16:creationId xmlns:a16="http://schemas.microsoft.com/office/drawing/2014/main" id="{57905B1E-F5EE-4902-B440-BB2C3BACB69C}"/>
              </a:ext>
            </a:extLst>
          </p:cNvPr>
          <p:cNvSpPr txBox="1"/>
          <p:nvPr/>
        </p:nvSpPr>
        <p:spPr>
          <a:xfrm>
            <a:off x="40433" y="4306431"/>
            <a:ext cx="8839200" cy="1908215"/>
          </a:xfrm>
          <a:prstGeom prst="rect">
            <a:avLst/>
          </a:prstGeom>
          <a:noFill/>
        </p:spPr>
        <p:txBody>
          <a:bodyPr wrap="square" rtlCol="0">
            <a:spAutoFit/>
          </a:bodyPr>
          <a:lstStyle/>
          <a:p>
            <a:pPr marL="904875" lvl="1" indent="-447675">
              <a:buFont typeface="Wingdings" panose="05000000000000000000" pitchFamily="2" charset="2"/>
              <a:buChar char="§"/>
            </a:pPr>
            <a:r>
              <a:rPr lang="en-US" sz="2000" dirty="0"/>
              <a:t>A non-AP MLD that is associated with the AP MLD and does not have any affiliated STAs associated with AP2 may be identified with its MLD MAC Address or with the MAC Address of any of the affiliated STAs.</a:t>
            </a:r>
          </a:p>
          <a:p>
            <a:pPr marL="447675" indent="-447675">
              <a:buFont typeface="Wingdings" panose="05000000000000000000" pitchFamily="2" charset="2"/>
              <a:buChar char="q"/>
            </a:pPr>
            <a:endParaRPr lang="en-US" sz="2000" dirty="0"/>
          </a:p>
          <a:p>
            <a:r>
              <a:rPr lang="en-US" sz="1800" dirty="0"/>
              <a:t>Note: Identified here means the MLD’s IP address is mapped to that MAC Address and all over-the-air frames the MLD and the legacy STA use the MAC Address in the address fields.</a:t>
            </a:r>
            <a:endParaRPr lang="en-US" sz="2000" dirty="0"/>
          </a:p>
        </p:txBody>
      </p:sp>
      <p:pic>
        <p:nvPicPr>
          <p:cNvPr id="5" name="Picture 4">
            <a:extLst>
              <a:ext uri="{FF2B5EF4-FFF2-40B4-BE49-F238E27FC236}">
                <a16:creationId xmlns:a16="http://schemas.microsoft.com/office/drawing/2014/main" id="{00312BFA-C6FB-466F-8428-A2D668DBAD4D}"/>
              </a:ext>
            </a:extLst>
          </p:cNvPr>
          <p:cNvPicPr>
            <a:picLocks noChangeAspect="1"/>
          </p:cNvPicPr>
          <p:nvPr/>
        </p:nvPicPr>
        <p:blipFill>
          <a:blip r:embed="rId2"/>
          <a:stretch>
            <a:fillRect/>
          </a:stretch>
        </p:blipFill>
        <p:spPr>
          <a:xfrm>
            <a:off x="5652582" y="738287"/>
            <a:ext cx="3383263" cy="3626564"/>
          </a:xfrm>
          <a:prstGeom prst="rect">
            <a:avLst/>
          </a:prstGeom>
        </p:spPr>
      </p:pic>
    </p:spTree>
    <p:extLst>
      <p:ext uri="{BB962C8B-B14F-4D97-AF65-F5344CB8AC3E}">
        <p14:creationId xmlns:p14="http://schemas.microsoft.com/office/powerpoint/2010/main" val="44440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76200" y="1600200"/>
            <a:ext cx="8915400" cy="4708981"/>
          </a:xfrm>
          <a:prstGeom prst="rect">
            <a:avLst/>
          </a:prstGeom>
          <a:noFill/>
        </p:spPr>
        <p:txBody>
          <a:bodyPr wrap="square" rtlCol="0">
            <a:spAutoFit/>
          </a:bodyPr>
          <a:lstStyle/>
          <a:p>
            <a:pPr marL="447675" indent="-447675">
              <a:buFont typeface="Wingdings" panose="05000000000000000000" pitchFamily="2" charset="2"/>
              <a:buChar char="q"/>
            </a:pPr>
            <a:r>
              <a:rPr lang="en-US" sz="2000" dirty="0"/>
              <a:t>For an MLD, or for a device in the DS, a peer MLD is always identified by its MLD MAC Address. (Same as D0.3)</a:t>
            </a:r>
          </a:p>
          <a:p>
            <a:pPr marL="447675" indent="-447675">
              <a:buFont typeface="Wingdings" panose="05000000000000000000" pitchFamily="2" charset="2"/>
              <a:buChar char="q"/>
            </a:pPr>
            <a:endParaRPr lang="en-US" sz="2000" dirty="0"/>
          </a:p>
          <a:p>
            <a:pPr marL="904875" lvl="1" indent="-447675">
              <a:buFont typeface="Wingdings" panose="05000000000000000000" pitchFamily="2" charset="2"/>
              <a:buChar char="§"/>
            </a:pPr>
            <a:endParaRPr lang="en-US" sz="2000" dirty="0"/>
          </a:p>
          <a:p>
            <a:pPr marL="447675" indent="-447675">
              <a:buFont typeface="Wingdings" panose="05000000000000000000" pitchFamily="2" charset="2"/>
              <a:buChar char="q"/>
            </a:pPr>
            <a:r>
              <a:rPr lang="en-US" sz="2000" dirty="0"/>
              <a:t>When relaying Data frames from an associated non-AP MLD to a legacy STA, an AP MLD shall use the MAC Address of the relevant affiliated STA of the non-AP MLD in the Source Address (A3) field (instead of its MLD MAC Address).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r>
              <a:rPr lang="en-US" sz="2000" dirty="0"/>
              <a:t>When communicating over the air with a legacy STA, an MLD shall use the MAC Address of its relevant affiliated STA in all applicable address fields (instead of its MLD MAC Address):</a:t>
            </a:r>
          </a:p>
          <a:p>
            <a:pPr marL="904875" lvl="1" indent="-447675">
              <a:buFont typeface="Wingdings" panose="05000000000000000000" pitchFamily="2" charset="2"/>
              <a:buChar char="§"/>
            </a:pPr>
            <a:r>
              <a:rPr lang="en-US" sz="2000" dirty="0"/>
              <a:t>E.g., in the TDLS Initiator STA field in TDLS Discovery/Setup frames.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p:txBody>
      </p:sp>
    </p:spTree>
    <p:extLst>
      <p:ext uri="{BB962C8B-B14F-4D97-AF65-F5344CB8AC3E}">
        <p14:creationId xmlns:p14="http://schemas.microsoft.com/office/powerpoint/2010/main" val="289159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200" dirty="0"/>
              <a:t>Since an AP MLD has records of the MAC Addresses of all associated devices, the proposal can be easily achieved using Proxy ARP service.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The AP MLD shall maintain a Hardware Addresses* to Internet Address mapping for each associated station (non-AP MLD or non-AP STA), and shall update the mapping when the Internet Address of the associated non-AP MLD changes. When the IPv4 address being resolved in an ARP request or the IPv6 being resolved in a Neighbor Solicitation message, is used by a station currently associated with the AP MLD, the proxy ARP service shall respond on behalf of the station to the ARP request or the ARP probe or the Neighbor Solicitation message.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a:t>
            </a:r>
            <a:r>
              <a:rPr lang="en-US" sz="2200" b="1" dirty="0"/>
              <a:t>The Hardware Addresses of an MLD may be its MLD MAC Address or the MAC Address of one of its affiliated STAs</a:t>
            </a:r>
            <a:r>
              <a:rPr lang="en-US" sz="2200" dirty="0"/>
              <a:t>.</a:t>
            </a:r>
          </a:p>
        </p:txBody>
      </p:sp>
    </p:spTree>
    <p:extLst>
      <p:ext uri="{BB962C8B-B14F-4D97-AF65-F5344CB8AC3E}">
        <p14:creationId xmlns:p14="http://schemas.microsoft.com/office/powerpoint/2010/main" val="2947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(IPv4)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832092"/>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an ARP request from one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ARP response packet if the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a:t>
            </a:r>
            <a:r>
              <a:rPr lang="en-US" sz="2400" dirty="0">
                <a:solidFill>
                  <a:srgbClr val="FF0000"/>
                </a:solidFill>
                <a:latin typeface="+mj-lt"/>
                <a:ea typeface="HGP創英角ｺﾞｼｯｸUB"/>
              </a:rPr>
              <a:t> </a:t>
            </a:r>
            <a:r>
              <a:rPr lang="en-US" sz="2400" dirty="0">
                <a:solidFill>
                  <a:srgbClr val="000000"/>
                </a:solidFill>
                <a:latin typeface="+mj-lt"/>
                <a:ea typeface="HGP創英角ｺﾞｼｯｸUB"/>
              </a:rPr>
              <a:t>as the Sender’s MAC Address in the ARP response packet if the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15964568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40921</TotalTime>
  <Words>2694</Words>
  <Application>Microsoft Office PowerPoint</Application>
  <PresentationFormat>On-screen Show (4:3)</PresentationFormat>
  <Paragraphs>218</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HGP創英角ｺﾞｼｯｸUB</vt:lpstr>
      <vt:lpstr>Arial</vt:lpstr>
      <vt:lpstr>Courier New</vt:lpstr>
      <vt:lpstr>Times New Roman</vt:lpstr>
      <vt:lpstr>Wingdings</vt:lpstr>
      <vt:lpstr>802-11-Submission</vt:lpstr>
      <vt:lpstr>Legacy addressing in MLO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166</cp:revision>
  <cp:lastPrinted>2014-11-04T15:04:57Z</cp:lastPrinted>
  <dcterms:created xsi:type="dcterms:W3CDTF">2007-04-17T18:10:23Z</dcterms:created>
  <dcterms:modified xsi:type="dcterms:W3CDTF">2021-04-06T08:54:32Z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