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9" r:id="rId3"/>
    <p:sldId id="533" r:id="rId4"/>
    <p:sldId id="654" r:id="rId5"/>
    <p:sldId id="655" r:id="rId6"/>
    <p:sldId id="642" r:id="rId7"/>
    <p:sldId id="641" r:id="rId8"/>
    <p:sldId id="652" r:id="rId9"/>
    <p:sldId id="659" r:id="rId10"/>
    <p:sldId id="633" r:id="rId11"/>
    <p:sldId id="658" r:id="rId12"/>
    <p:sldId id="660" r:id="rId13"/>
    <p:sldId id="653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FFFFFF"/>
    <a:srgbClr val="CC3300"/>
    <a:srgbClr val="CC6600"/>
    <a:srgbClr val="FF9900"/>
    <a:srgbClr val="C2FFF0"/>
    <a:srgbClr val="FFCCFF"/>
    <a:srgbClr val="FF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0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5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3154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802.11-20/0225r2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EHT PPET Capability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2021-02-04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048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E602BEA9-32AB-4BD2-BE4E-BA820054D3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430925"/>
              </p:ext>
            </p:extLst>
          </p:nvPr>
        </p:nvGraphicFramePr>
        <p:xfrm>
          <a:off x="841375" y="3787775"/>
          <a:ext cx="7899400" cy="302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3" name="Document" r:id="rId4" imgW="8656876" imgH="3314006" progId="Word.Document.8">
                  <p:embed/>
                </p:oleObj>
              </mc:Choice>
              <mc:Fallback>
                <p:oleObj name="Document" r:id="rId4" imgW="8656876" imgH="3314006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3787775"/>
                        <a:ext cx="7899400" cy="3027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659" y="1676400"/>
            <a:ext cx="857329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EHT PPE Threshold Info field includes two PPET elements for each case with 1&lt;=</a:t>
            </a:r>
            <a:r>
              <a:rPr lang="en-US" dirty="0" err="1"/>
              <a:t>Nss</a:t>
            </a:r>
            <a:r>
              <a:rPr lang="en-US" dirty="0"/>
              <a:t>&lt;=NSS+1 and RU with value 1 in the RU Index Bitmask: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PPET8 indicates QAM threshold for nominal packet padding of 8us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PPETx</a:t>
            </a:r>
            <a:r>
              <a:rPr lang="en-US" dirty="0"/>
              <a:t> indicates QAM threshold for next higher nominal packet padding: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16us for RU&lt;=996*2 and </a:t>
            </a:r>
            <a:r>
              <a:rPr lang="en-US" dirty="0" err="1"/>
              <a:t>Nss</a:t>
            </a:r>
            <a:r>
              <a:rPr lang="en-US" dirty="0"/>
              <a:t>&lt;=8 and QAM&lt;=1024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20us for other modes</a:t>
            </a:r>
          </a:p>
          <a:p>
            <a:pPr marL="457200" lvl="1" indent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037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6489C-8909-44E3-AF82-4EDEF1B00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7E30E-8706-43A5-891E-5DDDA8B43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62846"/>
            <a:ext cx="8264494" cy="4609354"/>
          </a:xfrm>
        </p:spPr>
        <p:txBody>
          <a:bodyPr/>
          <a:lstStyle/>
          <a:p>
            <a:r>
              <a:rPr lang="en-US" sz="2000" dirty="0"/>
              <a:t>Do you agree to EHT “PPE Thresholds Present” is defined as follows?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FF"/>
                </a:highlight>
              </a:rPr>
              <a:t>1: EHT PPET field is present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FF"/>
                </a:highlight>
              </a:rPr>
              <a:t>0: EHT PPET field is not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</a:rPr>
              <a:t>PHY Capability field of EHT Common Nominal Packet Padding is specified.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</a:rPr>
              <a:t>If HE “PPE Thresholds Present”=1,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FF"/>
                </a:highlight>
              </a:rPr>
              <a:t>EHT nominal packet padding is the same for all modes covered in HE PPET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For </a:t>
            </a:r>
            <a:r>
              <a:rPr lang="en-US" sz="1200" dirty="0" err="1">
                <a:highlight>
                  <a:srgbClr val="FFFFFF"/>
                </a:highlight>
              </a:rPr>
              <a:t>Nss</a:t>
            </a:r>
            <a:r>
              <a:rPr lang="en-US" sz="1200" dirty="0">
                <a:highlight>
                  <a:srgbClr val="FFFFFF"/>
                </a:highlight>
              </a:rPr>
              <a:t> = 1:NSTS+1 and RU/MRU within the Bitmap range [242, 484, 996, 996x2], all rules of HE PPET parsing for NSTS and RU Index Bitmap apply.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EHT nominal packet padding for 484+242 follows HE PPETs for RU996.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EHT nominal packet padding for MRU 996+484, 996+484+242 follows HE PPETs for RU996*2.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FF"/>
                </a:highlight>
              </a:rPr>
              <a:t>For nominal packet padding not covered in HE PPET, use the values indicated in EHT Common Nominal Packet Padding, </a:t>
            </a:r>
            <a:r>
              <a:rPr lang="en-US" sz="1200" dirty="0">
                <a:highlight>
                  <a:srgbClr val="FFFFFF"/>
                </a:highlight>
              </a:rPr>
              <a:t>i.e. RU &gt; 996x2 or </a:t>
            </a:r>
            <a:r>
              <a:rPr lang="en-US" sz="1200" dirty="0" err="1">
                <a:highlight>
                  <a:srgbClr val="FFFFFF"/>
                </a:highlight>
              </a:rPr>
              <a:t>Nss</a:t>
            </a:r>
            <a:r>
              <a:rPr lang="en-US" sz="1200" dirty="0">
                <a:highlight>
                  <a:srgbClr val="FFFFFF"/>
                </a:highlight>
              </a:rPr>
              <a:t>&gt;8 or 4K-QAM.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EHT Common Nominal Packet Padding shall be larger than or equal to the larger normal packet padding values among all modes covered in HE PPET.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</a:rPr>
              <a:t>If HE “PPE Thresholds Present”=0, EHT nominal packet padding follows the values indicated in EHT Common Nominal Packet Padding for all EHT PPDUs.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FF"/>
                </a:highlight>
              </a:rPr>
              <a:t>EHT Common Nominal Packet Padding shall not be smaller than HE Nominal Packet Padding.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F564E2-EB44-40B7-AF4E-FD1944957C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14A7A-BC46-46D7-B6F0-E32146AB38B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C3D143-FE8A-452B-968A-4A0724E60F9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77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C077F-CF92-4EEE-BCD4-8ABC5B3CB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B7AFC-3236-4438-9F5B-416A28629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Do you agree that the EHT Constellation Index table is defined the same as HE Constellation Index table except that value 6 is redefined as 4096-QAM?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8D041-FC58-4F71-8446-D4183DB0CD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40694-A6A6-4A9E-AC87-73A25A38AE2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6E36F1-DC5D-46F2-8851-202611BD326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619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3340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393" y="1524000"/>
            <a:ext cx="8228807" cy="4725987"/>
          </a:xfrm>
        </p:spPr>
        <p:txBody>
          <a:bodyPr/>
          <a:lstStyle/>
          <a:p>
            <a:pPr marL="0" indent="0"/>
            <a:r>
              <a:rPr lang="en-US" sz="2200" b="0" dirty="0"/>
              <a:t>[1] Rui Cao and etc., 11-20-1331-00-00be-eht-pre-fec-padding-and-packet-extension</a:t>
            </a:r>
          </a:p>
          <a:p>
            <a:pPr marL="0" indent="0"/>
            <a:r>
              <a:rPr lang="en-US" sz="2200" b="0" dirty="0"/>
              <a:t>[2] </a:t>
            </a:r>
            <a:r>
              <a:rPr lang="en-US" sz="2200" b="0" dirty="0" err="1"/>
              <a:t>Mengshi</a:t>
            </a:r>
            <a:r>
              <a:rPr lang="en-US" sz="2200" b="0" dirty="0"/>
              <a:t> Hu and etc., 11-20-1847-00-00be-eht-ppe-thresholds-field</a:t>
            </a:r>
          </a:p>
          <a:p>
            <a:pPr marL="0" indent="0"/>
            <a:r>
              <a:rPr lang="en-US" b="0" dirty="0"/>
              <a:t>[3] </a:t>
            </a:r>
            <a:r>
              <a:rPr lang="en-US" b="0" dirty="0" err="1"/>
              <a:t>Mengshi</a:t>
            </a:r>
            <a:r>
              <a:rPr lang="en-US" b="0" dirty="0"/>
              <a:t> Hu and etc., 11-21-0089-01-00be-eht-ppe-thresholds-field-follow-up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13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6"/>
            <a:ext cx="8229600" cy="40213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nominal packet padding capability is defined in two ways, similarly as 11ax: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Nominal Packet Padding field: definition was agreed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 Thresholds field: definition is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designs are proposed in [2, 3] following 11ax style.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a design to further streamline the HE and EHT PPET signaling.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Recap: Nominal Packet Padding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88392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2-bits field: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 definition of 0~2 as 11ax, and redefine value 3.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20us PE is allowed for RU&gt;2x996 || </a:t>
            </a:r>
            <a:r>
              <a:rPr lang="en-US" dirty="0" err="1"/>
              <a:t>Nss</a:t>
            </a:r>
            <a:r>
              <a:rPr lang="en-US" dirty="0"/>
              <a:t>&gt;8 || 4k-QAM.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EHT PPET based on similar rule.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AE1CC0E-DFBB-4FB8-AA26-2BAAC8346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693717"/>
              </p:ext>
            </p:extLst>
          </p:nvPr>
        </p:nvGraphicFramePr>
        <p:xfrm>
          <a:off x="950119" y="1529238"/>
          <a:ext cx="7506494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694">
                  <a:extLst>
                    <a:ext uri="{9D8B030D-6E8A-4147-A177-3AD203B41FA5}">
                      <a16:colId xmlns:a16="http://schemas.microsoft.com/office/drawing/2014/main" val="1927070768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3523234394"/>
                    </a:ext>
                  </a:extLst>
                </a:gridCol>
              </a:tblGrid>
              <a:tr h="1264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Nominal Packet Padding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Encoding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041450"/>
                  </a:ext>
                </a:extLst>
              </a:tr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0 if the nominal packet padding is 0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806066"/>
                  </a:ext>
                </a:extLst>
              </a:tr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nominal packet padding is 8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91854"/>
                  </a:ext>
                </a:extLst>
              </a:tr>
              <a:tr h="4435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2 if the nominal packet padding is 16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5007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Set to 3 if the nominal packet padding is 16 </a:t>
                      </a:r>
                      <a:r>
                        <a:rPr lang="en-US" sz="1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for all modes with constellation&lt;=1024, </a:t>
                      </a:r>
                      <a:r>
                        <a:rPr lang="en-US" sz="1400" b="0" i="1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NSS&lt;=8 </a:t>
                      </a:r>
                      <a:r>
                        <a:rPr lang="en-US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and RU&lt;=996*2, and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  <a:p>
                      <a:pPr marL="0" lvl="2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20us for all other modes the STA supports.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611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599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A072D-0EDD-437D-BE46-75F57D8A0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HE PPET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997A7-6ED5-4091-BB3F-86C0B6293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3429000"/>
            <a:ext cx="7770813" cy="25939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Detailed nominal packet padding indication for each [</a:t>
            </a:r>
            <a:r>
              <a:rPr lang="en-US" dirty="0" err="1"/>
              <a:t>Nss</a:t>
            </a:r>
            <a:r>
              <a:rPr lang="en-US" dirty="0"/>
              <a:t>, RU]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 PPE Thresholds field: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NSTS: total number of NSTS that will have PPET elements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 Index Bitmask: 4-bit Bitmap for RU [242, 484, 996, 996x2].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PPET Info field: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Two PPET elements for each [</a:t>
            </a:r>
            <a:r>
              <a:rPr lang="en-US" dirty="0" err="1"/>
              <a:t>Nsts</a:t>
            </a:r>
            <a:r>
              <a:rPr lang="en-US" dirty="0"/>
              <a:t>, RU] : PPE16 and PPE8.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QAM threshold for nominal packet padding of 16us and 8us.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94B9A-F57B-4F87-A0B3-D83EEF9D3D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E808D-B7CE-4074-8D96-9353C8607A8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5F6464-80B5-4B3C-97C1-268D2A94DA3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0B4C47-B50B-40F4-AA19-332F6B5AD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600200"/>
            <a:ext cx="4385181" cy="161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7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A072D-0EDD-437D-BE46-75F57D8A0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PPET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997A7-6ED5-4091-BB3F-86C0B6293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751013"/>
            <a:ext cx="8267701" cy="4268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PPET needs to extend to cover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Nss</a:t>
            </a:r>
            <a:r>
              <a:rPr lang="en-US" dirty="0"/>
              <a:t>=16, RU=996x4 and 4k-QAM, and 20us nominal packet padding.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 PPET indication logic is relatively complex and the overhead can be high for large </a:t>
            </a:r>
            <a:r>
              <a:rPr lang="en-US" dirty="0" err="1"/>
              <a:t>Nss</a:t>
            </a:r>
            <a:r>
              <a:rPr lang="en-US" dirty="0"/>
              <a:t> and RU.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PPET design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 similar structure as HE PPET: the EHT PPET setting and parsing logic will be similar as HE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EHT PPET being skipped if EHT nominal packet padding is the same as HE for modes defined in HE PPET.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94B9A-F57B-4F87-A0B3-D83EEF9D3D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E808D-B7CE-4074-8D96-9353C8607A8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5F6464-80B5-4B3C-97C1-268D2A94DA3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878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33400"/>
            <a:ext cx="7770813" cy="1065213"/>
          </a:xfrm>
        </p:spPr>
        <p:txBody>
          <a:bodyPr/>
          <a:lstStyle/>
          <a:p>
            <a:r>
              <a:rPr lang="en-US" dirty="0"/>
              <a:t>EHT PPET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61" y="3661044"/>
            <a:ext cx="8439540" cy="27958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4-bit NSS = 1:16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5-bit RU Index Bitmask = 242, 484, 996, 996*2, 996*4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PPETs per [</a:t>
            </a:r>
            <a:r>
              <a:rPr lang="en-US" dirty="0" err="1"/>
              <a:t>Nss</a:t>
            </a:r>
            <a:r>
              <a:rPr lang="en-US" dirty="0"/>
              <a:t>, RU]: </a:t>
            </a:r>
            <a:r>
              <a:rPr lang="en-US" dirty="0" err="1"/>
              <a:t>PPETx</a:t>
            </a:r>
            <a:r>
              <a:rPr lang="en-US" dirty="0"/>
              <a:t> and PPET8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PPET8 indicates QAM threshold for nominal packet padding =8us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PPETx</a:t>
            </a:r>
            <a:r>
              <a:rPr lang="en-US" dirty="0"/>
              <a:t> indicates QAM threshold for next higher nominal packet padding: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16us for RU&lt;=996*2 and </a:t>
            </a:r>
            <a:r>
              <a:rPr lang="en-US" dirty="0" err="1"/>
              <a:t>Nss</a:t>
            </a:r>
            <a:r>
              <a:rPr lang="en-US" dirty="0"/>
              <a:t>&lt;=8 and QAM&lt;=1024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20us for other modes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graphicFrame>
        <p:nvGraphicFramePr>
          <p:cNvPr id="16" name="Table 8">
            <a:extLst>
              <a:ext uri="{FF2B5EF4-FFF2-40B4-BE49-F238E27FC236}">
                <a16:creationId xmlns:a16="http://schemas.microsoft.com/office/drawing/2014/main" id="{57D9B7A0-7C5A-405B-96AB-758CF308E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185572"/>
              </p:ext>
            </p:extLst>
          </p:nvPr>
        </p:nvGraphicFramePr>
        <p:xfrm>
          <a:off x="2404951" y="1765595"/>
          <a:ext cx="546035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59756">
                  <a:extLst>
                    <a:ext uri="{9D8B030D-6E8A-4147-A177-3AD203B41FA5}">
                      <a16:colId xmlns:a16="http://schemas.microsoft.com/office/drawing/2014/main" val="1699558393"/>
                    </a:ext>
                  </a:extLst>
                </a:gridCol>
                <a:gridCol w="788044">
                  <a:extLst>
                    <a:ext uri="{9D8B030D-6E8A-4147-A177-3AD203B41FA5}">
                      <a16:colId xmlns:a16="http://schemas.microsoft.com/office/drawing/2014/main" val="4088749094"/>
                    </a:ext>
                  </a:extLst>
                </a:gridCol>
                <a:gridCol w="695533">
                  <a:extLst>
                    <a:ext uri="{9D8B030D-6E8A-4147-A177-3AD203B41FA5}">
                      <a16:colId xmlns:a16="http://schemas.microsoft.com/office/drawing/2014/main" val="2183558137"/>
                    </a:ext>
                  </a:extLst>
                </a:gridCol>
                <a:gridCol w="802423">
                  <a:extLst>
                    <a:ext uri="{9D8B030D-6E8A-4147-A177-3AD203B41FA5}">
                      <a16:colId xmlns:a16="http://schemas.microsoft.com/office/drawing/2014/main" val="14482694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348756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995179"/>
                    </a:ext>
                  </a:extLst>
                </a:gridCol>
                <a:gridCol w="914398">
                  <a:extLst>
                    <a:ext uri="{9D8B030D-6E8A-4147-A177-3AD203B41FA5}">
                      <a16:colId xmlns:a16="http://schemas.microsoft.com/office/drawing/2014/main" val="4000739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…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41899"/>
                  </a:ext>
                </a:extLst>
              </a:tr>
            </a:tbl>
          </a:graphicData>
        </a:graphic>
      </p:graphicFrame>
      <p:graphicFrame>
        <p:nvGraphicFramePr>
          <p:cNvPr id="23" name="Table 8">
            <a:extLst>
              <a:ext uri="{FF2B5EF4-FFF2-40B4-BE49-F238E27FC236}">
                <a16:creationId xmlns:a16="http://schemas.microsoft.com/office/drawing/2014/main" id="{A98F46B6-47EC-4AD7-BF5B-1F4E5F508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241123"/>
              </p:ext>
            </p:extLst>
          </p:nvPr>
        </p:nvGraphicFramePr>
        <p:xfrm>
          <a:off x="515982" y="1765595"/>
          <a:ext cx="1863932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09601">
                  <a:extLst>
                    <a:ext uri="{9D8B030D-6E8A-4147-A177-3AD203B41FA5}">
                      <a16:colId xmlns:a16="http://schemas.microsoft.com/office/drawing/2014/main" val="1699558393"/>
                    </a:ext>
                  </a:extLst>
                </a:gridCol>
                <a:gridCol w="1254331">
                  <a:extLst>
                    <a:ext uri="{9D8B030D-6E8A-4147-A177-3AD203B41FA5}">
                      <a16:colId xmlns:a16="http://schemas.microsoft.com/office/drawing/2014/main" val="4088749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NSS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RU Index Bitmap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41899"/>
                  </a:ext>
                </a:extLst>
              </a:tr>
            </a:tbl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D91F0C22-5408-496C-9085-BD30F73D3A58}"/>
              </a:ext>
            </a:extLst>
          </p:cNvPr>
          <p:cNvSpPr/>
          <p:nvPr/>
        </p:nvSpPr>
        <p:spPr>
          <a:xfrm>
            <a:off x="4704834" y="2483664"/>
            <a:ext cx="492443" cy="46166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633D085-2458-4E0A-86E8-4DF46BB4CA45}"/>
              </a:ext>
            </a:extLst>
          </p:cNvPr>
          <p:cNvSpPr/>
          <p:nvPr/>
        </p:nvSpPr>
        <p:spPr>
          <a:xfrm>
            <a:off x="7828390" y="1765595"/>
            <a:ext cx="899605" cy="16004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Nss</a:t>
            </a:r>
            <a:r>
              <a:rPr lang="en-US" sz="1400" dirty="0">
                <a:solidFill>
                  <a:schemeClr val="tx1"/>
                </a:solidFill>
              </a:rPr>
              <a:t> = 1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Nss</a:t>
            </a:r>
            <a:r>
              <a:rPr lang="en-US" sz="1400" dirty="0">
                <a:solidFill>
                  <a:schemeClr val="tx1"/>
                </a:solidFill>
              </a:rPr>
              <a:t> = 2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Nss_max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7CBAC5BD-1C49-4A07-A387-7EAE709DA1C3}"/>
              </a:ext>
            </a:extLst>
          </p:cNvPr>
          <p:cNvSpPr/>
          <p:nvPr/>
        </p:nvSpPr>
        <p:spPr bwMode="auto">
          <a:xfrm rot="5400000">
            <a:off x="6916010" y="743567"/>
            <a:ext cx="155549" cy="1743040"/>
          </a:xfrm>
          <a:prstGeom prst="leftBrace">
            <a:avLst>
              <a:gd name="adj1" fmla="val 100565"/>
              <a:gd name="adj2" fmla="val 4934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A0750F1-9ECD-4B3A-9B7E-9349B99CF956}"/>
              </a:ext>
            </a:extLst>
          </p:cNvPr>
          <p:cNvSpPr/>
          <p:nvPr/>
        </p:nvSpPr>
        <p:spPr>
          <a:xfrm>
            <a:off x="6453284" y="1219200"/>
            <a:ext cx="8835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RU4x996</a:t>
            </a:r>
          </a:p>
        </p:txBody>
      </p:sp>
      <p:graphicFrame>
        <p:nvGraphicFramePr>
          <p:cNvPr id="28" name="Table 8">
            <a:extLst>
              <a:ext uri="{FF2B5EF4-FFF2-40B4-BE49-F238E27FC236}">
                <a16:creationId xmlns:a16="http://schemas.microsoft.com/office/drawing/2014/main" id="{C116E077-4F8B-4D0B-8A8E-0D7AB43A96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278587"/>
              </p:ext>
            </p:extLst>
          </p:nvPr>
        </p:nvGraphicFramePr>
        <p:xfrm>
          <a:off x="2397331" y="2229818"/>
          <a:ext cx="546035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59756">
                  <a:extLst>
                    <a:ext uri="{9D8B030D-6E8A-4147-A177-3AD203B41FA5}">
                      <a16:colId xmlns:a16="http://schemas.microsoft.com/office/drawing/2014/main" val="1699558393"/>
                    </a:ext>
                  </a:extLst>
                </a:gridCol>
                <a:gridCol w="788044">
                  <a:extLst>
                    <a:ext uri="{9D8B030D-6E8A-4147-A177-3AD203B41FA5}">
                      <a16:colId xmlns:a16="http://schemas.microsoft.com/office/drawing/2014/main" val="4088749094"/>
                    </a:ext>
                  </a:extLst>
                </a:gridCol>
                <a:gridCol w="695533">
                  <a:extLst>
                    <a:ext uri="{9D8B030D-6E8A-4147-A177-3AD203B41FA5}">
                      <a16:colId xmlns:a16="http://schemas.microsoft.com/office/drawing/2014/main" val="2183558137"/>
                    </a:ext>
                  </a:extLst>
                </a:gridCol>
                <a:gridCol w="802423">
                  <a:extLst>
                    <a:ext uri="{9D8B030D-6E8A-4147-A177-3AD203B41FA5}">
                      <a16:colId xmlns:a16="http://schemas.microsoft.com/office/drawing/2014/main" val="14482694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348756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995179"/>
                    </a:ext>
                  </a:extLst>
                </a:gridCol>
                <a:gridCol w="914398">
                  <a:extLst>
                    <a:ext uri="{9D8B030D-6E8A-4147-A177-3AD203B41FA5}">
                      <a16:colId xmlns:a16="http://schemas.microsoft.com/office/drawing/2014/main" val="4000739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…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41899"/>
                  </a:ext>
                </a:extLst>
              </a:tr>
            </a:tbl>
          </a:graphicData>
        </a:graphic>
      </p:graphicFrame>
      <p:graphicFrame>
        <p:nvGraphicFramePr>
          <p:cNvPr id="29" name="Table 8">
            <a:extLst>
              <a:ext uri="{FF2B5EF4-FFF2-40B4-BE49-F238E27FC236}">
                <a16:creationId xmlns:a16="http://schemas.microsoft.com/office/drawing/2014/main" id="{8339B916-57ED-400F-8A1E-CE06F8607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57958"/>
              </p:ext>
            </p:extLst>
          </p:nvPr>
        </p:nvGraphicFramePr>
        <p:xfrm>
          <a:off x="2404951" y="3013755"/>
          <a:ext cx="546035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59756">
                  <a:extLst>
                    <a:ext uri="{9D8B030D-6E8A-4147-A177-3AD203B41FA5}">
                      <a16:colId xmlns:a16="http://schemas.microsoft.com/office/drawing/2014/main" val="1699558393"/>
                    </a:ext>
                  </a:extLst>
                </a:gridCol>
                <a:gridCol w="788044">
                  <a:extLst>
                    <a:ext uri="{9D8B030D-6E8A-4147-A177-3AD203B41FA5}">
                      <a16:colId xmlns:a16="http://schemas.microsoft.com/office/drawing/2014/main" val="4088749094"/>
                    </a:ext>
                  </a:extLst>
                </a:gridCol>
                <a:gridCol w="695533">
                  <a:extLst>
                    <a:ext uri="{9D8B030D-6E8A-4147-A177-3AD203B41FA5}">
                      <a16:colId xmlns:a16="http://schemas.microsoft.com/office/drawing/2014/main" val="2183558137"/>
                    </a:ext>
                  </a:extLst>
                </a:gridCol>
                <a:gridCol w="802423">
                  <a:extLst>
                    <a:ext uri="{9D8B030D-6E8A-4147-A177-3AD203B41FA5}">
                      <a16:colId xmlns:a16="http://schemas.microsoft.com/office/drawing/2014/main" val="14482694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348756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995179"/>
                    </a:ext>
                  </a:extLst>
                </a:gridCol>
                <a:gridCol w="914398">
                  <a:extLst>
                    <a:ext uri="{9D8B030D-6E8A-4147-A177-3AD203B41FA5}">
                      <a16:colId xmlns:a16="http://schemas.microsoft.com/office/drawing/2014/main" val="4000739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…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41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897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A885-90DE-4559-A2CA-4771E7BE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611090"/>
            <a:ext cx="7770813" cy="1065213"/>
          </a:xfrm>
        </p:spPr>
        <p:txBody>
          <a:bodyPr/>
          <a:lstStyle/>
          <a:p>
            <a:r>
              <a:rPr lang="en-US" dirty="0"/>
              <a:t>PPET Indication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8C835-CFB8-4CB3-ABFA-0DE175046A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1DDFB-B23F-4CC4-B416-AA6D21B47C5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FA04B3-175F-4882-9AFB-184D6BC0D0D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D8720325-1EA0-469A-96FC-4DC4C6DB7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815594"/>
              </p:ext>
            </p:extLst>
          </p:nvPr>
        </p:nvGraphicFramePr>
        <p:xfrm>
          <a:off x="696912" y="1828800"/>
          <a:ext cx="5246688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1485">
                  <a:extLst>
                    <a:ext uri="{9D8B030D-6E8A-4147-A177-3AD203B41FA5}">
                      <a16:colId xmlns:a16="http://schemas.microsoft.com/office/drawing/2014/main" val="1582994213"/>
                    </a:ext>
                  </a:extLst>
                </a:gridCol>
                <a:gridCol w="1469137">
                  <a:extLst>
                    <a:ext uri="{9D8B030D-6E8A-4147-A177-3AD203B41FA5}">
                      <a16:colId xmlns:a16="http://schemas.microsoft.com/office/drawing/2014/main" val="2987804092"/>
                    </a:ext>
                  </a:extLst>
                </a:gridCol>
                <a:gridCol w="1388190">
                  <a:extLst>
                    <a:ext uri="{9D8B030D-6E8A-4147-A177-3AD203B41FA5}">
                      <a16:colId xmlns:a16="http://schemas.microsoft.com/office/drawing/2014/main" val="3487684942"/>
                    </a:ext>
                  </a:extLst>
                </a:gridCol>
                <a:gridCol w="927876">
                  <a:extLst>
                    <a:ext uri="{9D8B030D-6E8A-4147-A177-3AD203B41FA5}">
                      <a16:colId xmlns:a16="http://schemas.microsoft.com/office/drawing/2014/main" val="471913901"/>
                    </a:ext>
                  </a:extLst>
                </a:gridCol>
              </a:tblGrid>
              <a:tr h="3255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PPET8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PPETx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Nominal Packet padding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565354"/>
                  </a:ext>
                </a:extLst>
              </a:tr>
              <a:tr h="325558">
                <a:tc>
                  <a:txBody>
                    <a:bodyPr/>
                    <a:lstStyle/>
                    <a:p>
                      <a:r>
                        <a:rPr lang="en-US" sz="1400" dirty="0"/>
                        <a:t>QAM &gt;= PPET8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QAM &lt; </a:t>
                      </a:r>
                      <a:r>
                        <a:rPr lang="en-US" sz="1400" dirty="0" err="1"/>
                        <a:t>PPETx</a:t>
                      </a:r>
                      <a:r>
                        <a:rPr lang="en-US" sz="1400" dirty="0"/>
                        <a:t> || </a:t>
                      </a:r>
                      <a:r>
                        <a:rPr lang="en-US" sz="1400" dirty="0" err="1"/>
                        <a:t>PPETx</a:t>
                      </a:r>
                      <a:r>
                        <a:rPr lang="en-US" sz="1400" dirty="0"/>
                        <a:t> is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837364"/>
                  </a:ext>
                </a:extLst>
              </a:tr>
              <a:tr h="191505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QAM &gt;= PPET8 || PPET8==7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QAM &gt;= </a:t>
                      </a:r>
                      <a:r>
                        <a:rPr lang="en-US" sz="1400" dirty="0" err="1"/>
                        <a:t>PPETx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QAM &lt;= 5 &amp;&amp; RU&lt;=996*2 &amp;&amp;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Nss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390494"/>
                  </a:ext>
                </a:extLst>
              </a:tr>
              <a:tr h="191505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else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 us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4214"/>
                  </a:ext>
                </a:extLst>
              </a:tr>
              <a:tr h="191505">
                <a:tc>
                  <a:txBody>
                    <a:bodyPr/>
                    <a:lstStyle/>
                    <a:p>
                      <a:r>
                        <a:rPr lang="en-US" sz="1400" dirty="0"/>
                        <a:t>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61082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84656526-A761-4D73-81C1-E27803671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600200"/>
            <a:ext cx="2824216" cy="34477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08036C0-27DF-4E14-9574-EF761A3BFF23}"/>
              </a:ext>
            </a:extLst>
          </p:cNvPr>
          <p:cNvSpPr txBox="1"/>
          <p:nvPr/>
        </p:nvSpPr>
        <p:spPr>
          <a:xfrm>
            <a:off x="7337047" y="4313663"/>
            <a:ext cx="901209" cy="276999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C3300"/>
                </a:solidFill>
              </a:rPr>
              <a:t>4096-QAM</a:t>
            </a:r>
          </a:p>
        </p:txBody>
      </p:sp>
    </p:spTree>
    <p:extLst>
      <p:ext uri="{BB962C8B-B14F-4D97-AF65-F5344CB8AC3E}">
        <p14:creationId xmlns:p14="http://schemas.microsoft.com/office/powerpoint/2010/main" val="3541784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609600"/>
            <a:ext cx="7770813" cy="1065213"/>
          </a:xfrm>
        </p:spPr>
        <p:txBody>
          <a:bodyPr/>
          <a:lstStyle/>
          <a:p>
            <a:r>
              <a:rPr lang="en-US" dirty="0"/>
              <a:t>PPE Thresholds Present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98613"/>
            <a:ext cx="8495109" cy="45751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11ax, “PPE Thresholds Present” bit indicates the presence of PPET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PPET field is skipped if “PPE Thresholds Present” bit is set to 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EHT STA,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nominal PE for [</a:t>
            </a:r>
            <a:r>
              <a:rPr lang="en-US" dirty="0" err="1"/>
              <a:t>Nss</a:t>
            </a:r>
            <a:r>
              <a:rPr lang="en-US" dirty="0"/>
              <a:t>, RU] within HE modes can be the same as HE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Only HE PPET needs to be present, and EHT PPET can be skipped.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E.g.: 160 MHz or 320 MHz EHT STA with 2ss support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nominal PE for both EHT and HE PPDU is likely the same for all RU&lt;=996x2 and </a:t>
            </a:r>
            <a:r>
              <a:rPr lang="en-US" dirty="0" err="1"/>
              <a:t>Nss</a:t>
            </a:r>
            <a:r>
              <a:rPr lang="en-US" dirty="0"/>
              <a:t>&lt;=2.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All corresponding EHT PPET elements can be skipped.</a:t>
            </a:r>
          </a:p>
          <a:p>
            <a:pPr marL="457200" lvl="1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932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33400"/>
            <a:ext cx="7770813" cy="1065213"/>
          </a:xfrm>
        </p:spPr>
        <p:txBody>
          <a:bodyPr/>
          <a:lstStyle/>
          <a:p>
            <a:r>
              <a:rPr lang="en-US" dirty="0"/>
              <a:t>EHT PPE Thresholds Present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93" y="1447800"/>
            <a:ext cx="8381207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[2], the presence of PPE Thresholds field is indicated by “PPE Thresholds Present” subfield.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1: EHT PPET field is present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FF"/>
                </a:highlight>
              </a:rPr>
              <a:t>0: EHT PPET field is not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</a:rPr>
              <a:t>PHY Capability field of </a:t>
            </a:r>
            <a:r>
              <a:rPr lang="en-US" sz="1600" dirty="0">
                <a:highlight>
                  <a:srgbClr val="FFFFCC"/>
                </a:highlight>
              </a:rPr>
              <a:t>EHT Common Nominal Packet Padding</a:t>
            </a:r>
            <a:r>
              <a:rPr lang="en-US" sz="1600" dirty="0"/>
              <a:t> is specified.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</a:rPr>
              <a:t>If HE “PPE Thresholds Present”=1,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FF"/>
                </a:highlight>
              </a:rPr>
              <a:t>EHT nominal packet padding is the same for all modes covered in HE PPET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For </a:t>
            </a:r>
            <a:r>
              <a:rPr lang="en-US" sz="1200" dirty="0" err="1">
                <a:highlight>
                  <a:srgbClr val="FFFFFF"/>
                </a:highlight>
              </a:rPr>
              <a:t>Nss</a:t>
            </a:r>
            <a:r>
              <a:rPr lang="en-US" sz="1200" dirty="0">
                <a:highlight>
                  <a:srgbClr val="FFFFFF"/>
                </a:highlight>
              </a:rPr>
              <a:t> = 1:NSTS+1 and RU/MRU within the Bitmap range [242, 484, 996, 996x2], all rules of HE PPET parsing for NSTS and RU Index Bitmask apply.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EHT nominal packet padding for 484+242 follows HE PPETs for RU996.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EHT nominal packet padding for MRU 996+484, 996+484+242 follows HE PPETs for RU996*2.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FF"/>
                </a:highlight>
              </a:rPr>
              <a:t>For nominal packet padding not covered in HE PPET, use the values indicated in </a:t>
            </a:r>
            <a:r>
              <a:rPr lang="en-US" sz="1400" dirty="0"/>
              <a:t>EHT Common Nominal Packet Padding, </a:t>
            </a:r>
            <a:r>
              <a:rPr lang="en-US" sz="1200" dirty="0"/>
              <a:t>i.e. RU &gt; 996x2 or </a:t>
            </a:r>
            <a:r>
              <a:rPr lang="en-US" sz="1200" dirty="0" err="1"/>
              <a:t>Nss</a:t>
            </a:r>
            <a:r>
              <a:rPr lang="en-US" sz="1200" dirty="0"/>
              <a:t>&gt;8 or 4K-QAM.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FF"/>
                </a:highlight>
              </a:rPr>
              <a:t>EHT Common Nominal Packet Padding shall be larger than or equal to the larger normal packet padding values among all modes covered in HE PPET.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</a:rPr>
              <a:t>If HE “PPE Thresholds Present”=0, EHT nominal packet padding follows the values indicated in EHT Common Nominal Packet Padding for all EHT PPDUs.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FF"/>
                </a:highlight>
              </a:rPr>
              <a:t>EHT Common Nominal Packet Padding shall not be smaller than HE Nominal Packet Padding.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876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1434</Words>
  <Application>Microsoft Office PowerPoint</Application>
  <PresentationFormat>On-screen Show (4:3)</PresentationFormat>
  <Paragraphs>196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EHT PPET Capability Design</vt:lpstr>
      <vt:lpstr>Introduction</vt:lpstr>
      <vt:lpstr>Recap: Nominal Packet Padding Capability</vt:lpstr>
      <vt:lpstr>Recap: HE PPET Design</vt:lpstr>
      <vt:lpstr>EHT PPET Design</vt:lpstr>
      <vt:lpstr>EHT PPET</vt:lpstr>
      <vt:lpstr>PPET Indication</vt:lpstr>
      <vt:lpstr>PPE Thresholds Present</vt:lpstr>
      <vt:lpstr>EHT PPE Thresholds Present</vt:lpstr>
      <vt:lpstr>SP1</vt:lpstr>
      <vt:lpstr>SP2</vt:lpstr>
      <vt:lpstr>SP3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2538</cp:revision>
  <cp:lastPrinted>1601-01-01T00:00:00Z</cp:lastPrinted>
  <dcterms:created xsi:type="dcterms:W3CDTF">2015-10-31T00:33:08Z</dcterms:created>
  <dcterms:modified xsi:type="dcterms:W3CDTF">2021-02-26T00:50:01Z</dcterms:modified>
</cp:coreProperties>
</file>