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256" r:id="rId5"/>
    <p:sldId id="257" r:id="rId6"/>
    <p:sldId id="265" r:id="rId7"/>
    <p:sldId id="393" r:id="rId8"/>
    <p:sldId id="426" r:id="rId9"/>
    <p:sldId id="394" r:id="rId10"/>
    <p:sldId id="368" r:id="rId11"/>
    <p:sldId id="268" r:id="rId12"/>
    <p:sldId id="283" r:id="rId13"/>
    <p:sldId id="284" r:id="rId14"/>
    <p:sldId id="280" r:id="rId15"/>
    <p:sldId id="372" r:id="rId16"/>
    <p:sldId id="367" r:id="rId17"/>
    <p:sldId id="371" r:id="rId18"/>
    <p:sldId id="443" r:id="rId19"/>
    <p:sldId id="427" r:id="rId20"/>
    <p:sldId id="428" r:id="rId21"/>
    <p:sldId id="429" r:id="rId22"/>
    <p:sldId id="430" r:id="rId23"/>
    <p:sldId id="415" r:id="rId24"/>
    <p:sldId id="431" r:id="rId25"/>
    <p:sldId id="419" r:id="rId26"/>
    <p:sldId id="433" r:id="rId27"/>
    <p:sldId id="437" r:id="rId28"/>
    <p:sldId id="438" r:id="rId29"/>
    <p:sldId id="432" r:id="rId30"/>
    <p:sldId id="434" r:id="rId31"/>
    <p:sldId id="439" r:id="rId32"/>
    <p:sldId id="441" r:id="rId33"/>
    <p:sldId id="274" r:id="rId34"/>
    <p:sldId id="442"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7A7D7D-F99A-44EA-8CD6-E23E8474F0C2}" v="51" dt="2021-03-16T01:36:12.5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89" d="100"/>
          <a:sy n="89" d="100"/>
        </p:scale>
        <p:origin x="84"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C67A7D7D-F99A-44EA-8CD6-E23E8474F0C2}"/>
    <pc:docChg chg="undo custSel addSld delSld modSld sldOrd modMainMaster">
      <pc:chgData name="Joseph Levy" userId="3766db8f-7892-44ce-ae9b-8fce39950acf" providerId="ADAL" clId="{C67A7D7D-F99A-44EA-8CD6-E23E8474F0C2}" dt="2021-03-16T01:38:56.615" v="1752" actId="20577"/>
      <pc:docMkLst>
        <pc:docMk/>
      </pc:docMkLst>
      <pc:sldChg chg="modSp mod">
        <pc:chgData name="Joseph Levy" userId="3766db8f-7892-44ce-ae9b-8fce39950acf" providerId="ADAL" clId="{C67A7D7D-F99A-44EA-8CD6-E23E8474F0C2}" dt="2021-03-15T22:49:53.137" v="1205" actId="6549"/>
        <pc:sldMkLst>
          <pc:docMk/>
          <pc:sldMk cId="0" sldId="256"/>
        </pc:sldMkLst>
        <pc:spChg chg="mod">
          <ac:chgData name="Joseph Levy" userId="3766db8f-7892-44ce-ae9b-8fce39950acf" providerId="ADAL" clId="{C67A7D7D-F99A-44EA-8CD6-E23E8474F0C2}" dt="2021-03-15T22:49:53.137" v="1205" actId="6549"/>
          <ac:spMkLst>
            <pc:docMk/>
            <pc:sldMk cId="0" sldId="256"/>
            <ac:spMk id="3074" creationId="{00000000-0000-0000-0000-000000000000}"/>
          </ac:spMkLst>
        </pc:spChg>
      </pc:sldChg>
      <pc:sldChg chg="modSp mod">
        <pc:chgData name="Joseph Levy" userId="3766db8f-7892-44ce-ae9b-8fce39950acf" providerId="ADAL" clId="{C67A7D7D-F99A-44EA-8CD6-E23E8474F0C2}" dt="2021-03-11T16:42:12.351" v="82" actId="20577"/>
        <pc:sldMkLst>
          <pc:docMk/>
          <pc:sldMk cId="0" sldId="257"/>
        </pc:sldMkLst>
        <pc:spChg chg="mod">
          <ac:chgData name="Joseph Levy" userId="3766db8f-7892-44ce-ae9b-8fce39950acf" providerId="ADAL" clId="{C67A7D7D-F99A-44EA-8CD6-E23E8474F0C2}" dt="2021-03-11T16:42:12.351" v="82" actId="20577"/>
          <ac:spMkLst>
            <pc:docMk/>
            <pc:sldMk cId="0" sldId="257"/>
            <ac:spMk id="3" creationId="{443B98C9-C847-4EA9-A208-0AE53C2FE4EA}"/>
          </ac:spMkLst>
        </pc:spChg>
      </pc:sldChg>
      <pc:sldChg chg="modSp mod">
        <pc:chgData name="Joseph Levy" userId="3766db8f-7892-44ce-ae9b-8fce39950acf" providerId="ADAL" clId="{C67A7D7D-F99A-44EA-8CD6-E23E8474F0C2}" dt="2021-03-15T21:14:07.791" v="879" actId="20577"/>
        <pc:sldMkLst>
          <pc:docMk/>
          <pc:sldMk cId="884494122" sldId="274"/>
        </pc:sldMkLst>
        <pc:spChg chg="mod">
          <ac:chgData name="Joseph Levy" userId="3766db8f-7892-44ce-ae9b-8fce39950acf" providerId="ADAL" clId="{C67A7D7D-F99A-44EA-8CD6-E23E8474F0C2}" dt="2021-03-15T21:14:07.791" v="879" actId="20577"/>
          <ac:spMkLst>
            <pc:docMk/>
            <pc:sldMk cId="884494122" sldId="274"/>
            <ac:spMk id="37891" creationId="{00000000-0000-0000-0000-000000000000}"/>
          </ac:spMkLst>
        </pc:spChg>
      </pc:sldChg>
      <pc:sldChg chg="ord">
        <pc:chgData name="Joseph Levy" userId="3766db8f-7892-44ce-ae9b-8fce39950acf" providerId="ADAL" clId="{C67A7D7D-F99A-44EA-8CD6-E23E8474F0C2}" dt="2021-03-16T01:29:31.754" v="1637"/>
        <pc:sldMkLst>
          <pc:docMk/>
          <pc:sldMk cId="1014535486" sldId="371"/>
        </pc:sldMkLst>
      </pc:sldChg>
      <pc:sldChg chg="ord">
        <pc:chgData name="Joseph Levy" userId="3766db8f-7892-44ce-ae9b-8fce39950acf" providerId="ADAL" clId="{C67A7D7D-F99A-44EA-8CD6-E23E8474F0C2}" dt="2021-03-16T01:28:57.226" v="1635"/>
        <pc:sldMkLst>
          <pc:docMk/>
          <pc:sldMk cId="228013750" sldId="372"/>
        </pc:sldMkLst>
      </pc:sldChg>
      <pc:sldChg chg="modSp mod">
        <pc:chgData name="Joseph Levy" userId="3766db8f-7892-44ce-ae9b-8fce39950acf" providerId="ADAL" clId="{C67A7D7D-F99A-44EA-8CD6-E23E8474F0C2}" dt="2021-03-15T22:50:17.205" v="1207" actId="13926"/>
        <pc:sldMkLst>
          <pc:docMk/>
          <pc:sldMk cId="1942127335" sldId="393"/>
        </pc:sldMkLst>
        <pc:spChg chg="mod">
          <ac:chgData name="Joseph Levy" userId="3766db8f-7892-44ce-ae9b-8fce39950acf" providerId="ADAL" clId="{C67A7D7D-F99A-44EA-8CD6-E23E8474F0C2}" dt="2021-03-15T22:50:17.205" v="1207" actId="13926"/>
          <ac:spMkLst>
            <pc:docMk/>
            <pc:sldMk cId="1942127335" sldId="393"/>
            <ac:spMk id="20483" creationId="{00000000-0000-0000-0000-000000000000}"/>
          </ac:spMkLst>
        </pc:spChg>
      </pc:sldChg>
      <pc:sldChg chg="modSp mod">
        <pc:chgData name="Joseph Levy" userId="3766db8f-7892-44ce-ae9b-8fce39950acf" providerId="ADAL" clId="{C67A7D7D-F99A-44EA-8CD6-E23E8474F0C2}" dt="2021-03-15T20:01:17.284" v="99" actId="404"/>
        <pc:sldMkLst>
          <pc:docMk/>
          <pc:sldMk cId="3079604625" sldId="428"/>
        </pc:sldMkLst>
        <pc:spChg chg="mod">
          <ac:chgData name="Joseph Levy" userId="3766db8f-7892-44ce-ae9b-8fce39950acf" providerId="ADAL" clId="{C67A7D7D-F99A-44EA-8CD6-E23E8474F0C2}" dt="2021-03-15T20:01:17.284" v="99" actId="404"/>
          <ac:spMkLst>
            <pc:docMk/>
            <pc:sldMk cId="3079604625" sldId="428"/>
            <ac:spMk id="20483" creationId="{00000000-0000-0000-0000-000000000000}"/>
          </ac:spMkLst>
        </pc:spChg>
      </pc:sldChg>
      <pc:sldChg chg="ord">
        <pc:chgData name="Joseph Levy" userId="3766db8f-7892-44ce-ae9b-8fce39950acf" providerId="ADAL" clId="{C67A7D7D-F99A-44EA-8CD6-E23E8474F0C2}" dt="2021-03-16T01:33:09.170" v="1643"/>
        <pc:sldMkLst>
          <pc:docMk/>
          <pc:sldMk cId="3844563764" sldId="431"/>
        </pc:sldMkLst>
      </pc:sldChg>
      <pc:sldChg chg="modSp mod">
        <pc:chgData name="Joseph Levy" userId="3766db8f-7892-44ce-ae9b-8fce39950acf" providerId="ADAL" clId="{C67A7D7D-F99A-44EA-8CD6-E23E8474F0C2}" dt="2021-03-15T23:00:02.014" v="1274" actId="20577"/>
        <pc:sldMkLst>
          <pc:docMk/>
          <pc:sldMk cId="3375089798" sldId="434"/>
        </pc:sldMkLst>
        <pc:spChg chg="mod">
          <ac:chgData name="Joseph Levy" userId="3766db8f-7892-44ce-ae9b-8fce39950acf" providerId="ADAL" clId="{C67A7D7D-F99A-44EA-8CD6-E23E8474F0C2}" dt="2021-03-15T23:00:02.014" v="1274" actId="20577"/>
          <ac:spMkLst>
            <pc:docMk/>
            <pc:sldMk cId="3375089798" sldId="434"/>
            <ac:spMk id="12290" creationId="{00000000-0000-0000-0000-000000000000}"/>
          </ac:spMkLst>
        </pc:spChg>
        <pc:spChg chg="mod">
          <ac:chgData name="Joseph Levy" userId="3766db8f-7892-44ce-ae9b-8fce39950acf" providerId="ADAL" clId="{C67A7D7D-F99A-44EA-8CD6-E23E8474F0C2}" dt="2021-03-15T22:57:02.270" v="1266" actId="6549"/>
          <ac:spMkLst>
            <pc:docMk/>
            <pc:sldMk cId="3375089798" sldId="434"/>
            <ac:spMk id="20483" creationId="{00000000-0000-0000-0000-000000000000}"/>
          </ac:spMkLst>
        </pc:spChg>
      </pc:sldChg>
      <pc:sldChg chg="modSp del mod">
        <pc:chgData name="Joseph Levy" userId="3766db8f-7892-44ce-ae9b-8fce39950acf" providerId="ADAL" clId="{C67A7D7D-F99A-44EA-8CD6-E23E8474F0C2}" dt="2021-03-16T01:06:17.501" v="1627" actId="47"/>
        <pc:sldMkLst>
          <pc:docMk/>
          <pc:sldMk cId="2631866560" sldId="435"/>
        </pc:sldMkLst>
        <pc:spChg chg="mod">
          <ac:chgData name="Joseph Levy" userId="3766db8f-7892-44ce-ae9b-8fce39950acf" providerId="ADAL" clId="{C67A7D7D-F99A-44EA-8CD6-E23E8474F0C2}" dt="2021-03-15T23:19:34.715" v="1277" actId="20577"/>
          <ac:spMkLst>
            <pc:docMk/>
            <pc:sldMk cId="2631866560" sldId="435"/>
            <ac:spMk id="2" creationId="{90304CD5-E0CA-4222-B4B3-16F58038DEB1}"/>
          </ac:spMkLst>
        </pc:spChg>
      </pc:sldChg>
      <pc:sldChg chg="modSp del mod">
        <pc:chgData name="Joseph Levy" userId="3766db8f-7892-44ce-ae9b-8fce39950acf" providerId="ADAL" clId="{C67A7D7D-F99A-44EA-8CD6-E23E8474F0C2}" dt="2021-03-16T01:06:18.091" v="1628" actId="47"/>
        <pc:sldMkLst>
          <pc:docMk/>
          <pc:sldMk cId="323163336" sldId="436"/>
        </pc:sldMkLst>
        <pc:spChg chg="mod">
          <ac:chgData name="Joseph Levy" userId="3766db8f-7892-44ce-ae9b-8fce39950acf" providerId="ADAL" clId="{C67A7D7D-F99A-44EA-8CD6-E23E8474F0C2}" dt="2021-03-15T23:19:43.621" v="1280" actId="6549"/>
          <ac:spMkLst>
            <pc:docMk/>
            <pc:sldMk cId="323163336" sldId="436"/>
            <ac:spMk id="2" creationId="{90304CD5-E0CA-4222-B4B3-16F58038DEB1}"/>
          </ac:spMkLst>
        </pc:spChg>
      </pc:sldChg>
      <pc:sldChg chg="ord">
        <pc:chgData name="Joseph Levy" userId="3766db8f-7892-44ce-ae9b-8fce39950acf" providerId="ADAL" clId="{C67A7D7D-F99A-44EA-8CD6-E23E8474F0C2}" dt="2021-03-16T01:33:54.844" v="1649"/>
        <pc:sldMkLst>
          <pc:docMk/>
          <pc:sldMk cId="3982426875" sldId="437"/>
        </pc:sldMkLst>
      </pc:sldChg>
      <pc:sldChg chg="modSp mod">
        <pc:chgData name="Joseph Levy" userId="3766db8f-7892-44ce-ae9b-8fce39950acf" providerId="ADAL" clId="{C67A7D7D-F99A-44EA-8CD6-E23E8474F0C2}" dt="2021-03-15T23:14:09.817" v="1275" actId="6549"/>
        <pc:sldMkLst>
          <pc:docMk/>
          <pc:sldMk cId="1672684765" sldId="439"/>
        </pc:sldMkLst>
        <pc:spChg chg="mod">
          <ac:chgData name="Joseph Levy" userId="3766db8f-7892-44ce-ae9b-8fce39950acf" providerId="ADAL" clId="{C67A7D7D-F99A-44EA-8CD6-E23E8474F0C2}" dt="2021-03-15T20:29:42.947" v="480" actId="14100"/>
          <ac:spMkLst>
            <pc:docMk/>
            <pc:sldMk cId="1672684765" sldId="439"/>
            <ac:spMk id="2" creationId="{583DFFDA-ECDA-455B-A186-68FED4B386A3}"/>
          </ac:spMkLst>
        </pc:spChg>
        <pc:spChg chg="mod">
          <ac:chgData name="Joseph Levy" userId="3766db8f-7892-44ce-ae9b-8fce39950acf" providerId="ADAL" clId="{C67A7D7D-F99A-44EA-8CD6-E23E8474F0C2}" dt="2021-03-15T23:14:09.817" v="1275" actId="6549"/>
          <ac:spMkLst>
            <pc:docMk/>
            <pc:sldMk cId="1672684765" sldId="439"/>
            <ac:spMk id="3" creationId="{93431956-BDA3-4349-8DF6-C717FBA89E9E}"/>
          </ac:spMkLst>
        </pc:spChg>
      </pc:sldChg>
      <pc:sldChg chg="add del ord">
        <pc:chgData name="Joseph Levy" userId="3766db8f-7892-44ce-ae9b-8fce39950acf" providerId="ADAL" clId="{C67A7D7D-F99A-44EA-8CD6-E23E8474F0C2}" dt="2021-03-16T01:06:20.082" v="1629" actId="47"/>
        <pc:sldMkLst>
          <pc:docMk/>
          <pc:sldMk cId="1603904301" sldId="440"/>
        </pc:sldMkLst>
      </pc:sldChg>
      <pc:sldChg chg="modSp new mod">
        <pc:chgData name="Joseph Levy" userId="3766db8f-7892-44ce-ae9b-8fce39950acf" providerId="ADAL" clId="{C67A7D7D-F99A-44EA-8CD6-E23E8474F0C2}" dt="2021-03-15T22:53:25.174" v="1233" actId="20577"/>
        <pc:sldMkLst>
          <pc:docMk/>
          <pc:sldMk cId="725865982" sldId="441"/>
        </pc:sldMkLst>
        <pc:spChg chg="mod">
          <ac:chgData name="Joseph Levy" userId="3766db8f-7892-44ce-ae9b-8fce39950acf" providerId="ADAL" clId="{C67A7D7D-F99A-44EA-8CD6-E23E8474F0C2}" dt="2021-03-15T20:33:10.331" v="517" actId="14100"/>
          <ac:spMkLst>
            <pc:docMk/>
            <pc:sldMk cId="725865982" sldId="441"/>
            <ac:spMk id="2" creationId="{0DF9103C-1203-4E64-AC39-DB822B2547DB}"/>
          </ac:spMkLst>
        </pc:spChg>
        <pc:spChg chg="mod">
          <ac:chgData name="Joseph Levy" userId="3766db8f-7892-44ce-ae9b-8fce39950acf" providerId="ADAL" clId="{C67A7D7D-F99A-44EA-8CD6-E23E8474F0C2}" dt="2021-03-15T22:53:25.174" v="1233" actId="20577"/>
          <ac:spMkLst>
            <pc:docMk/>
            <pc:sldMk cId="725865982" sldId="441"/>
            <ac:spMk id="3" creationId="{46960711-E870-41DC-972F-B0F1981FFA0C}"/>
          </ac:spMkLst>
        </pc:spChg>
      </pc:sldChg>
      <pc:sldChg chg="addSp delSp modSp new mod">
        <pc:chgData name="Joseph Levy" userId="3766db8f-7892-44ce-ae9b-8fce39950acf" providerId="ADAL" clId="{C67A7D7D-F99A-44EA-8CD6-E23E8474F0C2}" dt="2021-03-15T21:20:13.821" v="890" actId="6549"/>
        <pc:sldMkLst>
          <pc:docMk/>
          <pc:sldMk cId="1878239647" sldId="442"/>
        </pc:sldMkLst>
        <pc:spChg chg="mod">
          <ac:chgData name="Joseph Levy" userId="3766db8f-7892-44ce-ae9b-8fce39950acf" providerId="ADAL" clId="{C67A7D7D-F99A-44EA-8CD6-E23E8474F0C2}" dt="2021-03-15T20:47:11.617" v="740" actId="14100"/>
          <ac:spMkLst>
            <pc:docMk/>
            <pc:sldMk cId="1878239647" sldId="442"/>
            <ac:spMk id="2" creationId="{FDBB2568-73CE-4826-9AAF-4A7DBB3593C4}"/>
          </ac:spMkLst>
        </pc:spChg>
        <pc:spChg chg="add del mod">
          <ac:chgData name="Joseph Levy" userId="3766db8f-7892-44ce-ae9b-8fce39950acf" providerId="ADAL" clId="{C67A7D7D-F99A-44EA-8CD6-E23E8474F0C2}" dt="2021-03-15T20:42:00.635" v="715"/>
          <ac:spMkLst>
            <pc:docMk/>
            <pc:sldMk cId="1878239647" sldId="442"/>
            <ac:spMk id="3" creationId="{9DAC177F-CA2C-4A03-9241-036C8BE9DC58}"/>
          </ac:spMkLst>
        </pc:spChg>
        <pc:spChg chg="add del mod">
          <ac:chgData name="Joseph Levy" userId="3766db8f-7892-44ce-ae9b-8fce39950acf" providerId="ADAL" clId="{C67A7D7D-F99A-44EA-8CD6-E23E8474F0C2}" dt="2021-03-15T20:41:53.722" v="714"/>
          <ac:spMkLst>
            <pc:docMk/>
            <pc:sldMk cId="1878239647" sldId="442"/>
            <ac:spMk id="8" creationId="{90BA7844-AC83-410B-8613-6D004624D0AE}"/>
          </ac:spMkLst>
        </pc:spChg>
        <pc:spChg chg="add mod">
          <ac:chgData name="Joseph Levy" userId="3766db8f-7892-44ce-ae9b-8fce39950acf" providerId="ADAL" clId="{C67A7D7D-F99A-44EA-8CD6-E23E8474F0C2}" dt="2021-03-15T20:42:15.107" v="718" actId="403"/>
          <ac:spMkLst>
            <pc:docMk/>
            <pc:sldMk cId="1878239647" sldId="442"/>
            <ac:spMk id="10" creationId="{B63C2379-194C-4121-A51E-F57F8FE79D74}"/>
          </ac:spMkLst>
        </pc:spChg>
        <pc:spChg chg="add mod">
          <ac:chgData name="Joseph Levy" userId="3766db8f-7892-44ce-ae9b-8fce39950acf" providerId="ADAL" clId="{C67A7D7D-F99A-44EA-8CD6-E23E8474F0C2}" dt="2021-03-15T21:14:00.771" v="878" actId="20577"/>
          <ac:spMkLst>
            <pc:docMk/>
            <pc:sldMk cId="1878239647" sldId="442"/>
            <ac:spMk id="11" creationId="{1482AB87-CE13-496F-87FB-EE07E52CBCB6}"/>
          </ac:spMkLst>
        </pc:spChg>
        <pc:graphicFrameChg chg="add del mod">
          <ac:chgData name="Joseph Levy" userId="3766db8f-7892-44ce-ae9b-8fce39950acf" providerId="ADAL" clId="{C67A7D7D-F99A-44EA-8CD6-E23E8474F0C2}" dt="2021-03-15T20:41:53.722" v="714"/>
          <ac:graphicFrameMkLst>
            <pc:docMk/>
            <pc:sldMk cId="1878239647" sldId="442"/>
            <ac:graphicFrameMk id="7" creationId="{C953940D-8799-4853-B4BC-27BD00CAAF4E}"/>
          </ac:graphicFrameMkLst>
        </pc:graphicFrameChg>
        <pc:graphicFrameChg chg="add mod modGraphic">
          <ac:chgData name="Joseph Levy" userId="3766db8f-7892-44ce-ae9b-8fce39950acf" providerId="ADAL" clId="{C67A7D7D-F99A-44EA-8CD6-E23E8474F0C2}" dt="2021-03-15T21:20:13.821" v="890" actId="6549"/>
          <ac:graphicFrameMkLst>
            <pc:docMk/>
            <pc:sldMk cId="1878239647" sldId="442"/>
            <ac:graphicFrameMk id="9" creationId="{51736BF4-CAA8-41B2-B8D0-3613A64ACFCC}"/>
          </ac:graphicFrameMkLst>
        </pc:graphicFrameChg>
      </pc:sldChg>
      <pc:sldChg chg="modSp mod">
        <pc:chgData name="Joseph Levy" userId="3766db8f-7892-44ce-ae9b-8fce39950acf" providerId="ADAL" clId="{C67A7D7D-F99A-44EA-8CD6-E23E8474F0C2}" dt="2021-03-16T01:38:56.615" v="1752" actId="20577"/>
        <pc:sldMkLst>
          <pc:docMk/>
          <pc:sldMk cId="2824224599" sldId="443"/>
        </pc:sldMkLst>
        <pc:spChg chg="mod">
          <ac:chgData name="Joseph Levy" userId="3766db8f-7892-44ce-ae9b-8fce39950acf" providerId="ADAL" clId="{C67A7D7D-F99A-44EA-8CD6-E23E8474F0C2}" dt="2021-03-16T01:37:39.392" v="1689" actId="20577"/>
          <ac:spMkLst>
            <pc:docMk/>
            <pc:sldMk cId="2824224599" sldId="443"/>
            <ac:spMk id="2" creationId="{583DFFDA-ECDA-455B-A186-68FED4B386A3}"/>
          </ac:spMkLst>
        </pc:spChg>
        <pc:spChg chg="mod">
          <ac:chgData name="Joseph Levy" userId="3766db8f-7892-44ce-ae9b-8fce39950acf" providerId="ADAL" clId="{C67A7D7D-F99A-44EA-8CD6-E23E8474F0C2}" dt="2021-03-16T01:38:56.615" v="1752" actId="20577"/>
          <ac:spMkLst>
            <pc:docMk/>
            <pc:sldMk cId="2824224599" sldId="443"/>
            <ac:spMk id="3" creationId="{93431956-BDA3-4349-8DF6-C717FBA89E9E}"/>
          </ac:spMkLst>
        </pc:spChg>
      </pc:sldChg>
      <pc:sldChg chg="modSp new del mod">
        <pc:chgData name="Joseph Levy" userId="3766db8f-7892-44ce-ae9b-8fce39950acf" providerId="ADAL" clId="{C67A7D7D-F99A-44EA-8CD6-E23E8474F0C2}" dt="2021-03-16T01:06:16.272" v="1626" actId="47"/>
        <pc:sldMkLst>
          <pc:docMk/>
          <pc:sldMk cId="3003695994" sldId="443"/>
        </pc:sldMkLst>
        <pc:spChg chg="mod">
          <ac:chgData name="Joseph Levy" userId="3766db8f-7892-44ce-ae9b-8fce39950acf" providerId="ADAL" clId="{C67A7D7D-F99A-44EA-8CD6-E23E8474F0C2}" dt="2021-03-15T22:55:47.648" v="1248" actId="1076"/>
          <ac:spMkLst>
            <pc:docMk/>
            <pc:sldMk cId="3003695994" sldId="443"/>
            <ac:spMk id="2" creationId="{55C2BABC-B07A-417E-9FF3-14FC32AD7640}"/>
          </ac:spMkLst>
        </pc:spChg>
        <pc:spChg chg="mod">
          <ac:chgData name="Joseph Levy" userId="3766db8f-7892-44ce-ae9b-8fce39950acf" providerId="ADAL" clId="{C67A7D7D-F99A-44EA-8CD6-E23E8474F0C2}" dt="2021-03-15T21:53:00.715" v="1201" actId="20577"/>
          <ac:spMkLst>
            <pc:docMk/>
            <pc:sldMk cId="3003695994" sldId="443"/>
            <ac:spMk id="3" creationId="{79F0E2F7-D4CF-468D-9055-8425C1DC9A36}"/>
          </ac:spMkLst>
        </pc:spChg>
        <pc:spChg chg="mod">
          <ac:chgData name="Joseph Levy" userId="3766db8f-7892-44ce-ae9b-8fce39950acf" providerId="ADAL" clId="{C67A7D7D-F99A-44EA-8CD6-E23E8474F0C2}" dt="2021-03-15T21:52:01.588" v="1199" actId="6549"/>
          <ac:spMkLst>
            <pc:docMk/>
            <pc:sldMk cId="3003695994" sldId="443"/>
            <ac:spMk id="4" creationId="{BE014547-59B0-4818-8221-9B833B5495EC}"/>
          </ac:spMkLst>
        </pc:spChg>
      </pc:sldChg>
      <pc:sldChg chg="modSp del mod">
        <pc:chgData name="Joseph Levy" userId="3766db8f-7892-44ce-ae9b-8fce39950acf" providerId="ADAL" clId="{C67A7D7D-F99A-44EA-8CD6-E23E8474F0C2}" dt="2021-03-16T01:06:14.806" v="1625" actId="47"/>
        <pc:sldMkLst>
          <pc:docMk/>
          <pc:sldMk cId="2993228961" sldId="444"/>
        </pc:sldMkLst>
        <pc:spChg chg="mod">
          <ac:chgData name="Joseph Levy" userId="3766db8f-7892-44ce-ae9b-8fce39950acf" providerId="ADAL" clId="{C67A7D7D-F99A-44EA-8CD6-E23E8474F0C2}" dt="2021-03-16T00:18:14.201" v="1623" actId="20577"/>
          <ac:spMkLst>
            <pc:docMk/>
            <pc:sldMk cId="2993228961" sldId="444"/>
            <ac:spMk id="2" creationId="{90304CD5-E0CA-4222-B4B3-16F58038DEB1}"/>
          </ac:spMkLst>
        </pc:spChg>
        <pc:spChg chg="mod">
          <ac:chgData name="Joseph Levy" userId="3766db8f-7892-44ce-ae9b-8fce39950acf" providerId="ADAL" clId="{C67A7D7D-F99A-44EA-8CD6-E23E8474F0C2}" dt="2021-03-16T00:24:15.723" v="1624" actId="6549"/>
          <ac:spMkLst>
            <pc:docMk/>
            <pc:sldMk cId="2993228961" sldId="444"/>
            <ac:spMk id="3" creationId="{AEC1EB3D-8041-43FF-9120-901369C08F70}"/>
          </ac:spMkLst>
        </pc:spChg>
      </pc:sldChg>
      <pc:sldMasterChg chg="modSp mod">
        <pc:chgData name="Joseph Levy" userId="3766db8f-7892-44ce-ae9b-8fce39950acf" providerId="ADAL" clId="{C67A7D7D-F99A-44EA-8CD6-E23E8474F0C2}" dt="2021-03-15T22:49:38.250" v="1203" actId="6549"/>
        <pc:sldMasterMkLst>
          <pc:docMk/>
          <pc:sldMasterMk cId="0" sldId="2147483648"/>
        </pc:sldMasterMkLst>
        <pc:spChg chg="mod">
          <ac:chgData name="Joseph Levy" userId="3766db8f-7892-44ce-ae9b-8fce39950acf" providerId="ADAL" clId="{C67A7D7D-F99A-44EA-8CD6-E23E8474F0C2}" dt="2021-03-15T22:49:38.250" v="120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1968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30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077995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8</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87744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23</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0631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802.11-21/0214r4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1/11-21-0148-00-AANI-ieee-802-11-aani-standing-committee-january-2021-interim-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1/11-21-0413-00-AANI-aani-sc-technical-report-11-20-0013-way-forward.pptx" TargetMode="External"/><Relationship Id="rId4" Type="http://schemas.openxmlformats.org/officeDocument/2006/relationships/hyperlink" Target="https://mentor.ieee.org/802.11/dcn/21/11-21-0438-00-AANI-interworking-report-way-forward.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5-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926-00-AANI-aani-sc-teleconference-minutes-november-2020-plenary.docx" TargetMode="External"/><Relationship Id="rId5" Type="http://schemas.openxmlformats.org/officeDocument/2006/relationships/hyperlink" Target="https://mentor.ieee.org/802.11/dcn/20/11-20-0013-05-AANI-draft-technical-report-on-interworking-between-3gpp-5g-network-wlan.pdf" TargetMode="External"/><Relationship Id="rId10" Type="http://schemas.openxmlformats.org/officeDocument/2006/relationships/hyperlink" Target="https://mentor.ieee.org/802.11/dcn/20/11-20-1601"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AANI-aani-sc-teleconference-1-oct-2020-meeting-minute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413-AANI-aani-sc-technical-report-11-20-0013-way-forward.pptx" TargetMode="External"/><Relationship Id="rId2" Type="http://schemas.openxmlformats.org/officeDocument/2006/relationships/hyperlink" Target="https://mentor.ieee.org/802.11/dcn/20/11-20-0013-11-AANI-draft-technical-report-on-interworking-between-3gpp-5g-network-wlan.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438-00-AANI-interworking-report-way-forward.pptx" TargetMode="External"/><Relationship Id="rId2" Type="http://schemas.openxmlformats.org/officeDocument/2006/relationships/hyperlink" Target="https://mentor.ieee.org/802.11/dcn/20/11-20-0013-11-AANI-draft-technical-report-on-interworking-between-3gpp-5g-network-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413-00-AANI-aani-sc-technical-report-11-20-0013-way-forward.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459-01-AANI-review-on-the-comments-of-wlan-5g-interworking-report-proposed-way-forward-11-21-0438r0.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0438-00-AANI-interworking-report-way-forward.pptx" TargetMode="External"/><Relationship Id="rId2" Type="http://schemas.openxmlformats.org/officeDocument/2006/relationships/hyperlink" Target="https://mentor.ieee.org/802.11/dcn/20/11-20-0013-11-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459-01-AANI-review-on-the-comments-of-wlan-5g-interworking-report-proposed-way-forward-11-21-0438r0.pptx" TargetMode="External"/><Relationship Id="rId4" Type="http://schemas.openxmlformats.org/officeDocument/2006/relationships/hyperlink" Target="https://mentor.ieee.org/802.11/dcn/21/11-21-0413-00-AANI-aani-sc-technical-report-11-20-0013-way-forward.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459-01-AANI-review-on-the-comments-of-wlan-5g-interworking-report-proposed-way-forward-11-21-0438r0.pptx" TargetMode="External"/><Relationship Id="rId2" Type="http://schemas.openxmlformats.org/officeDocument/2006/relationships/hyperlink" Target="https://mentor.ieee.org/802.11/dcn/21/11-21-0438-00-AANI-interworking-report-way-forward.pptx" TargetMode="External"/><Relationship Id="rId1" Type="http://schemas.openxmlformats.org/officeDocument/2006/relationships/slideLayout" Target="../slideLayouts/slideLayout2.xml"/><Relationship Id="rId6" Type="http://schemas.openxmlformats.org/officeDocument/2006/relationships/hyperlink" Target="11-21/0408-r0" TargetMode="External"/><Relationship Id="rId5" Type="http://schemas.openxmlformats.org/officeDocument/2006/relationships/hyperlink" Target="11-21/0170r0"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013-11-AANI-draft-technical-report-on-interworking-between-3gpp-5g-network-wla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March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March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March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January 2021 Interim </a:t>
            </a:r>
            <a:r>
              <a:rPr lang="en-US" dirty="0"/>
              <a:t>Telecons</a:t>
            </a:r>
            <a:r>
              <a:rPr lang="en-US" altLang="en-US" dirty="0"/>
              <a:t>:</a:t>
            </a:r>
            <a:br>
              <a:rPr lang="en-US" altLang="en-US" dirty="0"/>
            </a:br>
            <a:r>
              <a:rPr lang="en-US" altLang="en-US" dirty="0">
                <a:hlinkClick r:id="rId2"/>
              </a:rPr>
              <a:t>11-21/0148r0</a:t>
            </a:r>
            <a:r>
              <a:rPr lang="en-US" altLang="en-US" dirty="0"/>
              <a:t> </a:t>
            </a:r>
            <a:r>
              <a:rPr lang="en-US" altLang="en-US" sz="2000" b="0" dirty="0"/>
              <a:t>“</a:t>
            </a:r>
            <a:r>
              <a:rPr lang="en-US" sz="2000" b="0" dirty="0"/>
              <a:t>IEEE 802.11 AANI Standing Committee January 2021 Interim Meeting Minutes”</a:t>
            </a:r>
            <a:r>
              <a:rPr lang="en-US" altLang="en-US" sz="2000" b="0" dirty="0"/>
              <a:t> </a:t>
            </a:r>
          </a:p>
          <a:p>
            <a:r>
              <a:rPr lang="en-US" altLang="en-US" dirty="0"/>
              <a:t>	</a:t>
            </a:r>
            <a:r>
              <a:rPr lang="en-US" altLang="en-US" sz="2000" b="0" dirty="0"/>
              <a:t>Comments?</a:t>
            </a:r>
          </a:p>
          <a:p>
            <a:r>
              <a:rPr lang="en-US" altLang="en-US" b="0" dirty="0"/>
              <a:t> 	</a:t>
            </a:r>
            <a:r>
              <a:rPr lang="en-US" altLang="en-US" sz="2000" b="0" dirty="0"/>
              <a:t>Objections to approving the minutes by unanimous consent? </a:t>
            </a:r>
          </a:p>
          <a:p>
            <a:endParaRPr lang="en-US" altLang="en-US" sz="2000" b="0" dirty="0">
              <a:solidFill>
                <a:srgbClr val="92D050"/>
              </a:solidFill>
            </a:endParaRPr>
          </a:p>
          <a:p>
            <a:r>
              <a:rPr lang="en-US" altLang="en-US" dirty="0"/>
              <a:t>Minutes from AANI SC Teleconferences:</a:t>
            </a:r>
          </a:p>
          <a:p>
            <a:r>
              <a:rPr lang="en-US" altLang="en-US" sz="2000" b="0" dirty="0"/>
              <a:t>	None held</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600" b="0" dirty="0">
                <a:solidFill>
                  <a:schemeClr val="tx1"/>
                </a:solidFill>
              </a:rPr>
              <a:t>)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a:t>
            </a:r>
            <a:r>
              <a:rPr lang="en-US" altLang="en-US" sz="16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600" b="0" dirty="0">
                <a:solidFill>
                  <a:schemeClr val="tx1"/>
                </a:solidFill>
              </a:rPr>
              <a:t>) – no Straw Polls  - 802 Tutorial (</a:t>
            </a:r>
            <a:r>
              <a:rPr lang="en-US" sz="16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a:t>
            </a:r>
            <a:r>
              <a:rPr lang="en-US" altLang="en-US" sz="16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600" b="0" dirty="0">
                <a:solidFill>
                  <a:schemeClr val="tx1"/>
                </a:solidFill>
              </a:rPr>
              <a:t>)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a:t>
            </a:r>
            <a:r>
              <a:rPr lang="en-US" altLang="en-US" sz="16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600" b="0" dirty="0">
                <a:solidFill>
                  <a:schemeClr val="tx1"/>
                </a:solidFill>
              </a:rPr>
              <a:t>)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a:t>
            </a:r>
            <a:r>
              <a:rPr lang="en-US" altLang="en-US" sz="16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6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(see minutes: </a:t>
            </a:r>
            <a:r>
              <a:rPr lang="en-US" altLang="en-US" sz="16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600" b="0" dirty="0">
                <a:solidFill>
                  <a:schemeClr val="tx1"/>
                </a:solidFill>
              </a:rPr>
              <a:t>) – reviewed: report status, the report 11-20/0013r10, completed comment resolution, approved a motioned to send </a:t>
            </a:r>
            <a:r>
              <a:rPr lang="en-US" altLang="en-US" sz="16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600" b="0" dirty="0">
                <a:solidFill>
                  <a:schemeClr val="tx1"/>
                </a:solidFill>
              </a:rPr>
              <a:t>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AANI SC Quick Discussion Summary</a:t>
            </a:r>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Discussed/review the WFA LS - </a:t>
            </a:r>
            <a:r>
              <a:rPr lang="en-US" dirty="0">
                <a:hlinkClick r:id="rId2"/>
              </a:rPr>
              <a:t>11-21-0170r0</a:t>
            </a:r>
            <a:endParaRPr lang="en-US" altLang="en-US" dirty="0"/>
          </a:p>
          <a:p>
            <a:pPr lvl="1">
              <a:buFont typeface="Arial" panose="020B0604020202020204" pitchFamily="34" charset="0"/>
              <a:buChar char="•"/>
            </a:pPr>
            <a:r>
              <a:rPr lang="en-US" dirty="0"/>
              <a:t>802.11 Chair’s work plan for addressing the WFA LS</a:t>
            </a:r>
          </a:p>
          <a:p>
            <a:pPr lvl="2">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2">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endParaRPr lang="en-US" dirty="0"/>
          </a:p>
          <a:p>
            <a:pPr lvl="1">
              <a:buFont typeface="Arial" panose="020B0604020202020204" pitchFamily="34" charset="0"/>
              <a:buChar char="•"/>
            </a:pPr>
            <a:r>
              <a:rPr lang="en-US" altLang="en-US" dirty="0"/>
              <a:t>Brief overview of the WBA Report/LS </a:t>
            </a:r>
          </a:p>
          <a:p>
            <a:pPr lvl="1">
              <a:buFont typeface="Arial" panose="020B0604020202020204" pitchFamily="34" charset="0"/>
              <a:buChar char="•"/>
            </a:pPr>
            <a:r>
              <a:rPr lang="en-US" dirty="0"/>
              <a:t>No contributions provided to the meeting</a:t>
            </a:r>
          </a:p>
          <a:p>
            <a:pPr lvl="1">
              <a:buFont typeface="Arial" panose="020B0604020202020204" pitchFamily="34" charset="0"/>
              <a:buChar char="•"/>
            </a:pPr>
            <a:r>
              <a:rPr lang="en-US" dirty="0"/>
              <a:t>Future contributions promised (to be provided at future teleconference(s)):</a:t>
            </a:r>
          </a:p>
          <a:p>
            <a:pPr lvl="2">
              <a:buFont typeface="Arial" panose="020B0604020202020204" pitchFamily="34" charset="0"/>
              <a:buChar char="•"/>
            </a:pPr>
            <a:r>
              <a:rPr lang="en-US" dirty="0"/>
              <a:t>Osama Aboul-Magd volunteered to provide a contribution on .11ax features addressing the fine grain QoS for 5G flows. </a:t>
            </a:r>
          </a:p>
          <a:p>
            <a:pPr lvl="2">
              <a:buFont typeface="Arial" panose="020B0604020202020204" pitchFamily="34" charset="0"/>
              <a:buChar char="•"/>
            </a:pPr>
            <a:r>
              <a:rPr lang="en-US" dirty="0"/>
              <a:t>Thomas Derham volunteered to provide a contribution on the TCLAS work done in TGmd.</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 </a:t>
            </a:r>
          </a:p>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2187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u="sng" dirty="0">
                <a:solidFill>
                  <a:srgbClr val="0000FF"/>
                </a:solidFill>
                <a:effectLst/>
                <a:latin typeface="Times New Roman" panose="02020603050405020304" pitchFamily="18" charset="0"/>
                <a:ea typeface="SimSun" panose="02010600030101010101" pitchFamily="2" charset="-122"/>
                <a:hlinkClick r:id="rId4"/>
              </a:rPr>
              <a:t>1-21/0438r0</a:t>
            </a:r>
            <a:r>
              <a:rPr lang="en-US" sz="1800" u="sng" dirty="0">
                <a:solidFill>
                  <a:srgbClr val="0000FF"/>
                </a:solidFill>
                <a:effectLst/>
                <a:latin typeface="Times New Roman" panose="02020603050405020304" pitchFamily="18" charset="0"/>
                <a:ea typeface="SimSun" panose="02010600030101010101" pitchFamily="2" charset="-122"/>
              </a:rPr>
              <a:t> </a:t>
            </a:r>
            <a:r>
              <a:rPr lang="en-US" sz="1800" dirty="0">
                <a:effectLst/>
                <a:latin typeface="Times New Roman" panose="02020603050405020304" pitchFamily="18" charset="0"/>
                <a:ea typeface="SimSun" panose="02010600030101010101" pitchFamily="2" charset="-122"/>
              </a:rPr>
              <a:t>“Interworking report way forward” – Robert Stacey</a:t>
            </a:r>
          </a:p>
          <a:p>
            <a:pPr marL="1714500" lvl="3" indent="-457200">
              <a:spcBef>
                <a:spcPts val="200"/>
              </a:spcBef>
              <a:buFont typeface="+mj-lt"/>
              <a:buAutoNum type="alphaLcParenR"/>
              <a:defRPr/>
            </a:pPr>
            <a:r>
              <a:rPr lang="en-US" sz="1800" dirty="0">
                <a:hlinkClick r:id="rId5"/>
              </a:rPr>
              <a:t>11-21/0413r0</a:t>
            </a:r>
            <a:r>
              <a:rPr lang="en-US" sz="1800" dirty="0"/>
              <a:t> “AANI SC Technical Report 11-20/0013 - Way Forward” Joseph Levy</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WBA Discussions</a:t>
            </a:r>
          </a:p>
          <a:p>
            <a:pPr marL="857250" lvl="1" indent="-457200">
              <a:spcBef>
                <a:spcPts val="200"/>
              </a:spcBef>
              <a:buFont typeface="+mj-lt"/>
              <a:buAutoNum type="arabicPeriod"/>
              <a:defRPr/>
            </a:pPr>
            <a:r>
              <a:rPr lang="en-US" altLang="en-US" dirty="0"/>
              <a:t>Future Sessions Planning</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079604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93018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0"/>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1"/>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2"/>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11-21/0058r0) – reviewed editorial review status, report updates, and proposed motions.  </a:t>
            </a:r>
          </a:p>
          <a:p>
            <a:pPr>
              <a:spcBef>
                <a:spcPts val="200"/>
              </a:spcBef>
              <a:buFont typeface="Arial" panose="020B0604020202020204" pitchFamily="34" charset="0"/>
              <a:buChar char="•"/>
              <a:defRPr/>
            </a:pPr>
            <a:r>
              <a:rPr lang="en-US" altLang="en-US" sz="1600" b="0" dirty="0">
                <a:solidFill>
                  <a:schemeClr val="tx1"/>
                </a:solidFill>
              </a:rPr>
              <a:t>January 2021 Interim – Reviewed: report status, the report 11-20/0013r10, completed comment resolution, approved a motioned to send 11-20/0013r10 to the 802.11 WG for approval. Discussed: the possibility of a Liaison Statement to 3GPP and other interested parties.  The WG did not approve the report.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32952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March 2021</a:t>
            </a:r>
          </a:p>
          <a:p>
            <a:pPr algn="ctr"/>
            <a:r>
              <a:rPr lang="en-GB" dirty="0"/>
              <a:t>  Teleconferences – During 802.11 WG Plenary Meeting</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929217" y="4739798"/>
            <a:ext cx="9855201" cy="1477328"/>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Changes made during the Tuesday 9 March 2021 teleconference</a:t>
            </a:r>
          </a:p>
          <a:p>
            <a:r>
              <a:rPr lang="en-US" sz="1800" dirty="0">
                <a:solidFill>
                  <a:schemeClr val="tx1"/>
                </a:solidFill>
              </a:rPr>
              <a:t>r2: Changes made during the Wednesday 10 March 2021 teleconference</a:t>
            </a:r>
          </a:p>
          <a:p>
            <a:r>
              <a:rPr lang="en-US" sz="1800" dirty="0">
                <a:solidFill>
                  <a:schemeClr val="tx1"/>
                </a:solidFill>
              </a:rPr>
              <a:t>r3: Changes made during the Thursday 11 March 2021 teleconference</a:t>
            </a:r>
          </a:p>
          <a:p>
            <a:r>
              <a:rPr lang="en-US" sz="1800" dirty="0">
                <a:solidFill>
                  <a:schemeClr val="tx1"/>
                </a:solidFill>
              </a:rPr>
              <a:t>r4: Changes made during the Monday 15 March 2021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Motion (13 January)</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request 802.11 WG to approve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Stuart KERRY		</a:t>
            </a:r>
          </a:p>
          <a:p>
            <a:r>
              <a:rPr lang="en-US" sz="2000" dirty="0">
                <a:solidFill>
                  <a:schemeClr val="tx1"/>
                </a:solidFill>
              </a:rPr>
              <a:t>	Second: Hyun Seo OH</a:t>
            </a:r>
          </a:p>
          <a:p>
            <a:r>
              <a:rPr lang="en-US" sz="2000" dirty="0">
                <a:solidFill>
                  <a:schemeClr val="tx1"/>
                </a:solidFill>
              </a:rPr>
              <a:t>	Result: Y:20  N:0  A:8  DNV:8 </a:t>
            </a:r>
          </a:p>
          <a:p>
            <a:endParaRPr lang="en-US" sz="2000" dirty="0">
              <a:solidFill>
                <a:schemeClr val="tx1"/>
              </a:solidFill>
            </a:endParaRPr>
          </a:p>
          <a:p>
            <a:r>
              <a:rPr lang="en-US" b="0" i="1" dirty="0">
                <a:solidFill>
                  <a:schemeClr val="tx1"/>
                </a:solidFill>
              </a:rPr>
              <a:t>Note: additional WG motions may be necessary to approve liaison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4F7C2-0961-4640-BD3A-F5876F29D80D}"/>
              </a:ext>
            </a:extLst>
          </p:cNvPr>
          <p:cNvSpPr>
            <a:spLocks noGrp="1"/>
          </p:cNvSpPr>
          <p:nvPr>
            <p:ph type="title"/>
          </p:nvPr>
        </p:nvSpPr>
        <p:spPr/>
        <p:txBody>
          <a:bodyPr/>
          <a:lstStyle/>
          <a:p>
            <a:r>
              <a:rPr lang="en-US" dirty="0"/>
              <a:t>Technical Report Discussion</a:t>
            </a:r>
          </a:p>
        </p:txBody>
      </p:sp>
      <p:sp>
        <p:nvSpPr>
          <p:cNvPr id="3" name="Content Placeholder 2">
            <a:extLst>
              <a:ext uri="{FF2B5EF4-FFF2-40B4-BE49-F238E27FC236}">
                <a16:creationId xmlns:a16="http://schemas.microsoft.com/office/drawing/2014/main" id="{672245C3-4AE9-45A0-B25E-9A1BB52963BF}"/>
              </a:ext>
            </a:extLst>
          </p:cNvPr>
          <p:cNvSpPr>
            <a:spLocks noGrp="1"/>
          </p:cNvSpPr>
          <p:nvPr>
            <p:ph idx="1"/>
          </p:nvPr>
        </p:nvSpPr>
        <p:spPr>
          <a:xfrm>
            <a:off x="914401" y="1524000"/>
            <a:ext cx="10361084" cy="4876799"/>
          </a:xfrm>
        </p:spPr>
        <p:txBody>
          <a:bodyPr/>
          <a:lstStyle/>
          <a:p>
            <a:pPr marL="0" indent="0"/>
            <a:r>
              <a:rPr lang="en-US" sz="2800" dirty="0"/>
              <a:t>Status:</a:t>
            </a:r>
          </a:p>
          <a:p>
            <a:pPr marL="457200" indent="-457200">
              <a:buFont typeface="+mj-lt"/>
              <a:buAutoNum type="arabicPeriod"/>
            </a:pPr>
            <a:r>
              <a:rPr lang="en-US" dirty="0"/>
              <a:t>The AANI SC has agreed to send the report to 802.11 WG for approval</a:t>
            </a:r>
          </a:p>
          <a:p>
            <a:pPr marL="457200" indent="-457200">
              <a:buFont typeface="+mj-lt"/>
              <a:buAutoNum type="arabicPeriod"/>
            </a:pPr>
            <a:r>
              <a:rPr lang="en-US" dirty="0"/>
              <a:t>The 802.11 WG did not approve the report</a:t>
            </a:r>
          </a:p>
          <a:p>
            <a:pPr marL="457200" indent="-457200">
              <a:buFont typeface="+mj-lt"/>
              <a:buAutoNum type="arabicPeriod"/>
            </a:pPr>
            <a:r>
              <a:rPr lang="en-US" dirty="0"/>
              <a:t>A “Clean” version of the report (</a:t>
            </a:r>
            <a:r>
              <a:rPr lang="en-US" dirty="0">
                <a:hlinkClick r:id="rId2"/>
              </a:rPr>
              <a:t>11-20/0013r11</a:t>
            </a:r>
            <a:r>
              <a:rPr lang="en-US" dirty="0"/>
              <a:t>) has been uploaded</a:t>
            </a:r>
          </a:p>
          <a:p>
            <a:pPr marL="0" indent="0"/>
            <a:endParaRPr lang="en-US" sz="1000" dirty="0"/>
          </a:p>
          <a:p>
            <a:pPr marL="0" indent="0"/>
            <a:r>
              <a:rPr lang="en-US" sz="2800" dirty="0"/>
              <a:t>Way forward discussion:</a:t>
            </a:r>
          </a:p>
          <a:p>
            <a:pPr marL="457200" indent="-457200">
              <a:buFont typeface="+mj-lt"/>
              <a:buAutoNum type="arabicPeriod"/>
            </a:pPr>
            <a:r>
              <a:rPr lang="en-US" dirty="0"/>
              <a:t>Provide additional information to 802.11 WG?</a:t>
            </a:r>
          </a:p>
          <a:p>
            <a:pPr marL="857250" lvl="1" indent="-457200">
              <a:buFont typeface="+mj-lt"/>
              <a:buAutoNum type="alphaLcParenR"/>
            </a:pPr>
            <a:r>
              <a:rPr lang="en-US" sz="2400" dirty="0">
                <a:hlinkClick r:id="rId3"/>
              </a:rPr>
              <a:t>11-21/0413</a:t>
            </a:r>
            <a:r>
              <a:rPr lang="en-US" dirty="0"/>
              <a:t> </a:t>
            </a:r>
            <a:r>
              <a:rPr lang="en-US" sz="2400" dirty="0">
                <a:cs typeface="+mn-cs"/>
              </a:rPr>
              <a:t>- “AANI SC Technical Report 11-20/0013 - Way Forward”</a:t>
            </a:r>
          </a:p>
          <a:p>
            <a:pPr marL="457200" indent="-457200">
              <a:buFont typeface="+mj-lt"/>
              <a:buAutoNum type="arabicPeriod"/>
            </a:pPr>
            <a:r>
              <a:rPr lang="en-US" dirty="0"/>
              <a:t>Resubmit the report for approval by the WG?</a:t>
            </a:r>
          </a:p>
          <a:p>
            <a:pPr marL="457200" indent="-457200">
              <a:buFont typeface="+mj-lt"/>
              <a:buAutoNum type="arabicPeriod"/>
            </a:pPr>
            <a:r>
              <a:rPr lang="en-US" dirty="0"/>
              <a:t>Modify/update the report?</a:t>
            </a:r>
          </a:p>
          <a:p>
            <a:pPr marL="457200" indent="-457200">
              <a:buFont typeface="+mj-lt"/>
              <a:buAutoNum type="arabicPeriod"/>
            </a:pPr>
            <a:r>
              <a:rPr lang="en-US" dirty="0"/>
              <a:t>Take no further action?</a:t>
            </a:r>
          </a:p>
        </p:txBody>
      </p:sp>
      <p:sp>
        <p:nvSpPr>
          <p:cNvPr id="4" name="Slide Number Placeholder 3">
            <a:extLst>
              <a:ext uri="{FF2B5EF4-FFF2-40B4-BE49-F238E27FC236}">
                <a16:creationId xmlns:a16="http://schemas.microsoft.com/office/drawing/2014/main" id="{197893CE-0516-44A3-970D-D20CB3717931}"/>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1CE96ED-D187-4596-9569-0A1A96B6AE4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D2DBDCD-2C34-446D-8794-548C127E4DA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8445637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1066798"/>
          </a:xfrm>
        </p:spPr>
        <p:txBody>
          <a:bodyPr/>
          <a:lstStyle/>
          <a:p>
            <a:r>
              <a:rPr lang="en-US" dirty="0"/>
              <a:t>WG Motion (15 January 2021):</a:t>
            </a:r>
            <a:br>
              <a:rPr lang="en-US" dirty="0"/>
            </a:br>
            <a:r>
              <a:rPr lang="en-US" dirty="0"/>
              <a:t>Motion 1: AANI report</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2133600"/>
            <a:ext cx="10361084" cy="4341813"/>
          </a:xfrm>
        </p:spPr>
        <p:txBody>
          <a:bodyPr/>
          <a:lstStyle/>
          <a:p>
            <a:r>
              <a:rPr lang="en-US" dirty="0"/>
              <a:t>Move to approve 11-20/0013r10 the “Draft technical report on interworking between 3GPP 5G network &amp; WLAN”, with editorial privileges given to the WG Chair.</a:t>
            </a:r>
          </a:p>
          <a:p>
            <a:endParaRPr lang="en-US" dirty="0"/>
          </a:p>
          <a:p>
            <a:r>
              <a:rPr lang="en-US" dirty="0"/>
              <a:t>Moved: Joseph Levy on behalf of AANI SC</a:t>
            </a:r>
          </a:p>
          <a:p>
            <a:r>
              <a:rPr lang="en-US" dirty="0"/>
              <a:t>Seconded: Rui Yang</a:t>
            </a:r>
          </a:p>
          <a:p>
            <a:r>
              <a:rPr lang="en-US" dirty="0"/>
              <a:t>Result: Yes: 39, No: 22, Abstain: 34 (Motion fails)</a:t>
            </a:r>
          </a:p>
          <a:p>
            <a:endParaRPr lang="en-US" dirty="0"/>
          </a:p>
          <a:p>
            <a:r>
              <a:rPr lang="en-US" dirty="0"/>
              <a:t>[AANI similar motion result: Result: Y:20  N:0  A:8  DNV:8]</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22</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227651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568604" y="131682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AANI SC Quick Status</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endParaRPr lang="en-US" dirty="0"/>
          </a:p>
          <a:p>
            <a:pPr marL="1257300" lvl="2" indent="-457200">
              <a:spcBef>
                <a:spcPts val="200"/>
              </a:spcBef>
              <a:buFont typeface="+mj-lt"/>
              <a:buAutoNum type="arabicPeriod"/>
              <a:defRPr/>
            </a:pPr>
            <a:endParaRPr lang="en-US" dirty="0"/>
          </a:p>
          <a:p>
            <a:pPr marL="0" indent="0">
              <a:spcBef>
                <a:spcPts val="200"/>
              </a:spcBef>
              <a:defRPr/>
            </a:pPr>
            <a:r>
              <a:rPr lang="en-US" sz="2000" b="0" i="1" dirty="0"/>
              <a:t>Note the Chair has not received any notification of planned contributions on either the WBA or Technical Report topics for this meeting, if there are none this may be a very short meeting. </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34232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AANI SC Quick Status</a:t>
            </a:r>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r>
              <a:rPr lang="en-US" sz="2800" dirty="0"/>
              <a:t>Tuesday 9 March 2021</a:t>
            </a:r>
          </a:p>
          <a:p>
            <a:pPr>
              <a:buFont typeface="Arial" panose="020B0604020202020204" pitchFamily="34" charset="0"/>
              <a:buChar char="•"/>
            </a:pPr>
            <a:r>
              <a:rPr lang="en-US" dirty="0"/>
              <a:t>Discussed/reviewed the WFA LS - </a:t>
            </a:r>
            <a:r>
              <a:rPr lang="en-US" dirty="0">
                <a:hlinkClick r:id="rId2"/>
              </a:rPr>
              <a:t>11-21-0170r0</a:t>
            </a:r>
            <a:endParaRPr lang="en-US" altLang="en-US" dirty="0"/>
          </a:p>
          <a:p>
            <a:pPr lvl="1">
              <a:buFont typeface="Arial" panose="020B0604020202020204" pitchFamily="34" charset="0"/>
              <a:buChar char="•"/>
            </a:pPr>
            <a:r>
              <a:rPr lang="en-US" dirty="0"/>
              <a:t>Reviewed the 802.11 Chair’s work plan for addressing the WFA LS</a:t>
            </a:r>
          </a:p>
          <a:p>
            <a:pPr lvl="2">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2">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endParaRPr lang="en-US" dirty="0"/>
          </a:p>
          <a:p>
            <a:pPr lvl="1">
              <a:buFont typeface="Arial" panose="020B0604020202020204" pitchFamily="34" charset="0"/>
              <a:buChar char="•"/>
            </a:pPr>
            <a:r>
              <a:rPr lang="en-US" altLang="en-US" dirty="0"/>
              <a:t>Provided a brief overview of the WBA Report/LS </a:t>
            </a:r>
          </a:p>
          <a:p>
            <a:pPr lvl="1">
              <a:buFont typeface="Arial" panose="020B0604020202020204" pitchFamily="34" charset="0"/>
              <a:buChar char="•"/>
            </a:pPr>
            <a:r>
              <a:rPr lang="en-US" dirty="0"/>
              <a:t>No contributions, future contributions promised (to be provided in a future teleconference):</a:t>
            </a:r>
          </a:p>
          <a:p>
            <a:pPr lvl="2">
              <a:buFont typeface="Arial" panose="020B0604020202020204" pitchFamily="34" charset="0"/>
              <a:buChar char="•"/>
            </a:pPr>
            <a:r>
              <a:rPr lang="en-US" dirty="0"/>
              <a:t>Osama Aboul-Magd volunteered to provide a contribution on .11ax features addressing the fine grain QoS for 5G flows. </a:t>
            </a:r>
          </a:p>
          <a:p>
            <a:pPr lvl="2">
              <a:buFont typeface="Arial" panose="020B0604020202020204" pitchFamily="34" charset="0"/>
              <a:buChar char="•"/>
            </a:pPr>
            <a:r>
              <a:rPr lang="en-US" dirty="0"/>
              <a:t>Thomas Derham volunteered to provide a contribution on the TCLAS work done in TGmd.  </a:t>
            </a:r>
            <a:br>
              <a:rPr lang="en-US" dirty="0"/>
            </a:br>
            <a:r>
              <a:rPr lang="en-US" dirty="0"/>
              <a:t>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82426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AANI SC Quick Status (cont.)</a:t>
            </a:r>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533400" y="1295402"/>
            <a:ext cx="10972799" cy="5180012"/>
          </a:xfrm>
        </p:spPr>
        <p:txBody>
          <a:bodyPr/>
          <a:lstStyle/>
          <a:p>
            <a:r>
              <a:rPr lang="en-US" sz="2800" dirty="0"/>
              <a:t>Wednesday 10 March 2021</a:t>
            </a:r>
          </a:p>
          <a:p>
            <a:pPr>
              <a:buFont typeface="Arial" panose="020B0604020202020204" pitchFamily="34" charset="0"/>
              <a:buChar char="•"/>
            </a:pPr>
            <a:r>
              <a:rPr lang="en-US" dirty="0"/>
              <a:t>Discussed/reviewed the technical report on interworking - </a:t>
            </a:r>
            <a:r>
              <a:rPr lang="en-US" dirty="0">
                <a:hlinkClick r:id="rId2"/>
              </a:rPr>
              <a:t>11-20/0013r11</a:t>
            </a:r>
            <a:endParaRPr lang="en-US" dirty="0"/>
          </a:p>
          <a:p>
            <a:pPr marL="457200" indent="-457200">
              <a:spcBef>
                <a:spcPts val="200"/>
              </a:spcBef>
              <a:buFont typeface="Arial" panose="020B0604020202020204" pitchFamily="34" charset="0"/>
              <a:buChar char="•"/>
              <a:defRPr/>
            </a:pPr>
            <a:r>
              <a:rPr lang="en-US" sz="2600" dirty="0"/>
              <a:t>Discussion on way forward</a:t>
            </a:r>
          </a:p>
          <a:p>
            <a:pPr marL="857250" lvl="1" indent="-457200">
              <a:spcBef>
                <a:spcPts val="200"/>
              </a:spcBef>
              <a:buFont typeface="Arial" panose="020B0604020202020204" pitchFamily="34" charset="0"/>
              <a:buChar char="•"/>
              <a:defRPr/>
            </a:pPr>
            <a:r>
              <a:rPr lang="en-US" dirty="0">
                <a:hlinkClick r:id="rId3"/>
              </a:rPr>
              <a:t>11-21/0438r0</a:t>
            </a:r>
            <a:r>
              <a:rPr lang="en-US" dirty="0"/>
              <a:t> “Interworking report way forward” - Robert Stacey (Intel)</a:t>
            </a:r>
          </a:p>
          <a:p>
            <a:pPr marL="857250" lvl="1" indent="-457200">
              <a:spcBef>
                <a:spcPts val="200"/>
              </a:spcBef>
              <a:buFont typeface="Arial" panose="020B0604020202020204" pitchFamily="34" charset="0"/>
              <a:buChar char="•"/>
              <a:defRPr/>
            </a:pPr>
            <a:r>
              <a:rPr lang="en-US" dirty="0">
                <a:hlinkClick r:id="rId4"/>
              </a:rPr>
              <a:t>11-21/0413r0</a:t>
            </a:r>
            <a:r>
              <a:rPr lang="en-US" dirty="0"/>
              <a:t> “AANI SC Technical Report 11-20/0013 - Way Forward” Joseph Levy</a:t>
            </a:r>
          </a:p>
          <a:p>
            <a:pPr marL="457200" indent="-457200">
              <a:spcBef>
                <a:spcPts val="200"/>
              </a:spcBef>
              <a:buFont typeface="Arial" panose="020B0604020202020204" pitchFamily="34" charset="0"/>
              <a:buChar char="•"/>
              <a:defRPr/>
            </a:pPr>
            <a:r>
              <a:rPr lang="en-US" sz="2800" dirty="0"/>
              <a:t>Multiple options discussed – no conclusion reached – SP on Monday</a:t>
            </a:r>
          </a:p>
          <a:p>
            <a:pPr marL="857250" lvl="1" indent="-457200">
              <a:buFont typeface="+mj-lt"/>
              <a:buAutoNum type="arabicPeriod"/>
            </a:pPr>
            <a:r>
              <a:rPr lang="en-US" sz="2400" dirty="0"/>
              <a:t>Run a new WG Comment Collection on the current version of the report</a:t>
            </a:r>
          </a:p>
          <a:p>
            <a:pPr marL="857250" lvl="1" indent="-457200">
              <a:buFont typeface="+mj-lt"/>
              <a:buAutoNum type="arabicPeriod"/>
            </a:pPr>
            <a:r>
              <a:rPr lang="en-US" sz="2400" dirty="0"/>
              <a:t>Resolve the technical detailed provided in </a:t>
            </a:r>
            <a:r>
              <a:rPr lang="en-US" dirty="0"/>
              <a:t>11-21/438r0 in 11-20/0013rX</a:t>
            </a:r>
            <a:endParaRPr lang="en-US" sz="2400" dirty="0"/>
          </a:p>
          <a:p>
            <a:pPr marL="857250" lvl="1" indent="-457200">
              <a:buFont typeface="+mj-lt"/>
              <a:buAutoNum type="arabicPeriod"/>
            </a:pPr>
            <a:r>
              <a:rPr lang="en-US" sz="2400" dirty="0"/>
              <a:t>New 802.11 WG Motion to approve 11-20/0013r11</a:t>
            </a:r>
          </a:p>
          <a:p>
            <a:pPr marL="857250" lvl="1" indent="-457200">
              <a:buFont typeface="+mj-lt"/>
              <a:buAutoNum type="arabicPeriod"/>
            </a:pPr>
            <a:r>
              <a:rPr lang="en-US" sz="2400" dirty="0"/>
              <a:t>Invite the authors and others to suggest action based on the report</a:t>
            </a:r>
          </a:p>
          <a:p>
            <a:pPr marL="857250" lvl="1" indent="-457200">
              <a:buFont typeface="+mj-lt"/>
              <a:buAutoNum type="arabicPeriod"/>
            </a:pPr>
            <a:r>
              <a:rPr lang="en-US" sz="2400" dirty="0"/>
              <a:t>Gap analysis comparison between 11-20/0013r11 and the WBA report</a:t>
            </a:r>
          </a:p>
          <a:p>
            <a:pPr marL="857250" lvl="1" indent="-457200">
              <a:spcBef>
                <a:spcPts val="200"/>
              </a:spcBef>
              <a:buFont typeface="Arial" panose="020B0604020202020204" pitchFamily="34" charset="0"/>
              <a:buChar char="•"/>
              <a:defRPr/>
            </a:pPr>
            <a:endParaRPr lang="en-US" sz="2400" dirty="0"/>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51558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EAD22-3385-49ED-B215-C43EDDD115DA}"/>
              </a:ext>
            </a:extLst>
          </p:cNvPr>
          <p:cNvSpPr>
            <a:spLocks noGrp="1"/>
          </p:cNvSpPr>
          <p:nvPr>
            <p:ph type="title"/>
          </p:nvPr>
        </p:nvSpPr>
        <p:spPr>
          <a:xfrm>
            <a:off x="914401" y="685801"/>
            <a:ext cx="10361084" cy="457199"/>
          </a:xfrm>
        </p:spPr>
        <p:txBody>
          <a:bodyPr/>
          <a:lstStyle/>
          <a:p>
            <a:r>
              <a:rPr lang="en-US" dirty="0"/>
              <a:t>WBA Report/LS (cont.) </a:t>
            </a:r>
          </a:p>
        </p:txBody>
      </p:sp>
      <p:sp>
        <p:nvSpPr>
          <p:cNvPr id="3" name="Content Placeholder 2">
            <a:extLst>
              <a:ext uri="{FF2B5EF4-FFF2-40B4-BE49-F238E27FC236}">
                <a16:creationId xmlns:a16="http://schemas.microsoft.com/office/drawing/2014/main" id="{8EBFB1B0-D4CD-41CA-ADBC-D05AC0132624}"/>
              </a:ext>
            </a:extLst>
          </p:cNvPr>
          <p:cNvSpPr>
            <a:spLocks noGrp="1"/>
          </p:cNvSpPr>
          <p:nvPr>
            <p:ph idx="1"/>
          </p:nvPr>
        </p:nvSpPr>
        <p:spPr>
          <a:xfrm>
            <a:off x="914401" y="1524001"/>
            <a:ext cx="10361084" cy="4570414"/>
          </a:xfrm>
        </p:spPr>
        <p:txBody>
          <a:bodyPr/>
          <a:lstStyle/>
          <a:p>
            <a:pPr marL="571500" indent="-457200">
              <a:buFont typeface="+mj-lt"/>
              <a:buAutoNum type="arabicPeriod"/>
            </a:pPr>
            <a:r>
              <a:rPr lang="en-US" dirty="0"/>
              <a:t>Contributions regarding 802.11ax capabilities:</a:t>
            </a:r>
          </a:p>
          <a:p>
            <a:pPr marL="971550" lvl="1" indent="-457200">
              <a:buFont typeface="+mj-lt"/>
              <a:buAutoNum type="alphaLcPeriod"/>
            </a:pPr>
            <a:r>
              <a:rPr lang="en-US" dirty="0"/>
              <a:t>?  </a:t>
            </a:r>
          </a:p>
          <a:p>
            <a:pPr marL="571500" indent="-457200">
              <a:buFont typeface="+mj-lt"/>
              <a:buAutoNum type="arabicPeriod"/>
            </a:pPr>
            <a:r>
              <a:rPr lang="en-US" dirty="0"/>
              <a:t>Discussion/contributions reply LS text proposals:</a:t>
            </a:r>
          </a:p>
          <a:p>
            <a:pPr marL="971550" lvl="1" indent="-457200">
              <a:buFont typeface="+mj-lt"/>
              <a:buAutoNum type="alphaLcPeriod"/>
            </a:pPr>
            <a:r>
              <a:rPr lang="en-US" dirty="0"/>
              <a:t>?  </a:t>
            </a:r>
          </a:p>
          <a:p>
            <a:endParaRPr lang="en-US" dirty="0"/>
          </a:p>
        </p:txBody>
      </p:sp>
      <p:sp>
        <p:nvSpPr>
          <p:cNvPr id="4" name="Slide Number Placeholder 3">
            <a:extLst>
              <a:ext uri="{FF2B5EF4-FFF2-40B4-BE49-F238E27FC236}">
                <a16:creationId xmlns:a16="http://schemas.microsoft.com/office/drawing/2014/main" id="{EBEFAA97-E20F-485C-B6F2-596AC613F5AE}"/>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3FDC14F-3945-4B95-ADFF-26F31E63014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A98E009-1F9E-48E6-962F-2AE98A66346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178030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AANI SC Agenda</a:t>
            </a:r>
          </a:p>
        </p:txBody>
      </p:sp>
      <p:sp>
        <p:nvSpPr>
          <p:cNvPr id="20483" name="Rectangle 3"/>
          <p:cNvSpPr>
            <a:spLocks noGrp="1" noChangeArrowheads="1"/>
          </p:cNvSpPr>
          <p:nvPr>
            <p:ph idx="1"/>
          </p:nvPr>
        </p:nvSpPr>
        <p:spPr>
          <a:xfrm>
            <a:off x="568604" y="1323974"/>
            <a:ext cx="11154276" cy="5332415"/>
          </a:xfrm>
        </p:spPr>
        <p:txBody>
          <a:bodyPr/>
          <a:lstStyle/>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AANI SC Status – Technical Report</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714500" lvl="3" indent="-457200">
              <a:spcBef>
                <a:spcPts val="200"/>
              </a:spcBef>
              <a:buFont typeface="Arial" panose="020B0604020202020204" pitchFamily="34" charset="0"/>
              <a:buChar char="•"/>
              <a:defRPr/>
            </a:pPr>
            <a:r>
              <a:rPr lang="en-US" dirty="0">
                <a:hlinkClick r:id="rId3"/>
              </a:rPr>
              <a:t>11-21/0459r1</a:t>
            </a:r>
            <a:r>
              <a:rPr lang="en-US" dirty="0"/>
              <a:t> “</a:t>
            </a:r>
            <a:r>
              <a:rPr lang="en-US" b="0" i="0" dirty="0">
                <a:solidFill>
                  <a:srgbClr val="000000"/>
                </a:solidFill>
                <a:effectLst/>
              </a:rPr>
              <a:t>Review on the comments of “WLAN/5G interworking report Proposed Way Forward(11-21/0438r0)”</a:t>
            </a:r>
            <a:r>
              <a:rPr lang="en-US" dirty="0"/>
              <a:t>  Hyun Seo OH (ETRI)</a:t>
            </a:r>
          </a:p>
          <a:p>
            <a:pPr marL="1257300" lvl="2" indent="-457200">
              <a:spcBef>
                <a:spcPts val="200"/>
              </a:spcBef>
              <a:buFont typeface="+mj-lt"/>
              <a:buAutoNum type="arabicPeriod"/>
              <a:defRPr/>
            </a:pPr>
            <a:r>
              <a:rPr lang="en-US" i="1" dirty="0"/>
              <a:t>WBA (input ?)</a:t>
            </a:r>
          </a:p>
          <a:p>
            <a:pPr marL="857250" lvl="1" indent="-457200">
              <a:spcBef>
                <a:spcPts val="200"/>
              </a:spcBef>
              <a:buFont typeface="+mj-lt"/>
              <a:buAutoNum type="arabicPeriod"/>
              <a:defRPr/>
            </a:pPr>
            <a:r>
              <a:rPr lang="en-US" altLang="en-US" dirty="0"/>
              <a:t>Technical Report Way Forward Straw Polls [30 min.]</a:t>
            </a:r>
          </a:p>
          <a:p>
            <a:pPr marL="857250" lvl="1" indent="-457200">
              <a:spcBef>
                <a:spcPts val="200"/>
              </a:spcBef>
              <a:buFont typeface="+mj-lt"/>
              <a:buAutoNum type="arabicPeriod"/>
              <a:defRPr/>
            </a:pPr>
            <a:r>
              <a:rPr lang="en-US" altLang="en-US" dirty="0"/>
              <a:t>AANI SC Status – WBA LS response</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3750897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273051"/>
          </a:xfrm>
        </p:spPr>
        <p:txBody>
          <a:bodyPr/>
          <a:lstStyle/>
          <a:p>
            <a:r>
              <a:rPr lang="en-US" dirty="0"/>
              <a:t>AANI SC Quick Status</a:t>
            </a:r>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038228"/>
            <a:ext cx="10361084" cy="5437186"/>
          </a:xfrm>
        </p:spPr>
        <p:txBody>
          <a:bodyPr/>
          <a:lstStyle/>
          <a:p>
            <a:r>
              <a:rPr lang="en-US" sz="2800" dirty="0"/>
              <a:t>Wednesday 10 March 2021</a:t>
            </a:r>
          </a:p>
          <a:p>
            <a:pPr lvl="1">
              <a:buFont typeface="Arial" panose="020B0604020202020204" pitchFamily="34" charset="0"/>
              <a:buChar char="•"/>
            </a:pPr>
            <a:r>
              <a:rPr lang="en-US" dirty="0"/>
              <a:t>Reviewed the status of </a:t>
            </a:r>
            <a:r>
              <a:rPr lang="en-US" u="sng" dirty="0">
                <a:solidFill>
                  <a:srgbClr val="0000FF"/>
                </a:solidFill>
                <a:effectLst/>
                <a:latin typeface="Times New Roman" panose="02020603050405020304" pitchFamily="18" charset="0"/>
                <a:ea typeface="Times New Roman" panose="02020603050405020304" pitchFamily="18" charset="0"/>
                <a:hlinkClick r:id="rId2"/>
              </a:rPr>
              <a:t>11-20/0013r11</a:t>
            </a:r>
            <a:r>
              <a:rPr lang="en-US" sz="1800" dirty="0">
                <a:solidFill>
                  <a:srgbClr val="0000FF"/>
                </a:solidFill>
                <a:effectLst/>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rPr>
              <a:t>– the </a:t>
            </a:r>
            <a:r>
              <a:rPr lang="en-US" sz="1800" dirty="0">
                <a:effectLst/>
                <a:latin typeface="Times New Roman" panose="02020603050405020304" pitchFamily="18" charset="0"/>
                <a:ea typeface="Times New Roman" panose="02020603050405020304" pitchFamily="18" charset="0"/>
              </a:rPr>
              <a:t>Technical Report</a:t>
            </a:r>
          </a:p>
          <a:p>
            <a:pPr lvl="1">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Discussed:</a:t>
            </a:r>
            <a:endParaRPr lang="en-US" sz="1800" dirty="0">
              <a:effectLst/>
              <a:latin typeface="Times New Roman" panose="02020603050405020304" pitchFamily="18" charset="0"/>
              <a:ea typeface="Times New Roman" panose="02020603050405020304" pitchFamily="18" charset="0"/>
            </a:endParaRPr>
          </a:p>
          <a:p>
            <a:pPr lvl="2">
              <a:buFont typeface="Arial" panose="020B0604020202020204" pitchFamily="34" charset="0"/>
              <a:buChar char="•"/>
            </a:pPr>
            <a:r>
              <a:rPr lang="en-US" sz="1600" u="sng" dirty="0">
                <a:solidFill>
                  <a:srgbClr val="0000FF"/>
                </a:solidFill>
                <a:latin typeface="Times New Roman" panose="02020603050405020304" pitchFamily="18" charset="0"/>
                <a:ea typeface="SimSun" panose="02010600030101010101" pitchFamily="2" charset="-122"/>
                <a:hlinkClick r:id="rId3"/>
              </a:rPr>
              <a:t>11-21/0438r0</a:t>
            </a:r>
            <a:r>
              <a:rPr lang="en-US" sz="1600" u="sng" dirty="0">
                <a:solidFill>
                  <a:srgbClr val="0000FF"/>
                </a:solidFill>
                <a:latin typeface="Times New Roman" panose="02020603050405020304" pitchFamily="18" charset="0"/>
                <a:ea typeface="SimSun" panose="02010600030101010101" pitchFamily="2" charset="-122"/>
              </a:rPr>
              <a:t> </a:t>
            </a:r>
            <a:r>
              <a:rPr lang="en-US" sz="1600" dirty="0">
                <a:latin typeface="Times New Roman" panose="02020603050405020304" pitchFamily="18" charset="0"/>
                <a:ea typeface="SimSun" panose="02010600030101010101" pitchFamily="2" charset="-122"/>
              </a:rPr>
              <a:t>“Interworking report way forward” – Robert Stacey</a:t>
            </a:r>
          </a:p>
          <a:p>
            <a:pPr lvl="2">
              <a:buFont typeface="Arial" panose="020B0604020202020204" pitchFamily="34" charset="0"/>
              <a:buChar char="•"/>
            </a:pPr>
            <a:r>
              <a:rPr lang="en-US" sz="1600" dirty="0">
                <a:hlinkClick r:id="rId4"/>
              </a:rPr>
              <a:t>11-21/0413r0</a:t>
            </a:r>
            <a:r>
              <a:rPr lang="en-US" sz="1600" dirty="0"/>
              <a:t> “AANI SC Technical Report 11-20/0013 - Way Forward” Joseph Levy</a:t>
            </a:r>
          </a:p>
          <a:p>
            <a:pPr lvl="2">
              <a:buFont typeface="Arial" panose="020B0604020202020204" pitchFamily="34" charset="0"/>
              <a:buChar char="•"/>
            </a:pPr>
            <a:r>
              <a:rPr lang="en-US" sz="1600" dirty="0"/>
              <a:t>Way Forward (possible ways):</a:t>
            </a:r>
          </a:p>
          <a:p>
            <a:pPr marL="1714500" lvl="3" indent="-457200">
              <a:buFont typeface="+mj-lt"/>
              <a:buAutoNum type="arabicPeriod"/>
            </a:pPr>
            <a:r>
              <a:rPr lang="en-US" dirty="0"/>
              <a:t>Run a new WG Comment Collection on the current version of the report</a:t>
            </a:r>
          </a:p>
          <a:p>
            <a:pPr marL="1714500" lvl="3" indent="-457200">
              <a:buFont typeface="+mj-lt"/>
              <a:buAutoNum type="arabicPeriod"/>
            </a:pPr>
            <a:r>
              <a:rPr lang="en-US" dirty="0"/>
              <a:t>Resolve the technical detailed provided in </a:t>
            </a:r>
            <a:r>
              <a:rPr lang="en-US" dirty="0">
                <a:hlinkClick r:id="rId4"/>
              </a:rPr>
              <a:t>11-21/0413r0</a:t>
            </a:r>
            <a:r>
              <a:rPr lang="en-US" dirty="0"/>
              <a:t> in 11-20/0013rX</a:t>
            </a:r>
          </a:p>
          <a:p>
            <a:pPr marL="1714500" lvl="3" indent="-457200">
              <a:buFont typeface="+mj-lt"/>
              <a:buAutoNum type="arabicPeriod"/>
            </a:pPr>
            <a:r>
              <a:rPr lang="en-US" dirty="0"/>
              <a:t>New 802.11 WG Motion to approve 11-20/0013r11</a:t>
            </a:r>
          </a:p>
          <a:p>
            <a:pPr marL="1714500" lvl="3" indent="-457200">
              <a:buFont typeface="+mj-lt"/>
              <a:buAutoNum type="arabicPeriod"/>
            </a:pPr>
            <a:r>
              <a:rPr lang="en-US" dirty="0"/>
              <a:t>Invite the authors and others to suggest action based on the report</a:t>
            </a:r>
          </a:p>
          <a:p>
            <a:pPr marL="1714500" lvl="3" indent="-457200">
              <a:buFont typeface="+mj-lt"/>
              <a:buAutoNum type="arabicPeriod"/>
            </a:pPr>
            <a:r>
              <a:rPr lang="en-US" dirty="0"/>
              <a:t>Gap analysis comparison between 11-20/0013r11 and the WBA report</a:t>
            </a:r>
          </a:p>
          <a:p>
            <a:pPr lvl="2">
              <a:buFont typeface="Arial" panose="020B0604020202020204" pitchFamily="34" charset="0"/>
              <a:buChar char="•"/>
            </a:pPr>
            <a:r>
              <a:rPr lang="en-US" sz="1600" dirty="0"/>
              <a:t>Request made by the Chair:</a:t>
            </a:r>
          </a:p>
          <a:p>
            <a:pPr marL="1714500" lvl="3" indent="-342900">
              <a:buFont typeface="+mj-lt"/>
              <a:buAutoNum type="arabicPeriod"/>
            </a:pPr>
            <a:r>
              <a:rPr lang="en-US" dirty="0"/>
              <a:t>Analysis of technical details provided in </a:t>
            </a:r>
            <a:r>
              <a:rPr lang="en-US" sz="1600" u="sng" dirty="0">
                <a:solidFill>
                  <a:srgbClr val="0000FF"/>
                </a:solidFill>
                <a:latin typeface="Times New Roman" panose="02020603050405020304" pitchFamily="18" charset="0"/>
                <a:ea typeface="SimSun" panose="02010600030101010101" pitchFamily="2" charset="-122"/>
                <a:hlinkClick r:id="rId3"/>
              </a:rPr>
              <a:t>11-21/0438r0</a:t>
            </a:r>
            <a:r>
              <a:rPr lang="en-US" sz="1600" u="sng" dirty="0">
                <a:solidFill>
                  <a:srgbClr val="0000FF"/>
                </a:solidFill>
                <a:latin typeface="Times New Roman" panose="02020603050405020304" pitchFamily="18" charset="0"/>
                <a:ea typeface="SimSun" panose="02010600030101010101" pitchFamily="2" charset="-122"/>
              </a:rPr>
              <a:t> → </a:t>
            </a:r>
            <a:r>
              <a:rPr lang="en-US" dirty="0">
                <a:hlinkClick r:id="rId5"/>
              </a:rPr>
              <a:t>11-21/0459r1</a:t>
            </a:r>
            <a:r>
              <a:rPr lang="en-US" dirty="0"/>
              <a:t> “</a:t>
            </a:r>
            <a:r>
              <a:rPr lang="en-US" b="0" i="0" dirty="0">
                <a:solidFill>
                  <a:srgbClr val="000000"/>
                </a:solidFill>
                <a:effectLst/>
                <a:latin typeface="Verdana" panose="020B0604030504040204" pitchFamily="34" charset="0"/>
              </a:rPr>
              <a:t>Review on the comments of “WLAN/5G interworking report Proposed Way Forward(11-21/0438r0)”</a:t>
            </a:r>
            <a:r>
              <a:rPr lang="en-US" dirty="0"/>
              <a:t>  Hyun Seo OH (ETRI)</a:t>
            </a:r>
          </a:p>
          <a:p>
            <a:pPr marL="1714500" lvl="3" indent="-342900">
              <a:buFont typeface="+mj-lt"/>
              <a:buAutoNum type="arabicPeriod"/>
            </a:pPr>
            <a:r>
              <a:rPr lang="en-US" dirty="0"/>
              <a:t>Thoughts on the gap analysis comparison of </a:t>
            </a:r>
            <a:r>
              <a:rPr lang="en-US" u="sng" dirty="0">
                <a:solidFill>
                  <a:srgbClr val="0000FF"/>
                </a:solidFill>
                <a:effectLst/>
                <a:latin typeface="Times New Roman" panose="02020603050405020304" pitchFamily="18" charset="0"/>
                <a:ea typeface="Times New Roman" panose="02020603050405020304" pitchFamily="18" charset="0"/>
                <a:hlinkClick r:id="rId2"/>
              </a:rPr>
              <a:t>11-20/0013r11</a:t>
            </a:r>
            <a:r>
              <a:rPr lang="en-US" dirty="0"/>
              <a:t> and the WBA report</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72684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103C-1203-4E64-AC39-DB822B2547DB}"/>
              </a:ext>
            </a:extLst>
          </p:cNvPr>
          <p:cNvSpPr>
            <a:spLocks noGrp="1"/>
          </p:cNvSpPr>
          <p:nvPr>
            <p:ph type="title"/>
          </p:nvPr>
        </p:nvSpPr>
        <p:spPr>
          <a:xfrm>
            <a:off x="914401" y="685801"/>
            <a:ext cx="10361084" cy="533399"/>
          </a:xfrm>
        </p:spPr>
        <p:txBody>
          <a:bodyPr/>
          <a:lstStyle/>
          <a:p>
            <a:r>
              <a:rPr lang="en-US" dirty="0"/>
              <a:t>Continue Discussion on the Technical Report</a:t>
            </a:r>
          </a:p>
        </p:txBody>
      </p:sp>
      <p:sp>
        <p:nvSpPr>
          <p:cNvPr id="3" name="Content Placeholder 2">
            <a:extLst>
              <a:ext uri="{FF2B5EF4-FFF2-40B4-BE49-F238E27FC236}">
                <a16:creationId xmlns:a16="http://schemas.microsoft.com/office/drawing/2014/main" id="{46960711-E870-41DC-972F-B0F1981FFA0C}"/>
              </a:ext>
            </a:extLst>
          </p:cNvPr>
          <p:cNvSpPr>
            <a:spLocks noGrp="1"/>
          </p:cNvSpPr>
          <p:nvPr>
            <p:ph idx="1"/>
          </p:nvPr>
        </p:nvSpPr>
        <p:spPr>
          <a:xfrm>
            <a:off x="914401" y="1600201"/>
            <a:ext cx="10361084" cy="4494214"/>
          </a:xfrm>
        </p:spPr>
        <p:txBody>
          <a:bodyPr/>
          <a:lstStyle/>
          <a:p>
            <a:pPr marL="457200" indent="-457200">
              <a:buFont typeface="+mj-lt"/>
              <a:buAutoNum type="arabicPeriod"/>
            </a:pPr>
            <a:r>
              <a:rPr lang="en-US" dirty="0"/>
              <a:t>Analysis of technical details provided in </a:t>
            </a:r>
            <a:r>
              <a:rPr lang="en-US" sz="2400" u="sng" dirty="0">
                <a:solidFill>
                  <a:srgbClr val="0000FF"/>
                </a:solidFill>
                <a:latin typeface="Times New Roman" panose="02020603050405020304" pitchFamily="18" charset="0"/>
                <a:ea typeface="SimSun" panose="02010600030101010101" pitchFamily="2" charset="-122"/>
                <a:hlinkClick r:id="rId2"/>
              </a:rPr>
              <a:t>11-21/0438r0</a:t>
            </a:r>
            <a:r>
              <a:rPr lang="en-US" sz="2400" u="sng" dirty="0">
                <a:solidFill>
                  <a:srgbClr val="0000FF"/>
                </a:solidFill>
                <a:latin typeface="Times New Roman" panose="02020603050405020304" pitchFamily="18" charset="0"/>
                <a:ea typeface="SimSun" panose="02010600030101010101" pitchFamily="2" charset="-122"/>
              </a:rPr>
              <a:t> </a:t>
            </a:r>
          </a:p>
          <a:p>
            <a:pPr lvl="1">
              <a:buFont typeface="Arial" panose="020B0604020202020204" pitchFamily="34" charset="0"/>
              <a:buChar char="•"/>
            </a:pPr>
            <a:r>
              <a:rPr lang="en-US" dirty="0">
                <a:hlinkClick r:id="rId3"/>
              </a:rPr>
              <a:t>11-21/0459r1</a:t>
            </a:r>
            <a:r>
              <a:rPr lang="en-US" dirty="0"/>
              <a:t> “</a:t>
            </a:r>
            <a:r>
              <a:rPr lang="en-US" b="0" i="0" dirty="0">
                <a:solidFill>
                  <a:srgbClr val="000000"/>
                </a:solidFill>
                <a:effectLst/>
              </a:rPr>
              <a:t>Review on the comments of “WLAN/5G interworking report Proposed Way Forward(11-21/0438r0)”</a:t>
            </a:r>
            <a:r>
              <a:rPr lang="en-US" dirty="0"/>
              <a:t>  Hyun Seo OH (ETRI)</a:t>
            </a:r>
          </a:p>
          <a:p>
            <a:pPr marL="457200" indent="-457200">
              <a:buFont typeface="+mj-lt"/>
              <a:buAutoNum type="arabicPeriod"/>
            </a:pPr>
            <a:r>
              <a:rPr lang="en-US" dirty="0"/>
              <a:t>Gap analysis comparison of </a:t>
            </a:r>
            <a:r>
              <a:rPr lang="en-US" u="sng" dirty="0">
                <a:solidFill>
                  <a:srgbClr val="0000FF"/>
                </a:solidFill>
                <a:effectLst/>
                <a:latin typeface="Times New Roman" panose="02020603050405020304" pitchFamily="18" charset="0"/>
                <a:ea typeface="Times New Roman" panose="02020603050405020304" pitchFamily="18" charset="0"/>
                <a:hlinkClick r:id="rId4"/>
              </a:rPr>
              <a:t>11-20/0013r11</a:t>
            </a:r>
            <a:r>
              <a:rPr lang="en-US" dirty="0"/>
              <a:t> and the WBA report </a:t>
            </a:r>
            <a:r>
              <a:rPr lang="en-US" dirty="0">
                <a:hlinkClick r:id="rId5"/>
              </a:rPr>
              <a:t>11-21/0170r0</a:t>
            </a:r>
            <a:r>
              <a:rPr lang="en-US" dirty="0"/>
              <a:t>, WNG presentation: </a:t>
            </a:r>
            <a:r>
              <a:rPr lang="en-US" dirty="0">
                <a:hlinkClick r:id="rId6"/>
              </a:rPr>
              <a:t>11-21/0408-r0</a:t>
            </a:r>
            <a:r>
              <a:rPr lang="en-US" dirty="0"/>
              <a:t> </a:t>
            </a:r>
          </a:p>
          <a:p>
            <a:pPr marL="857250" lvl="1" indent="-457200">
              <a:buFont typeface="Arial" panose="020B0604020202020204" pitchFamily="34" charset="0"/>
              <a:buChar char="•"/>
            </a:pPr>
            <a:r>
              <a:rPr lang="en-US" dirty="0"/>
              <a:t>???</a:t>
            </a:r>
          </a:p>
          <a:p>
            <a:pPr marL="457200" indent="-457200">
              <a:buFont typeface="+mj-lt"/>
              <a:buAutoNum type="arabicPeriod"/>
            </a:pPr>
            <a:r>
              <a:rPr lang="en-US" dirty="0"/>
              <a:t>Other Items?</a:t>
            </a:r>
          </a:p>
          <a:p>
            <a:pPr marL="457200" indent="-457200">
              <a:buFont typeface="+mj-lt"/>
              <a:buAutoNum type="arabicPeriod"/>
            </a:pPr>
            <a:endParaRPr lang="en-US" dirty="0"/>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CF5C6771-BE25-4BF1-8454-CA7A8976552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0E0CA46-4E84-4574-A8CA-2EEC29551A72}"/>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CB5B2673-8861-4ABE-B590-EFF0D319F7C8}"/>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725865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Plenary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2"/>
            <a:ext cx="10361084" cy="273050"/>
          </a:xfrm>
        </p:spPr>
        <p:txBody>
          <a:bodyPr/>
          <a:lstStyle/>
          <a:p>
            <a:r>
              <a:rPr lang="en-US" altLang="en-US" dirty="0"/>
              <a:t>Future Sessions Planning</a:t>
            </a:r>
          </a:p>
        </p:txBody>
      </p:sp>
      <p:sp>
        <p:nvSpPr>
          <p:cNvPr id="37891" name="Content Placeholder 2"/>
          <p:cNvSpPr>
            <a:spLocks noGrp="1"/>
          </p:cNvSpPr>
          <p:nvPr>
            <p:ph idx="1"/>
          </p:nvPr>
        </p:nvSpPr>
        <p:spPr>
          <a:xfrm>
            <a:off x="599939" y="942976"/>
            <a:ext cx="10992122" cy="5484815"/>
          </a:xfrm>
        </p:spPr>
        <p:txBody>
          <a:bodyPr/>
          <a:lstStyle/>
          <a:p>
            <a:r>
              <a:rPr lang="it-IT" altLang="en-US" sz="2000" dirty="0"/>
              <a:t>802.11 WG May Interim Teleconferences:</a:t>
            </a:r>
            <a:br>
              <a:rPr lang="it-IT" altLang="en-US" sz="2000" dirty="0"/>
            </a:br>
            <a:r>
              <a:rPr lang="it-IT" altLang="en-US" sz="1600" b="0" i="1" dirty="0"/>
              <a:t>AANI SC -  </a:t>
            </a:r>
            <a:r>
              <a:rPr lang="it-IT" altLang="en-US" sz="1600" b="0" i="1" dirty="0">
                <a:highlight>
                  <a:srgbClr val="FFFF00"/>
                </a:highlight>
              </a:rPr>
              <a:t>three</a:t>
            </a:r>
            <a:r>
              <a:rPr lang="it-IT" altLang="en-US" sz="1600" b="0" i="1" dirty="0"/>
              <a:t> meeting slot to be requested – </a:t>
            </a:r>
            <a:r>
              <a:rPr lang="it-IT" altLang="en-US" sz="1800" b="0" i="1" dirty="0"/>
              <a:t>TBD  (preferred time slots 11:15, 13:30, 16:00, or 19:00?)</a:t>
            </a:r>
            <a:endParaRPr lang="it-IT" altLang="en-US" sz="1600" b="0" i="1" dirty="0"/>
          </a:p>
          <a:p>
            <a:r>
              <a:rPr lang="it-IT" altLang="en-US" sz="2000" dirty="0"/>
              <a:t>AANI SC Teleconference Plan:</a:t>
            </a:r>
          </a:p>
          <a:p>
            <a:pPr marL="57150" indent="0"/>
            <a:r>
              <a:rPr lang="it-IT" altLang="en-US" sz="1600" b="0" i="1" dirty="0">
                <a:cs typeface="+mn-cs"/>
              </a:rPr>
              <a:t>	WBA LS – 802.11ax technical discussion:</a:t>
            </a:r>
          </a:p>
          <a:p>
            <a:pPr lvl="1">
              <a:buFont typeface="Arial" panose="020B0604020202020204" pitchFamily="34" charset="0"/>
              <a:buChar char="•"/>
            </a:pPr>
            <a:r>
              <a:rPr lang="it-IT" altLang="en-US" sz="1600" i="1" dirty="0">
                <a:cs typeface="+mn-cs"/>
              </a:rPr>
              <a:t>Tuesday April 13 9:00 h ET or Thursday April 15 9:00 h ET or Thurday 15 19:00 h ET</a:t>
            </a:r>
          </a:p>
          <a:p>
            <a:pPr lvl="1">
              <a:buFont typeface="Arial" panose="020B0604020202020204" pitchFamily="34" charset="0"/>
              <a:buChar char="•"/>
            </a:pPr>
            <a:r>
              <a:rPr lang="it-IT" altLang="en-US" sz="1600" i="1" dirty="0">
                <a:cs typeface="+mn-cs"/>
              </a:rPr>
              <a:t>Tuesday April 27 9:00 h ET or Tuesday April 27 15:00 h ET or Thursday April 29 9:00 h ET</a:t>
            </a:r>
            <a:endParaRPr lang="it-IT" altLang="en-US" sz="1600" b="0" i="1" dirty="0">
              <a:cs typeface="+mn-cs"/>
            </a:endParaRPr>
          </a:p>
          <a:p>
            <a:pPr marL="400050" lvl="1" indent="0"/>
            <a:r>
              <a:rPr lang="it-IT" altLang="en-US" sz="1600" i="1" dirty="0">
                <a:cs typeface="+mn-cs"/>
              </a:rPr>
              <a:t>Technical Report discussion:</a:t>
            </a:r>
          </a:p>
          <a:p>
            <a:pPr lvl="1">
              <a:buFont typeface="Arial" panose="020B0604020202020204" pitchFamily="34" charset="0"/>
              <a:buChar char="•"/>
            </a:pPr>
            <a:r>
              <a:rPr lang="it-IT" altLang="en-US" sz="1600" b="0" i="1" dirty="0">
                <a:cs typeface="+mn-cs"/>
              </a:rPr>
              <a:t>?</a:t>
            </a:r>
          </a:p>
          <a:p>
            <a:pPr lvl="1">
              <a:buFont typeface="Arial" panose="020B0604020202020204" pitchFamily="34" charset="0"/>
              <a:buChar char="•"/>
            </a:pPr>
            <a:r>
              <a:rPr lang="it-IT" altLang="en-US" sz="1600" b="0" i="1" dirty="0">
                <a:cs typeface="+mn-cs"/>
              </a:rPr>
              <a:t>Additional teleconferences scheduled as required (with 10 days notice)</a:t>
            </a:r>
          </a:p>
          <a:p>
            <a:r>
              <a:rPr lang="en-US" sz="1800" dirty="0"/>
              <a:t>WBA Report/LS </a:t>
            </a:r>
            <a:r>
              <a:rPr lang="en-US" sz="1800" dirty="0">
                <a:hlinkClick r:id="rId3"/>
              </a:rPr>
              <a:t>11-21-0170r0</a:t>
            </a:r>
            <a:r>
              <a:rPr lang="en-US" sz="1800" dirty="0"/>
              <a:t> request – 802.11ax </a:t>
            </a:r>
          </a:p>
          <a:p>
            <a:pPr marL="971550" lvl="1" indent="-457200">
              <a:buFont typeface="+mj-lt"/>
              <a:buAutoNum type="arabicPeriod"/>
            </a:pPr>
            <a:r>
              <a:rPr lang="en-US" sz="1800" dirty="0"/>
              <a:t>Contributions on 802.11ax capabilities addressing specific challenges identified in the WBA Report/LS  </a:t>
            </a:r>
          </a:p>
          <a:p>
            <a:pPr marL="971550" lvl="1" indent="-457200">
              <a:buFont typeface="+mj-lt"/>
              <a:buAutoNum type="arabicPeriod"/>
            </a:pPr>
            <a:r>
              <a:rPr lang="en-US" sz="1800" dirty="0"/>
              <a:t>Discussion/contributions reply LS text proposals</a:t>
            </a:r>
          </a:p>
          <a:p>
            <a:r>
              <a:rPr lang="en-US" sz="1800" dirty="0"/>
              <a:t>The AANI SC is contribution driven, contributions on the following are in scope:</a:t>
            </a:r>
          </a:p>
          <a:p>
            <a:pPr marL="857250" lvl="1" indent="-457200">
              <a:buFont typeface="+mj-lt"/>
              <a:buAutoNum type="arabicPeriod"/>
            </a:pPr>
            <a:r>
              <a:rPr lang="en-US" sz="1800" dirty="0"/>
              <a:t>Contributions </a:t>
            </a:r>
            <a:r>
              <a:rPr lang="en-US" sz="1800" b="0" dirty="0"/>
              <a:t>on Interworking of 802.11 with 3GPP or any other technology. </a:t>
            </a:r>
            <a:r>
              <a:rPr lang="en-US" sz="1800" dirty="0"/>
              <a:t> </a:t>
            </a:r>
          </a:p>
          <a:p>
            <a:pPr marL="857250" lvl="1" indent="-457200">
              <a:buFont typeface="+mj-lt"/>
              <a:buAutoNum type="arabicPeriod"/>
            </a:pPr>
            <a:r>
              <a:rPr lang="en-US" sz="1800" dirty="0"/>
              <a:t>Contributions on 802.11 technical performance relative to IMT-2020 requirements</a:t>
            </a:r>
          </a:p>
          <a:p>
            <a:pPr marL="857250" lvl="1" indent="-457200">
              <a:buFont typeface="+mj-lt"/>
              <a:buAutoNum type="arabicPeriod"/>
            </a:pPr>
            <a:r>
              <a:rPr lang="en-US" sz="1800" dirty="0"/>
              <a:t>In support of 802.1 Nendica </a:t>
            </a:r>
            <a:endParaRPr lang="en-US" altLang="en-US" sz="1800"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2568-73CE-4826-9AAF-4A7DBB3593C4}"/>
              </a:ext>
            </a:extLst>
          </p:cNvPr>
          <p:cNvSpPr>
            <a:spLocks noGrp="1"/>
          </p:cNvSpPr>
          <p:nvPr>
            <p:ph type="title"/>
          </p:nvPr>
        </p:nvSpPr>
        <p:spPr>
          <a:xfrm>
            <a:off x="914401" y="685801"/>
            <a:ext cx="10361084" cy="273051"/>
          </a:xfrm>
        </p:spPr>
        <p:txBody>
          <a:bodyPr/>
          <a:lstStyle/>
          <a:p>
            <a:r>
              <a:rPr lang="en-US" dirty="0"/>
              <a:t>Teleconference Planning</a:t>
            </a:r>
          </a:p>
        </p:txBody>
      </p:sp>
      <p:graphicFrame>
        <p:nvGraphicFramePr>
          <p:cNvPr id="9" name="Content Placeholder 8">
            <a:extLst>
              <a:ext uri="{FF2B5EF4-FFF2-40B4-BE49-F238E27FC236}">
                <a16:creationId xmlns:a16="http://schemas.microsoft.com/office/drawing/2014/main" id="{51736BF4-CAA8-41B2-B8D0-3613A64ACFCC}"/>
              </a:ext>
            </a:extLst>
          </p:cNvPr>
          <p:cNvGraphicFramePr>
            <a:graphicFrameLocks noGrp="1"/>
          </p:cNvGraphicFramePr>
          <p:nvPr>
            <p:ph idx="1"/>
            <p:extLst>
              <p:ext uri="{D42A27DB-BD31-4B8C-83A1-F6EECF244321}">
                <p14:modId xmlns:p14="http://schemas.microsoft.com/office/powerpoint/2010/main" val="2861000333"/>
              </p:ext>
            </p:extLst>
          </p:nvPr>
        </p:nvGraphicFramePr>
        <p:xfrm>
          <a:off x="1219200" y="1143000"/>
          <a:ext cx="9733870" cy="4261450"/>
        </p:xfrm>
        <a:graphic>
          <a:graphicData uri="http://schemas.openxmlformats.org/drawingml/2006/table">
            <a:tbl>
              <a:tblPr firstRow="1" firstCol="1" bandRow="1"/>
              <a:tblGrid>
                <a:gridCol w="957132">
                  <a:extLst>
                    <a:ext uri="{9D8B030D-6E8A-4147-A177-3AD203B41FA5}">
                      <a16:colId xmlns:a16="http://schemas.microsoft.com/office/drawing/2014/main" val="987253051"/>
                    </a:ext>
                  </a:extLst>
                </a:gridCol>
                <a:gridCol w="6077119">
                  <a:extLst>
                    <a:ext uri="{9D8B030D-6E8A-4147-A177-3AD203B41FA5}">
                      <a16:colId xmlns:a16="http://schemas.microsoft.com/office/drawing/2014/main" val="2045416042"/>
                    </a:ext>
                  </a:extLst>
                </a:gridCol>
                <a:gridCol w="1201152">
                  <a:extLst>
                    <a:ext uri="{9D8B030D-6E8A-4147-A177-3AD203B41FA5}">
                      <a16:colId xmlns:a16="http://schemas.microsoft.com/office/drawing/2014/main" val="3192325832"/>
                    </a:ext>
                  </a:extLst>
                </a:gridCol>
                <a:gridCol w="1498467">
                  <a:extLst>
                    <a:ext uri="{9D8B030D-6E8A-4147-A177-3AD203B41FA5}">
                      <a16:colId xmlns:a16="http://schemas.microsoft.com/office/drawing/2014/main" val="902978939"/>
                    </a:ext>
                  </a:extLst>
                </a:gridCol>
              </a:tblGrid>
              <a:tr h="245949">
                <a:tc>
                  <a:txBody>
                    <a:bodyPr/>
                    <a:lstStyle/>
                    <a:p>
                      <a:pPr marL="0" marR="0">
                        <a:spcBef>
                          <a:spcPts val="0"/>
                        </a:spcBef>
                        <a:spcAft>
                          <a:spcPts val="0"/>
                        </a:spcAft>
                      </a:pPr>
                      <a:r>
                        <a:rPr lang="en-US" sz="1800">
                          <a:effectLst/>
                          <a:latin typeface="Calibri" panose="020F0502020204030204" pitchFamily="34" charset="0"/>
                          <a:ea typeface="Calibri" panose="020F0502020204030204" pitchFamily="34" charset="0"/>
                        </a:rPr>
                        <a:t>CAC</a:t>
                      </a: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fr-FR" sz="1800" dirty="0">
                          <a:solidFill>
                            <a:srgbClr val="000000"/>
                          </a:solidFill>
                          <a:effectLst/>
                          <a:latin typeface="Calibri" panose="020F0502020204030204" pitchFamily="34" charset="0"/>
                          <a:ea typeface="Calibri" panose="020F0502020204030204" pitchFamily="34" charset="0"/>
                        </a:rPr>
                        <a:t>Monday: April 12, 26, Thursday May 6</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9:00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 hr</a:t>
                      </a:r>
                      <a:endParaRPr lang="en-US" sz="180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extLst>
                  <a:ext uri="{0D108BD9-81ED-4DB2-BD59-A6C34878D82A}">
                    <a16:rowId xmlns:a16="http://schemas.microsoft.com/office/drawing/2014/main" val="1842725701"/>
                  </a:ext>
                </a:extLst>
              </a:tr>
              <a:tr h="287699">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TGme</a:t>
                      </a:r>
                      <a:endParaRPr lang="en-US" sz="180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Monday: April 19, 26, May 24</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10:00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2 hr</a:t>
                      </a:r>
                      <a:endParaRPr lang="en-US" sz="180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extLst>
                  <a:ext uri="{0D108BD9-81ED-4DB2-BD59-A6C34878D82A}">
                    <a16:rowId xmlns:a16="http://schemas.microsoft.com/office/drawing/2014/main" val="1038628507"/>
                  </a:ext>
                </a:extLst>
              </a:tr>
              <a:tr h="245949">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TGbe</a:t>
                      </a:r>
                      <a:endParaRPr lang="en-US" sz="180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Monday: Mar 22, 29, April 12, 19, 26,</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19:00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3 </a:t>
                      </a:r>
                      <a:r>
                        <a:rPr lang="en-US" sz="1800" dirty="0" err="1">
                          <a:solidFill>
                            <a:srgbClr val="000000"/>
                          </a:solidFill>
                          <a:effectLst/>
                          <a:latin typeface="Calibri" panose="020F0502020204030204" pitchFamily="34" charset="0"/>
                          <a:ea typeface="Calibri" panose="020F0502020204030204" pitchFamily="34" charset="0"/>
                        </a:rPr>
                        <a:t>hr</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extLst>
                  <a:ext uri="{0D108BD9-81ED-4DB2-BD59-A6C34878D82A}">
                    <a16:rowId xmlns:a16="http://schemas.microsoft.com/office/drawing/2014/main" val="1790514529"/>
                  </a:ext>
                </a:extLst>
              </a:tr>
              <a:tr h="255830">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TGbb</a:t>
                      </a:r>
                      <a:endParaRPr lang="en-US" sz="1800" dirty="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Monday: March 29, April 12, 26</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11:00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 hr</a:t>
                      </a:r>
                      <a:endParaRPr lang="en-US" sz="180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extLst>
                  <a:ext uri="{0D108BD9-81ED-4DB2-BD59-A6C34878D82A}">
                    <a16:rowId xmlns:a16="http://schemas.microsoft.com/office/drawing/2014/main" val="2869424772"/>
                  </a:ext>
                </a:extLst>
              </a:tr>
              <a:tr h="255830">
                <a:tc>
                  <a:txBody>
                    <a:bodyPr/>
                    <a:lstStyle/>
                    <a:p>
                      <a:pPr marL="0" marR="0">
                        <a:spcBef>
                          <a:spcPts val="0"/>
                        </a:spcBef>
                        <a:spcAft>
                          <a:spcPts val="0"/>
                        </a:spcAft>
                      </a:pPr>
                      <a:r>
                        <a:rPr lang="en-US" sz="1800" i="1" dirty="0">
                          <a:effectLst/>
                          <a:latin typeface="Calibri" panose="020F0502020204030204" pitchFamily="34" charset="0"/>
                          <a:ea typeface="Calibri" panose="020F0502020204030204" pitchFamily="34" charset="0"/>
                        </a:rPr>
                        <a:t>ARC</a:t>
                      </a: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i="1" dirty="0">
                          <a:effectLst/>
                          <a:latin typeface="Calibri" panose="020F0502020204030204" pitchFamily="34" charset="0"/>
                          <a:ea typeface="Calibri" panose="020F0502020204030204" pitchFamily="34" charset="0"/>
                        </a:rPr>
                        <a:t>Monday: April 5, 19</a:t>
                      </a: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i="1" dirty="0">
                          <a:effectLst/>
                          <a:latin typeface="Calibri" panose="020F0502020204030204" pitchFamily="34" charset="0"/>
                          <a:ea typeface="Calibri" panose="020F0502020204030204" pitchFamily="34" charset="0"/>
                        </a:rPr>
                        <a:t>13:00 ET</a:t>
                      </a: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i="1" dirty="0">
                          <a:effectLst/>
                          <a:latin typeface="Calibri" panose="020F0502020204030204" pitchFamily="34" charset="0"/>
                          <a:ea typeface="Calibri" panose="020F0502020204030204" pitchFamily="34" charset="0"/>
                        </a:rPr>
                        <a:t>2 </a:t>
                      </a:r>
                      <a:r>
                        <a:rPr lang="en-US" sz="1800" i="1" dirty="0" err="1">
                          <a:effectLst/>
                          <a:latin typeface="Calibri" panose="020F0502020204030204" pitchFamily="34" charset="0"/>
                          <a:ea typeface="Calibri" panose="020F0502020204030204" pitchFamily="34" charset="0"/>
                        </a:rPr>
                        <a:t>hr</a:t>
                      </a:r>
                      <a:endParaRPr lang="en-US" sz="1800" i="1" dirty="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extLst>
                  <a:ext uri="{0D108BD9-81ED-4DB2-BD59-A6C34878D82A}">
                    <a16:rowId xmlns:a16="http://schemas.microsoft.com/office/drawing/2014/main" val="630076728"/>
                  </a:ext>
                </a:extLst>
              </a:tr>
              <a:tr h="245949">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TGbc</a:t>
                      </a:r>
                      <a:endParaRPr lang="en-US" sz="180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Tuesday: March 23, 30, April 6, 13, 20, 27, May 4</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10:00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1hr</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extLst>
                  <a:ext uri="{0D108BD9-81ED-4DB2-BD59-A6C34878D82A}">
                    <a16:rowId xmlns:a16="http://schemas.microsoft.com/office/drawing/2014/main" val="375446434"/>
                  </a:ext>
                </a:extLst>
              </a:tr>
              <a:tr h="245949">
                <a:tc>
                  <a:txBody>
                    <a:bodyPr/>
                    <a:lstStyle/>
                    <a:p>
                      <a:pPr marL="0" marR="0">
                        <a:spcBef>
                          <a:spcPts val="0"/>
                        </a:spcBef>
                        <a:spcAft>
                          <a:spcPts val="0"/>
                        </a:spcAft>
                      </a:pPr>
                      <a:r>
                        <a:rPr lang="en-US" sz="1800" dirty="0" err="1">
                          <a:solidFill>
                            <a:srgbClr val="000000"/>
                          </a:solidFill>
                          <a:effectLst/>
                          <a:latin typeface="Calibri" panose="020F0502020204030204" pitchFamily="34" charset="0"/>
                          <a:ea typeface="Calibri" panose="020F0502020204030204" pitchFamily="34" charset="0"/>
                        </a:rPr>
                        <a:t>TGbf</a:t>
                      </a:r>
                      <a:endParaRPr lang="en-US" sz="1800" dirty="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Tuesday: March 23, April 6, 20, 27</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10:00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2 hr</a:t>
                      </a:r>
                      <a:endParaRPr lang="en-US" sz="180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extLst>
                  <a:ext uri="{0D108BD9-81ED-4DB2-BD59-A6C34878D82A}">
                    <a16:rowId xmlns:a16="http://schemas.microsoft.com/office/drawing/2014/main" val="492388280"/>
                  </a:ext>
                </a:extLst>
              </a:tr>
              <a:tr h="245949">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TGbd</a:t>
                      </a:r>
                      <a:endParaRPr lang="en-US" sz="180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Tuesday: March 23, 30, April 6, 13, 20, 27</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10:00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2 hr</a:t>
                      </a:r>
                      <a:endParaRPr lang="en-US" sz="180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extLst>
                  <a:ext uri="{0D108BD9-81ED-4DB2-BD59-A6C34878D82A}">
                    <a16:rowId xmlns:a16="http://schemas.microsoft.com/office/drawing/2014/main" val="2589336969"/>
                  </a:ext>
                </a:extLst>
              </a:tr>
              <a:tr h="245949">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TGbe</a:t>
                      </a:r>
                      <a:endParaRPr lang="en-US" sz="180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Wednesday:  Mar 17, 24, 31, April 7, 14, 21 (joint 802.1 TSN), 28</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10:00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2 hr</a:t>
                      </a:r>
                      <a:endParaRPr lang="en-US" sz="180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extLst>
                  <a:ext uri="{0D108BD9-81ED-4DB2-BD59-A6C34878D82A}">
                    <a16:rowId xmlns:a16="http://schemas.microsoft.com/office/drawing/2014/main" val="112548750"/>
                  </a:ext>
                </a:extLst>
              </a:tr>
              <a:tr h="245949">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TGaz</a:t>
                      </a:r>
                      <a:endParaRPr lang="en-US" sz="180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Wednesday: March 17, 31, April 7, 14, 21, May 5, 26</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13:00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2hr</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FF2CC"/>
                    </a:solidFill>
                  </a:tcPr>
                </a:tc>
                <a:extLst>
                  <a:ext uri="{0D108BD9-81ED-4DB2-BD59-A6C34878D82A}">
                    <a16:rowId xmlns:a16="http://schemas.microsoft.com/office/drawing/2014/main" val="2605508260"/>
                  </a:ext>
                </a:extLst>
              </a:tr>
              <a:tr h="245949">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TGaz</a:t>
                      </a:r>
                      <a:endParaRPr lang="en-US" sz="180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Thursday: March 25, April 29</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10:00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2 </a:t>
                      </a:r>
                      <a:r>
                        <a:rPr lang="en-US" sz="1800" dirty="0" err="1">
                          <a:solidFill>
                            <a:srgbClr val="000000"/>
                          </a:solidFill>
                          <a:effectLst/>
                          <a:latin typeface="Calibri" panose="020F0502020204030204" pitchFamily="34" charset="0"/>
                          <a:ea typeface="Calibri" panose="020F0502020204030204" pitchFamily="34" charset="0"/>
                        </a:rPr>
                        <a:t>hr</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extLst>
                  <a:ext uri="{0D108BD9-81ED-4DB2-BD59-A6C34878D82A}">
                    <a16:rowId xmlns:a16="http://schemas.microsoft.com/office/drawing/2014/main" val="503254060"/>
                  </a:ext>
                </a:extLst>
              </a:tr>
              <a:tr h="301862">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TGbe</a:t>
                      </a:r>
                      <a:endParaRPr lang="en-US" sz="1800">
                        <a:effectLst/>
                        <a:latin typeface="Calibri" panose="020F0502020204030204" pitchFamily="34" charset="0"/>
                        <a:ea typeface="Calibri" panose="020F0502020204030204" pitchFamily="34" charset="0"/>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Thursday: March 18, 25, 31 April 8, 15, 22, 29</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rPr>
                        <a:t>10:00 ET</a:t>
                      </a:r>
                      <a:endParaRPr lang="en-US" sz="1800">
                        <a:effectLst/>
                        <a:latin typeface="Calibri" panose="020F0502020204030204" pitchFamily="34" charset="0"/>
                        <a:ea typeface="Calibri" panose="020F0502020204030204" pitchFamily="34"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rPr>
                        <a:t>2 </a:t>
                      </a:r>
                      <a:r>
                        <a:rPr lang="en-US" sz="1800" dirty="0" err="1">
                          <a:solidFill>
                            <a:srgbClr val="000000"/>
                          </a:solidFill>
                          <a:effectLst/>
                          <a:latin typeface="Calibri" panose="020F0502020204030204" pitchFamily="34" charset="0"/>
                          <a:ea typeface="Calibri" panose="020F0502020204030204" pitchFamily="34" charset="0"/>
                        </a:rPr>
                        <a:t>hr</a:t>
                      </a:r>
                      <a:endParaRPr lang="en-US" sz="1800" dirty="0">
                        <a:effectLst/>
                        <a:latin typeface="Calibri" panose="020F0502020204030204" pitchFamily="34" charset="0"/>
                        <a:ea typeface="Calibri" panose="020F0502020204030204" pitchFamily="34"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2F0D9"/>
                    </a:solidFill>
                  </a:tcPr>
                </a:tc>
                <a:extLst>
                  <a:ext uri="{0D108BD9-81ED-4DB2-BD59-A6C34878D82A}">
                    <a16:rowId xmlns:a16="http://schemas.microsoft.com/office/drawing/2014/main" val="2998225279"/>
                  </a:ext>
                </a:extLst>
              </a:tr>
              <a:tr h="268553">
                <a:tc>
                  <a:txBody>
                    <a:bodyPr/>
                    <a:lstStyle/>
                    <a:p>
                      <a:pPr marL="0" marR="0">
                        <a:spcBef>
                          <a:spcPts val="0"/>
                        </a:spcBef>
                        <a:spcAft>
                          <a:spcPts val="0"/>
                        </a:spcAft>
                      </a:pPr>
                      <a:r>
                        <a:rPr lang="en-US" sz="1800" i="1" kern="1200" dirty="0">
                          <a:solidFill>
                            <a:srgbClr val="000000"/>
                          </a:solidFill>
                          <a:effectLst/>
                          <a:latin typeface="Calibri" panose="020F0502020204030204" pitchFamily="34" charset="0"/>
                          <a:ea typeface="Calibri" panose="020F0502020204030204" pitchFamily="34" charset="0"/>
                          <a:cs typeface="+mn-cs"/>
                        </a:rPr>
                        <a:t>ARC</a:t>
                      </a: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1F0DC"/>
                    </a:solidFill>
                  </a:tcPr>
                </a:tc>
                <a:tc>
                  <a:txBody>
                    <a:bodyPr/>
                    <a:lstStyle/>
                    <a:p>
                      <a:pPr marL="0" marR="0">
                        <a:spcBef>
                          <a:spcPts val="0"/>
                        </a:spcBef>
                        <a:spcAft>
                          <a:spcPts val="0"/>
                        </a:spcAft>
                      </a:pPr>
                      <a:r>
                        <a:rPr lang="en-US" sz="1800" i="1" kern="1200" dirty="0">
                          <a:solidFill>
                            <a:srgbClr val="000000"/>
                          </a:solidFill>
                          <a:effectLst/>
                          <a:latin typeface="Calibri" panose="020F0502020204030204" pitchFamily="34" charset="0"/>
                          <a:ea typeface="Calibri" panose="020F0502020204030204" pitchFamily="34" charset="0"/>
                          <a:cs typeface="+mn-cs"/>
                        </a:rPr>
                        <a:t>Thursday: April 8, 29 </a:t>
                      </a: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1F0DC"/>
                    </a:solidFill>
                  </a:tcPr>
                </a:tc>
                <a:tc>
                  <a:txBody>
                    <a:bodyPr/>
                    <a:lstStyle/>
                    <a:p>
                      <a:r>
                        <a:rPr lang="en-US" sz="1800" i="1" kern="1200" dirty="0">
                          <a:solidFill>
                            <a:srgbClr val="000000"/>
                          </a:solidFill>
                          <a:effectLst/>
                          <a:latin typeface="Calibri" panose="020F0502020204030204" pitchFamily="34" charset="0"/>
                          <a:cs typeface="+mn-cs"/>
                        </a:rPr>
                        <a:t>19:00 ET</a:t>
                      </a: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1F0DC"/>
                    </a:solidFill>
                  </a:tcPr>
                </a:tc>
                <a:tc>
                  <a:txBody>
                    <a:bodyPr/>
                    <a:lstStyle/>
                    <a:p>
                      <a:r>
                        <a:rPr lang="en-US" sz="1800" i="1" kern="1200" dirty="0">
                          <a:solidFill>
                            <a:srgbClr val="000000"/>
                          </a:solidFill>
                          <a:effectLst/>
                          <a:latin typeface="Calibri" panose="020F0502020204030204" pitchFamily="34" charset="0"/>
                          <a:cs typeface="+mn-cs"/>
                        </a:rPr>
                        <a:t>2 </a:t>
                      </a:r>
                      <a:r>
                        <a:rPr lang="en-US" sz="1800" i="1" kern="1200" dirty="0" err="1">
                          <a:solidFill>
                            <a:srgbClr val="000000"/>
                          </a:solidFill>
                          <a:effectLst/>
                          <a:latin typeface="Calibri" panose="020F0502020204030204" pitchFamily="34" charset="0"/>
                          <a:cs typeface="+mn-cs"/>
                        </a:rPr>
                        <a:t>hr</a:t>
                      </a:r>
                      <a:endParaRPr lang="en-US" sz="1800" i="1" kern="1200" dirty="0">
                        <a:solidFill>
                          <a:srgbClr val="000000"/>
                        </a:solidFill>
                        <a:effectLst/>
                        <a:latin typeface="Calibri" panose="020F0502020204030204" pitchFamily="34" charset="0"/>
                        <a:cs typeface="+mn-cs"/>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E1F0DC"/>
                    </a:solidFill>
                  </a:tcPr>
                </a:tc>
                <a:extLst>
                  <a:ext uri="{0D108BD9-81ED-4DB2-BD59-A6C34878D82A}">
                    <a16:rowId xmlns:a16="http://schemas.microsoft.com/office/drawing/2014/main" val="207100083"/>
                  </a:ext>
                </a:extLst>
              </a:tr>
              <a:tr h="246093">
                <a:tc>
                  <a:txBody>
                    <a:bodyPr/>
                    <a:lstStyle/>
                    <a:p>
                      <a:pPr marL="0" marR="0" algn="l" defTabSz="914400" rtl="0" eaLnBrk="1" latinLnBrk="0" hangingPunct="1">
                        <a:spcBef>
                          <a:spcPts val="0"/>
                        </a:spcBef>
                        <a:spcAft>
                          <a:spcPts val="0"/>
                        </a:spcAft>
                      </a:pPr>
                      <a:r>
                        <a:rPr lang="en-US" sz="1800" kern="1200" dirty="0" err="1">
                          <a:solidFill>
                            <a:schemeClr val="tx1"/>
                          </a:solidFill>
                          <a:effectLst/>
                          <a:latin typeface="Calibri" panose="020F0502020204030204" pitchFamily="34" charset="0"/>
                          <a:ea typeface="Calibri" panose="020F0502020204030204" pitchFamily="34" charset="0"/>
                          <a:cs typeface="+mn-cs"/>
                        </a:rPr>
                        <a:t>TGbi</a:t>
                      </a:r>
                      <a:endParaRPr lang="en-US" sz="1800" kern="1200" dirty="0">
                        <a:solidFill>
                          <a:schemeClr val="tx1"/>
                        </a:solidFill>
                        <a:effectLst/>
                        <a:latin typeface="Calibri" panose="020F0502020204030204" pitchFamily="34" charset="0"/>
                        <a:ea typeface="Calibri" panose="020F0502020204030204" pitchFamily="34" charset="0"/>
                        <a:cs typeface="+mn-cs"/>
                      </a:endParaRP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DF0BB"/>
                    </a:solidFill>
                  </a:tcPr>
                </a:tc>
                <a:tc>
                  <a:txBody>
                    <a:bodyPr/>
                    <a:lstStyle/>
                    <a:p>
                      <a:pPr marL="0" marR="0" algn="l" defTabSz="914400" rtl="0" eaLnBrk="1" latinLnBrk="0" hangingPunct="1">
                        <a:spcBef>
                          <a:spcPts val="0"/>
                        </a:spcBef>
                        <a:spcAft>
                          <a:spcPts val="0"/>
                        </a:spcAft>
                      </a:pPr>
                      <a:r>
                        <a:rPr lang="en-US" sz="1800" kern="1200" dirty="0">
                          <a:solidFill>
                            <a:schemeClr val="tx1"/>
                          </a:solidFill>
                          <a:effectLst/>
                          <a:latin typeface="Calibri" panose="020F0502020204030204" pitchFamily="34" charset="0"/>
                          <a:ea typeface="Calibri" panose="020F0502020204030204" pitchFamily="34" charset="0"/>
                          <a:cs typeface="+mn-cs"/>
                        </a:rPr>
                        <a:t>Alternating Fridays proposed</a:t>
                      </a: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DF0BB"/>
                    </a:solidFill>
                  </a:tcPr>
                </a:tc>
                <a:tc>
                  <a:txBody>
                    <a:bodyPr/>
                    <a:lstStyle/>
                    <a:p>
                      <a:pPr marL="0" marR="0" algn="l" defTabSz="914400" rtl="0" eaLnBrk="1" latinLnBrk="0" hangingPunct="1">
                        <a:spcBef>
                          <a:spcPts val="0"/>
                        </a:spcBef>
                        <a:spcAft>
                          <a:spcPts val="0"/>
                        </a:spcAft>
                      </a:pPr>
                      <a:endParaRPr lang="en-US" sz="1800" kern="1200" dirty="0">
                        <a:solidFill>
                          <a:schemeClr val="tx1"/>
                        </a:solidFill>
                        <a:effectLst/>
                        <a:latin typeface="Calibri" panose="020F0502020204030204" pitchFamily="34" charset="0"/>
                        <a:cs typeface="+mn-cs"/>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DF0BB"/>
                    </a:solidFill>
                  </a:tcPr>
                </a:tc>
                <a:tc>
                  <a:txBody>
                    <a:bodyPr/>
                    <a:lstStyle/>
                    <a:p>
                      <a:pPr marL="0" marR="0" algn="l" defTabSz="914400" rtl="0" eaLnBrk="1" latinLnBrk="0" hangingPunct="1">
                        <a:spcBef>
                          <a:spcPts val="0"/>
                        </a:spcBef>
                        <a:spcAft>
                          <a:spcPts val="0"/>
                        </a:spcAft>
                      </a:pPr>
                      <a:endParaRPr lang="en-US" sz="1800" kern="1200" dirty="0">
                        <a:solidFill>
                          <a:schemeClr val="tx1"/>
                        </a:solidFill>
                        <a:effectLst/>
                        <a:latin typeface="Calibri" panose="020F0502020204030204" pitchFamily="34" charset="0"/>
                        <a:cs typeface="+mn-cs"/>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solidFill>
                      <a:srgbClr val="FDF0BB"/>
                    </a:solidFill>
                  </a:tcPr>
                </a:tc>
                <a:extLst>
                  <a:ext uri="{0D108BD9-81ED-4DB2-BD59-A6C34878D82A}">
                    <a16:rowId xmlns:a16="http://schemas.microsoft.com/office/drawing/2014/main" val="4081392811"/>
                  </a:ext>
                </a:extLst>
              </a:tr>
              <a:tr h="246093">
                <a:tc>
                  <a: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TBD</a:t>
                      </a:r>
                    </a:p>
                  </a:txBody>
                  <a:tcPr marL="8133" marR="8133" marT="8133" marB="0">
                    <a:lnL w="12700" cap="flat" cmpd="sng" algn="ctr">
                      <a:solidFill>
                        <a:srgbClr val="95B3D7"/>
                      </a:solidFill>
                      <a:prstDash val="solid"/>
                      <a:round/>
                      <a:headEnd type="none" w="med" len="med"/>
                      <a:tailEnd type="none" w="med" len="med"/>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pPr marL="0" marR="0">
                        <a:spcBef>
                          <a:spcPts val="0"/>
                        </a:spcBef>
                        <a:spcAft>
                          <a:spcPts val="0"/>
                        </a:spcAft>
                      </a:pPr>
                      <a:r>
                        <a:rPr lang="en-US" sz="1800" dirty="0" err="1">
                          <a:effectLst/>
                          <a:latin typeface="Calibri" panose="020F0502020204030204" pitchFamily="34" charset="0"/>
                          <a:ea typeface="Calibri" panose="020F0502020204030204" pitchFamily="34" charset="0"/>
                        </a:rPr>
                        <a:t>TGbh</a:t>
                      </a:r>
                      <a:r>
                        <a:rPr lang="en-US" sz="1800" dirty="0">
                          <a:effectLst/>
                          <a:latin typeface="Calibri" panose="020F0502020204030204" pitchFamily="34" charset="0"/>
                          <a:ea typeface="Calibri" panose="020F0502020204030204" pitchFamily="34" charset="0"/>
                        </a:rPr>
                        <a:t>, AANI, </a:t>
                      </a:r>
                      <a:r>
                        <a:rPr lang="en-US" sz="1800" dirty="0" err="1">
                          <a:effectLst/>
                          <a:latin typeface="Calibri" panose="020F0502020204030204" pitchFamily="34" charset="0"/>
                          <a:ea typeface="Calibri" panose="020F0502020204030204" pitchFamily="34" charset="0"/>
                        </a:rPr>
                        <a:t>Coex</a:t>
                      </a:r>
                      <a:r>
                        <a:rPr lang="en-US" sz="1800" dirty="0">
                          <a:effectLst/>
                          <a:latin typeface="Calibri" panose="020F0502020204030204" pitchFamily="34" charset="0"/>
                          <a:ea typeface="Calibri" panose="020F0502020204030204" pitchFamily="34" charset="0"/>
                        </a:rPr>
                        <a:t>, PAR, WNG, ITU (May 13 7PM ET), JTC1 </a:t>
                      </a: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endParaRPr lang="en-US" sz="1600" dirty="0">
                        <a:effectLst/>
                        <a:latin typeface="Times New Roman" panose="02020603050405020304" pitchFamily="18" charset="0"/>
                      </a:endParaRPr>
                    </a:p>
                  </a:txBody>
                  <a:tcPr marL="8133" marR="8133" marT="8133" marB="0">
                    <a:lnL>
                      <a:noFill/>
                    </a:lnL>
                    <a:lnR>
                      <a:noFill/>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tc>
                  <a:txBody>
                    <a:bodyPr/>
                    <a:lstStyle/>
                    <a:p>
                      <a:endParaRPr lang="en-US" sz="1600" dirty="0">
                        <a:effectLst/>
                        <a:latin typeface="Times New Roman" panose="02020603050405020304" pitchFamily="18" charset="0"/>
                      </a:endParaRPr>
                    </a:p>
                  </a:txBody>
                  <a:tcPr marL="8133" marR="8133" marT="8133" marB="0">
                    <a:lnL>
                      <a:noFill/>
                    </a:lnL>
                    <a:lnR w="12700" cap="flat" cmpd="sng" algn="ctr">
                      <a:solidFill>
                        <a:srgbClr val="95B3D7"/>
                      </a:solidFill>
                      <a:prstDash val="solid"/>
                      <a:round/>
                      <a:headEnd type="none" w="med" len="med"/>
                      <a:tailEnd type="none" w="med" len="med"/>
                    </a:lnR>
                    <a:lnT w="12700" cap="flat" cmpd="sng" algn="ctr">
                      <a:solidFill>
                        <a:srgbClr val="95B3D7"/>
                      </a:solidFill>
                      <a:prstDash val="solid"/>
                      <a:round/>
                      <a:headEnd type="none" w="med" len="med"/>
                      <a:tailEnd type="none" w="med" len="med"/>
                    </a:lnT>
                    <a:lnB w="12700" cap="flat" cmpd="sng" algn="ctr">
                      <a:solidFill>
                        <a:srgbClr val="95B3D7"/>
                      </a:solidFill>
                      <a:prstDash val="solid"/>
                      <a:round/>
                      <a:headEnd type="none" w="med" len="med"/>
                      <a:tailEnd type="none" w="med" len="med"/>
                    </a:lnB>
                  </a:tcPr>
                </a:tc>
                <a:extLst>
                  <a:ext uri="{0D108BD9-81ED-4DB2-BD59-A6C34878D82A}">
                    <a16:rowId xmlns:a16="http://schemas.microsoft.com/office/drawing/2014/main" val="1195656532"/>
                  </a:ext>
                </a:extLst>
              </a:tr>
            </a:tbl>
          </a:graphicData>
        </a:graphic>
      </p:graphicFrame>
      <p:sp>
        <p:nvSpPr>
          <p:cNvPr id="4" name="Slide Number Placeholder 3">
            <a:extLst>
              <a:ext uri="{FF2B5EF4-FFF2-40B4-BE49-F238E27FC236}">
                <a16:creationId xmlns:a16="http://schemas.microsoft.com/office/drawing/2014/main" id="{122883E9-8C03-48FE-B272-E96ACC5EFE5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B89BCB66-761D-449A-A40A-8FCB79685681}"/>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83C42989-0D90-40B2-81DF-2023B753554B}"/>
              </a:ext>
            </a:extLst>
          </p:cNvPr>
          <p:cNvSpPr>
            <a:spLocks noGrp="1"/>
          </p:cNvSpPr>
          <p:nvPr>
            <p:ph type="dt" idx="15"/>
          </p:nvPr>
        </p:nvSpPr>
        <p:spPr/>
        <p:txBody>
          <a:bodyPr/>
          <a:lstStyle/>
          <a:p>
            <a:r>
              <a:rPr lang="en-US"/>
              <a:t>March 2021</a:t>
            </a:r>
            <a:endParaRPr lang="en-GB" dirty="0"/>
          </a:p>
        </p:txBody>
      </p:sp>
      <p:sp>
        <p:nvSpPr>
          <p:cNvPr id="10" name="Rectangle 2">
            <a:extLst>
              <a:ext uri="{FF2B5EF4-FFF2-40B4-BE49-F238E27FC236}">
                <a16:creationId xmlns:a16="http://schemas.microsoft.com/office/drawing/2014/main" id="{B63C2379-194C-4121-A51E-F57F8FE79D74}"/>
              </a:ext>
            </a:extLst>
          </p:cNvPr>
          <p:cNvSpPr>
            <a:spLocks noChangeArrowheads="1"/>
          </p:cNvSpPr>
          <p:nvPr/>
        </p:nvSpPr>
        <p:spPr bwMode="auto">
          <a:xfrm>
            <a:off x="1905753" y="1490990"/>
            <a:ext cx="1426252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sz="2800"/>
          </a:p>
        </p:txBody>
      </p:sp>
      <p:sp>
        <p:nvSpPr>
          <p:cNvPr id="11" name="TextBox 10">
            <a:extLst>
              <a:ext uri="{FF2B5EF4-FFF2-40B4-BE49-F238E27FC236}">
                <a16:creationId xmlns:a16="http://schemas.microsoft.com/office/drawing/2014/main" id="{1482AB87-CE13-496F-87FB-EE07E52CBCB6}"/>
              </a:ext>
            </a:extLst>
          </p:cNvPr>
          <p:cNvSpPr txBox="1"/>
          <p:nvPr/>
        </p:nvSpPr>
        <p:spPr>
          <a:xfrm>
            <a:off x="0" y="5557182"/>
            <a:ext cx="11887200" cy="646331"/>
          </a:xfrm>
          <a:prstGeom prst="rect">
            <a:avLst/>
          </a:prstGeom>
          <a:noFill/>
        </p:spPr>
        <p:txBody>
          <a:bodyPr wrap="square" rtlCol="0">
            <a:spAutoFit/>
          </a:bodyPr>
          <a:lstStyle/>
          <a:p>
            <a:pPr lvl="1">
              <a:buFont typeface="Arial" panose="020B0604020202020204" pitchFamily="34" charset="0"/>
              <a:buChar char="•"/>
            </a:pPr>
            <a:r>
              <a:rPr lang="it-IT" altLang="en-US" sz="1800" i="1" dirty="0">
                <a:solidFill>
                  <a:schemeClr val="tx1"/>
                </a:solidFill>
                <a:cs typeface="+mn-cs"/>
              </a:rPr>
              <a:t>Tuesday April 13 9:00 h ET or Thursday April 15 9:00 h ET or Thurday 15 19:00 h ET</a:t>
            </a:r>
          </a:p>
          <a:p>
            <a:pPr lvl="1">
              <a:buFont typeface="Arial" panose="020B0604020202020204" pitchFamily="34" charset="0"/>
              <a:buChar char="•"/>
            </a:pPr>
            <a:r>
              <a:rPr lang="it-IT" altLang="en-US" sz="1800" i="1" dirty="0">
                <a:solidFill>
                  <a:schemeClr val="tx1"/>
                </a:solidFill>
                <a:cs typeface="+mn-cs"/>
              </a:rPr>
              <a:t>Tuesday April 27 9:00 h ET or Tuesday April 27 15:00 h ET or Thursday April 29 9:00 h ET</a:t>
            </a:r>
            <a:endParaRPr lang="en-US" sz="1800" dirty="0"/>
          </a:p>
        </p:txBody>
      </p:sp>
    </p:spTree>
    <p:extLst>
      <p:ext uri="{BB962C8B-B14F-4D97-AF65-F5344CB8AC3E}">
        <p14:creationId xmlns:p14="http://schemas.microsoft.com/office/powerpoint/2010/main" val="1878239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9 March 2021 11:15 – 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General Status  [10 min.]</a:t>
            </a:r>
          </a:p>
          <a:p>
            <a:pPr marL="857250" lvl="1" indent="-457200">
              <a:spcBef>
                <a:spcPts val="200"/>
              </a:spcBef>
              <a:buFont typeface="Times New Roman" panose="02020603050405020304" pitchFamily="18" charset="0"/>
              <a:buAutoNum type="arabicPeriod"/>
              <a:defRPr/>
            </a:pPr>
            <a:r>
              <a:rPr lang="en-US" altLang="en-US" dirty="0"/>
              <a:t>WBA Report/LS -</a:t>
            </a:r>
            <a:r>
              <a:rPr lang="en-US" dirty="0">
                <a:hlinkClick r:id="rId3"/>
              </a:rPr>
              <a:t>11-21-0170r0</a:t>
            </a:r>
            <a:endParaRPr lang="en-US" altLang="en-US" dirty="0"/>
          </a:p>
          <a:p>
            <a:pPr marL="1371600" lvl="2" indent="-457200">
              <a:buFont typeface="+mj-lt"/>
              <a:buAutoNum type="alphaLcParenR"/>
            </a:pPr>
            <a:r>
              <a:rPr lang="en-US" dirty="0"/>
              <a:t>Review of WBA Report/LS – (note WBA presentation was provided, Monday AM2 in WNG)</a:t>
            </a:r>
          </a:p>
          <a:p>
            <a:pPr marL="1371600" lvl="2" indent="-457200">
              <a:buFont typeface="+mj-lt"/>
              <a:buAutoNum type="alphaLcParenR"/>
            </a:pPr>
            <a:r>
              <a:rPr lang="en-US" dirty="0"/>
              <a:t>Contributions regarding 802.11ax capabilities that address the specific challenges identified in the WBA Report/LS  </a:t>
            </a:r>
          </a:p>
          <a:p>
            <a:pPr marL="1371600" lvl="2" indent="-457200">
              <a:buFont typeface="+mj-lt"/>
              <a:buAutoNum type="alphaLcParenR"/>
            </a:pPr>
            <a:r>
              <a:rPr lang="en-US" dirty="0"/>
              <a:t>Discussion/contributions reply LS text proposals</a:t>
            </a:r>
          </a:p>
          <a:p>
            <a:pPr marL="0" indent="0">
              <a:spcBef>
                <a:spcPts val="200"/>
              </a:spcBef>
              <a:defRPr/>
            </a:pP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Wednesday 10 March 2021 19:00 – 21:00 h ET</a:t>
            </a:r>
          </a:p>
          <a:p>
            <a:pPr marL="857250" lvl="1" indent="-457200">
              <a:spcBef>
                <a:spcPts val="200"/>
              </a:spcBef>
              <a:buFont typeface="+mj-lt"/>
              <a:buAutoNum type="arabicPeriod"/>
              <a:defRPr/>
            </a:pPr>
            <a:r>
              <a:rPr lang="en-US" dirty="0"/>
              <a:t>Call for Secretary/Admin/Status [5 min.]</a:t>
            </a:r>
          </a:p>
          <a:p>
            <a:pPr marL="857250" lvl="1" indent="-457200">
              <a:spcBef>
                <a:spcPts val="200"/>
              </a:spcBef>
              <a:buFont typeface="Times New Roman" panose="02020603050405020304" pitchFamily="18" charset="0"/>
              <a:buAutoNum type="arabicPeriod"/>
              <a:defRPr/>
            </a:pPr>
            <a:r>
              <a:rPr lang="en-US" altLang="en-US" dirty="0"/>
              <a:t>Technical Report Status – Way Forward Discussion</a:t>
            </a:r>
          </a:p>
          <a:p>
            <a:pPr marL="1257300" lvl="2" indent="-457200">
              <a:spcBef>
                <a:spcPts val="200"/>
              </a:spcBef>
              <a:buFont typeface="+mj-lt"/>
              <a:buAutoNum type="alphaLcParenR"/>
              <a:defRPr/>
            </a:pPr>
            <a:r>
              <a:rPr lang="en-US" altLang="en-US" sz="2000" dirty="0"/>
              <a:t>Status of </a:t>
            </a:r>
            <a:r>
              <a:rPr lang="en-US" sz="2000" dirty="0">
                <a:hlinkClick r:id="rId3"/>
              </a:rPr>
              <a:t>11-20/0013r11</a:t>
            </a:r>
            <a:r>
              <a:rPr lang="en-US" sz="2000" dirty="0"/>
              <a:t> </a:t>
            </a:r>
          </a:p>
          <a:p>
            <a:pPr marL="1257300" lvl="2" indent="-457200">
              <a:spcBef>
                <a:spcPts val="200"/>
              </a:spcBef>
              <a:buFont typeface="+mj-lt"/>
              <a:buAutoNum type="alphaLcParenR"/>
              <a:defRPr/>
            </a:pPr>
            <a:r>
              <a:rPr lang="en-US" sz="2000" dirty="0"/>
              <a:t>Discussion on way forward (contributions?)</a:t>
            </a:r>
          </a:p>
          <a:p>
            <a:pPr marL="1714500" lvl="3" indent="-457200">
              <a:spcBef>
                <a:spcPts val="200"/>
              </a:spcBef>
              <a:buFont typeface="+mj-lt"/>
              <a:buAutoNum type="alphaLcParenR"/>
              <a:defRPr/>
            </a:pPr>
            <a:r>
              <a:rPr lang="en-US" sz="1800" dirty="0"/>
              <a:t>Technical Report</a:t>
            </a:r>
          </a:p>
          <a:p>
            <a:pPr marL="1714500" lvl="3" indent="-457200">
              <a:spcBef>
                <a:spcPts val="200"/>
              </a:spcBef>
              <a:buFont typeface="+mj-lt"/>
              <a:buAutoNum type="alphaLcParenR"/>
              <a:defRPr/>
            </a:pPr>
            <a:r>
              <a:rPr lang="en-US" sz="1800" dirty="0"/>
              <a:t>Liaison/Public Announcement</a:t>
            </a:r>
          </a:p>
          <a:p>
            <a:pPr marL="857250" lvl="1" indent="-457200">
              <a:spcBef>
                <a:spcPts val="200"/>
              </a:spcBef>
              <a:buFont typeface="+mj-lt"/>
              <a:buAutoNum type="arabicPeriod"/>
              <a:defRPr/>
            </a:pPr>
            <a:r>
              <a:rPr lang="en-US" altLang="en-US" dirty="0"/>
              <a:t>Continue WBA Discussions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7934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11 March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WBA</a:t>
            </a:r>
          </a:p>
          <a:p>
            <a:pPr marL="1257300" lvl="2" indent="-457200">
              <a:spcBef>
                <a:spcPts val="200"/>
              </a:spcBef>
              <a:buFont typeface="+mj-lt"/>
              <a:buAutoNum type="arabicPeriod"/>
              <a:defRPr/>
            </a:pPr>
            <a:r>
              <a:rPr lang="en-US" dirty="0"/>
              <a:t>Technical Report</a:t>
            </a:r>
          </a:p>
          <a:p>
            <a:pPr marL="0" indent="0">
              <a:spcBef>
                <a:spcPts val="200"/>
              </a:spcBef>
              <a:defRPr/>
            </a:pPr>
            <a:r>
              <a:rPr lang="en-US" altLang="en-US" dirty="0"/>
              <a:t>Monday 15 March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a:t>
            </a:r>
          </a:p>
          <a:p>
            <a:pPr marL="1257300" lvl="2" indent="-457200">
              <a:spcBef>
                <a:spcPts val="200"/>
              </a:spcBef>
              <a:buFont typeface="+mj-lt"/>
              <a:buAutoNum type="arabicPeriod"/>
              <a:defRPr/>
            </a:pPr>
            <a:r>
              <a:rPr lang="en-US" dirty="0"/>
              <a:t>Technical Report</a:t>
            </a:r>
          </a:p>
          <a:p>
            <a:pPr marL="1257300" lvl="2" indent="-457200">
              <a:spcBef>
                <a:spcPts val="200"/>
              </a:spcBef>
              <a:buFont typeface="+mj-lt"/>
              <a:buAutoNum type="arabicPeriod"/>
              <a:defRPr/>
            </a:pPr>
            <a:r>
              <a:rPr lang="en-US" dirty="0"/>
              <a:t>WBA</a:t>
            </a:r>
          </a:p>
          <a:p>
            <a:pPr marL="857250" lvl="1" indent="-457200">
              <a:spcBef>
                <a:spcPts val="200"/>
              </a:spcBef>
              <a:buFont typeface="+mj-lt"/>
              <a:buAutoNum type="arabicPeriod"/>
              <a:defRPr/>
            </a:pPr>
            <a:r>
              <a:rPr lang="en-US" altLang="en-US" dirty="0"/>
              <a:t>Future Sessions Planning [10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March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7</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March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11164</TotalTime>
  <Words>4620</Words>
  <Application>Microsoft Office PowerPoint</Application>
  <PresentationFormat>Widescreen</PresentationFormat>
  <Paragraphs>527</Paragraphs>
  <Slides>31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Agenda</vt:lpstr>
      <vt:lpstr>Agenda (cont.)</vt:lpstr>
      <vt:lpstr>Guidelines for IEEE-SA Meetings</vt:lpstr>
      <vt:lpstr>Resources – URLs</vt:lpstr>
      <vt:lpstr>IEEE SA Copyright Policy</vt:lpstr>
      <vt:lpstr>IEEE SA Copyright Policy</vt:lpstr>
      <vt:lpstr>Participation in IEEE 802 Meetings</vt:lpstr>
      <vt:lpstr>Approval of Minutes</vt:lpstr>
      <vt:lpstr>Status on the Proposal on Interworking</vt:lpstr>
      <vt:lpstr>Status on the Proposal on Interworking (cont.)</vt:lpstr>
      <vt:lpstr>AANI SC Quick Discussion Summary</vt:lpstr>
      <vt:lpstr>WBA Report/LS </vt:lpstr>
      <vt:lpstr>Agenda</vt:lpstr>
      <vt:lpstr>Status on the Proposal on Interworking</vt:lpstr>
      <vt:lpstr>Status on the Proposal on Interworking (cont.)</vt:lpstr>
      <vt:lpstr>Motion (13 January)</vt:lpstr>
      <vt:lpstr>Technical Report Discussion</vt:lpstr>
      <vt:lpstr>WG Motion (15 January 2021): Motion 1: AANI report</vt:lpstr>
      <vt:lpstr>Agenda</vt:lpstr>
      <vt:lpstr>AANI SC Quick Status</vt:lpstr>
      <vt:lpstr>AANI SC Quick Status (cont.)</vt:lpstr>
      <vt:lpstr>WBA Report/LS (cont.) </vt:lpstr>
      <vt:lpstr>AANI SC Agenda</vt:lpstr>
      <vt:lpstr>AANI SC Quick Status</vt:lpstr>
      <vt:lpstr>Continue Discussion on the Technical Report</vt:lpstr>
      <vt:lpstr>Future Sessions Planning</vt:lpstr>
      <vt:lpstr>Teleconference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5</cp:revision>
  <dcterms:created xsi:type="dcterms:W3CDTF">2021-01-13T08:32:13Z</dcterms:created>
  <dcterms:modified xsi:type="dcterms:W3CDTF">2021-03-16T01:39:19Z</dcterms:modified>
</cp:coreProperties>
</file>