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4"/>
  </p:notesMasterIdLst>
  <p:handoutMasterIdLst>
    <p:handoutMasterId r:id="rId35"/>
  </p:handoutMasterIdLst>
  <p:sldIdLst>
    <p:sldId id="256" r:id="rId5"/>
    <p:sldId id="257" r:id="rId6"/>
    <p:sldId id="265" r:id="rId7"/>
    <p:sldId id="393" r:id="rId8"/>
    <p:sldId id="426" r:id="rId9"/>
    <p:sldId id="394" r:id="rId10"/>
    <p:sldId id="368" r:id="rId11"/>
    <p:sldId id="268" r:id="rId12"/>
    <p:sldId id="283" r:id="rId13"/>
    <p:sldId id="284" r:id="rId14"/>
    <p:sldId id="280" r:id="rId15"/>
    <p:sldId id="372" r:id="rId16"/>
    <p:sldId id="367" r:id="rId17"/>
    <p:sldId id="371" r:id="rId18"/>
    <p:sldId id="427" r:id="rId19"/>
    <p:sldId id="428" r:id="rId20"/>
    <p:sldId id="429" r:id="rId21"/>
    <p:sldId id="430" r:id="rId22"/>
    <p:sldId id="415" r:id="rId23"/>
    <p:sldId id="419" r:id="rId24"/>
    <p:sldId id="431" r:id="rId25"/>
    <p:sldId id="433" r:id="rId26"/>
    <p:sldId id="437" r:id="rId27"/>
    <p:sldId id="438" r:id="rId28"/>
    <p:sldId id="432" r:id="rId29"/>
    <p:sldId id="434" r:id="rId30"/>
    <p:sldId id="435" r:id="rId31"/>
    <p:sldId id="436" r:id="rId32"/>
    <p:sldId id="274" r:id="rId3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B48944-F50B-466E-9D35-C8163A2FBC83}" v="4" dt="2021-03-11T16:02:08.38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9" autoAdjust="0"/>
    <p:restoredTop sz="94660"/>
  </p:normalViewPr>
  <p:slideViewPr>
    <p:cSldViewPr>
      <p:cViewPr varScale="1">
        <p:scale>
          <a:sx n="89" d="100"/>
          <a:sy n="89" d="100"/>
        </p:scale>
        <p:origin x="84" y="10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notesMaster" Target="notesMasters/notesMaster1.xml"/><Relationship Id="rId42"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45B48944-F50B-466E-9D35-C8163A2FBC83}"/>
    <pc:docChg chg="undo custSel addSld modSld sldOrd modMainMaster">
      <pc:chgData name="Joseph Levy" userId="3766db8f-7892-44ce-ae9b-8fce39950acf" providerId="ADAL" clId="{45B48944-F50B-466E-9D35-C8163A2FBC83}" dt="2021-03-11T16:04:12.751" v="1302" actId="20577"/>
      <pc:docMkLst>
        <pc:docMk/>
      </pc:docMkLst>
      <pc:sldChg chg="modSp mod">
        <pc:chgData name="Joseph Levy" userId="3766db8f-7892-44ce-ae9b-8fce39950acf" providerId="ADAL" clId="{45B48944-F50B-466E-9D35-C8163A2FBC83}" dt="2021-03-11T03:09:04.960" v="3" actId="6549"/>
        <pc:sldMkLst>
          <pc:docMk/>
          <pc:sldMk cId="0" sldId="256"/>
        </pc:sldMkLst>
        <pc:spChg chg="mod">
          <ac:chgData name="Joseph Levy" userId="3766db8f-7892-44ce-ae9b-8fce39950acf" providerId="ADAL" clId="{45B48944-F50B-466E-9D35-C8163A2FBC83}" dt="2021-03-11T03:09:04.960" v="3" actId="6549"/>
          <ac:spMkLst>
            <pc:docMk/>
            <pc:sldMk cId="0" sldId="256"/>
            <ac:spMk id="3074" creationId="{00000000-0000-0000-0000-000000000000}"/>
          </ac:spMkLst>
        </pc:spChg>
      </pc:sldChg>
      <pc:sldChg chg="modSp mod">
        <pc:chgData name="Joseph Levy" userId="3766db8f-7892-44ce-ae9b-8fce39950acf" providerId="ADAL" clId="{45B48944-F50B-466E-9D35-C8163A2FBC83}" dt="2021-03-11T03:09:38.789" v="73" actId="20577"/>
        <pc:sldMkLst>
          <pc:docMk/>
          <pc:sldMk cId="0" sldId="257"/>
        </pc:sldMkLst>
        <pc:spChg chg="mod">
          <ac:chgData name="Joseph Levy" userId="3766db8f-7892-44ce-ae9b-8fce39950acf" providerId="ADAL" clId="{45B48944-F50B-466E-9D35-C8163A2FBC83}" dt="2021-03-11T03:09:38.789" v="73" actId="20577"/>
          <ac:spMkLst>
            <pc:docMk/>
            <pc:sldMk cId="0" sldId="257"/>
            <ac:spMk id="3" creationId="{443B98C9-C847-4EA9-A208-0AE53C2FE4EA}"/>
          </ac:spMkLst>
        </pc:spChg>
      </pc:sldChg>
      <pc:sldChg chg="modSp mod">
        <pc:chgData name="Joseph Levy" userId="3766db8f-7892-44ce-ae9b-8fce39950acf" providerId="ADAL" clId="{45B48944-F50B-466E-9D35-C8163A2FBC83}" dt="2021-03-11T15:45:07.896" v="1120" actId="20577"/>
        <pc:sldMkLst>
          <pc:docMk/>
          <pc:sldMk cId="334232042" sldId="433"/>
        </pc:sldMkLst>
        <pc:spChg chg="mod">
          <ac:chgData name="Joseph Levy" userId="3766db8f-7892-44ce-ae9b-8fce39950acf" providerId="ADAL" clId="{45B48944-F50B-466E-9D35-C8163A2FBC83}" dt="2021-03-11T15:45:07.896" v="1120" actId="20577"/>
          <ac:spMkLst>
            <pc:docMk/>
            <pc:sldMk cId="334232042" sldId="433"/>
            <ac:spMk id="20483" creationId="{00000000-0000-0000-0000-000000000000}"/>
          </ac:spMkLst>
        </pc:spChg>
      </pc:sldChg>
      <pc:sldChg chg="modSp mod">
        <pc:chgData name="Joseph Levy" userId="3766db8f-7892-44ce-ae9b-8fce39950acf" providerId="ADAL" clId="{45B48944-F50B-466E-9D35-C8163A2FBC83}" dt="2021-03-11T15:23:03.845" v="356" actId="20577"/>
        <pc:sldMkLst>
          <pc:docMk/>
          <pc:sldMk cId="3375089798" sldId="434"/>
        </pc:sldMkLst>
        <pc:spChg chg="mod">
          <ac:chgData name="Joseph Levy" userId="3766db8f-7892-44ce-ae9b-8fce39950acf" providerId="ADAL" clId="{45B48944-F50B-466E-9D35-C8163A2FBC83}" dt="2021-03-11T15:23:03.845" v="356" actId="20577"/>
          <ac:spMkLst>
            <pc:docMk/>
            <pc:sldMk cId="3375089798" sldId="434"/>
            <ac:spMk id="20483" creationId="{00000000-0000-0000-0000-000000000000}"/>
          </ac:spMkLst>
        </pc:spChg>
      </pc:sldChg>
      <pc:sldChg chg="modSp mod">
        <pc:chgData name="Joseph Levy" userId="3766db8f-7892-44ce-ae9b-8fce39950acf" providerId="ADAL" clId="{45B48944-F50B-466E-9D35-C8163A2FBC83}" dt="2021-03-11T15:18:10.791" v="186" actId="6549"/>
        <pc:sldMkLst>
          <pc:docMk/>
          <pc:sldMk cId="323163336" sldId="436"/>
        </pc:sldMkLst>
        <pc:spChg chg="mod">
          <ac:chgData name="Joseph Levy" userId="3766db8f-7892-44ce-ae9b-8fce39950acf" providerId="ADAL" clId="{45B48944-F50B-466E-9D35-C8163A2FBC83}" dt="2021-03-11T15:18:10.791" v="186" actId="6549"/>
          <ac:spMkLst>
            <pc:docMk/>
            <pc:sldMk cId="323163336" sldId="436"/>
            <ac:spMk id="3" creationId="{AEC1EB3D-8041-43FF-9120-901369C08F70}"/>
          </ac:spMkLst>
        </pc:spChg>
      </pc:sldChg>
      <pc:sldChg chg="modSp new mod ord">
        <pc:chgData name="Joseph Levy" userId="3766db8f-7892-44ce-ae9b-8fce39950acf" providerId="ADAL" clId="{45B48944-F50B-466E-9D35-C8163A2FBC83}" dt="2021-03-11T16:04:12.751" v="1302" actId="20577"/>
        <pc:sldMkLst>
          <pc:docMk/>
          <pc:sldMk cId="3982426875" sldId="437"/>
        </pc:sldMkLst>
        <pc:spChg chg="mod">
          <ac:chgData name="Joseph Levy" userId="3766db8f-7892-44ce-ae9b-8fce39950acf" providerId="ADAL" clId="{45B48944-F50B-466E-9D35-C8163A2FBC83}" dt="2021-03-11T15:32:45.841" v="917" actId="14100"/>
          <ac:spMkLst>
            <pc:docMk/>
            <pc:sldMk cId="3982426875" sldId="437"/>
            <ac:spMk id="2" creationId="{583DFFDA-ECDA-455B-A186-68FED4B386A3}"/>
          </ac:spMkLst>
        </pc:spChg>
        <pc:spChg chg="mod">
          <ac:chgData name="Joseph Levy" userId="3766db8f-7892-44ce-ae9b-8fce39950acf" providerId="ADAL" clId="{45B48944-F50B-466E-9D35-C8163A2FBC83}" dt="2021-03-11T16:04:12.751" v="1302" actId="20577"/>
          <ac:spMkLst>
            <pc:docMk/>
            <pc:sldMk cId="3982426875" sldId="437"/>
            <ac:spMk id="3" creationId="{93431956-BDA3-4349-8DF6-C717FBA89E9E}"/>
          </ac:spMkLst>
        </pc:spChg>
      </pc:sldChg>
      <pc:sldChg chg="modSp add mod ord">
        <pc:chgData name="Joseph Levy" userId="3766db8f-7892-44ce-ae9b-8fce39950acf" providerId="ADAL" clId="{45B48944-F50B-466E-9D35-C8163A2FBC83}" dt="2021-03-11T15:54:14.890" v="1253" actId="20577"/>
        <pc:sldMkLst>
          <pc:docMk/>
          <pc:sldMk cId="2251558074" sldId="438"/>
        </pc:sldMkLst>
        <pc:spChg chg="mod">
          <ac:chgData name="Joseph Levy" userId="3766db8f-7892-44ce-ae9b-8fce39950acf" providerId="ADAL" clId="{45B48944-F50B-466E-9D35-C8163A2FBC83}" dt="2021-03-11T15:40:41.725" v="1016" actId="20577"/>
          <ac:spMkLst>
            <pc:docMk/>
            <pc:sldMk cId="2251558074" sldId="438"/>
            <ac:spMk id="2" creationId="{583DFFDA-ECDA-455B-A186-68FED4B386A3}"/>
          </ac:spMkLst>
        </pc:spChg>
        <pc:spChg chg="mod">
          <ac:chgData name="Joseph Levy" userId="3766db8f-7892-44ce-ae9b-8fce39950acf" providerId="ADAL" clId="{45B48944-F50B-466E-9D35-C8163A2FBC83}" dt="2021-03-11T15:54:14.890" v="1253" actId="20577"/>
          <ac:spMkLst>
            <pc:docMk/>
            <pc:sldMk cId="2251558074" sldId="438"/>
            <ac:spMk id="3" creationId="{93431956-BDA3-4349-8DF6-C717FBA89E9E}"/>
          </ac:spMkLst>
        </pc:spChg>
      </pc:sldChg>
      <pc:sldMasterChg chg="modSp mod">
        <pc:chgData name="Joseph Levy" userId="3766db8f-7892-44ce-ae9b-8fce39950acf" providerId="ADAL" clId="{45B48944-F50B-466E-9D35-C8163A2FBC83}" dt="2021-03-11T03:10:03.507" v="75" actId="6549"/>
        <pc:sldMasterMkLst>
          <pc:docMk/>
          <pc:sldMasterMk cId="0" sldId="2147483648"/>
        </pc:sldMasterMkLst>
        <pc:spChg chg="mod">
          <ac:chgData name="Joseph Levy" userId="3766db8f-7892-44ce-ae9b-8fce39950acf" providerId="ADAL" clId="{45B48944-F50B-466E-9D35-C8163A2FBC83}" dt="2021-03-11T03:10:03.507" v="75"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3/11/2021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26</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119684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29</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38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5</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0779952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6</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3744076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8</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16</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4877449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22</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106317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2021</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2021</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2021</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802.11-21/0214r3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21/11-21-0148-00-AANI-ieee-802-11-aani-standing-committee-january-2021-interim-meeting-minutes.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11" Type="http://schemas.openxmlformats.org/officeDocument/2006/relationships/hyperlink" Target="https://mentor.ieee.org/802.11/dcn/20/11-20-1031-02-AANI-11-20-0013-00-aani-draft-technical-report-on-interworking-between-3gpp-5g-network-wlan-intel-comments.docx" TargetMode="External"/><Relationship Id="rId5" Type="http://schemas.openxmlformats.org/officeDocument/2006/relationships/hyperlink" Target="https://mentor.ieee.org/802.11/dcn/19/11-19-1843-00-AANI-initial-technical-draft-report-on-interworking-between-3gpp-5g-network-and-wlan.docx" TargetMode="External"/><Relationship Id="rId10" Type="http://schemas.openxmlformats.org/officeDocument/2006/relationships/hyperlink" Target="https://mentor.ieee.org/802.11/dcn/20/11-20-0013-03-AANI-draft-technical-report-on-interworking-between-3gpp-5g-network-wlan.docx" TargetMode="External"/><Relationship Id="rId4" Type="http://schemas.openxmlformats.org/officeDocument/2006/relationships/hyperlink" Target="https://mentor.ieee.org/802.11/dcn/19/11-19-2046-00-AANI-the-initial-technical-draft-report-on-interworking-between-3gpp-5g-network-network.pptx" TargetMode="External"/><Relationship Id="rId9" Type="http://schemas.openxmlformats.org/officeDocument/2006/relationships/hyperlink" Target="https://mentor.ieee.org/802.11/dcn/20/11-20-0013-02-AANI-draft-technical-report-on-interworking-between-3gpp-5g-network-wlan.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20/11-20-1512-01-AANI-aani-sc-teleconference-15-sep-2020-meeting-minutes.docx" TargetMode="External"/><Relationship Id="rId13" Type="http://schemas.openxmlformats.org/officeDocument/2006/relationships/hyperlink" Target="https://mentor.ieee.org/802.11/dcn/20/11-20-1689-00-AANI-aani-sc-teleconference-20-oct-2020-meeting-minutes.docx" TargetMode="External"/><Relationship Id="rId18" Type="http://schemas.openxmlformats.org/officeDocument/2006/relationships/hyperlink" Target="https://mentor.ieee.org/802.11/dcn/21/11-21-0148-00-AANI-ieee-802-11-aani-standing-committee-january-2021-interim-meeting-minutes.docx" TargetMode="External"/><Relationship Id="rId3" Type="http://schemas.openxmlformats.org/officeDocument/2006/relationships/hyperlink" Target="https://mentor.ieee.org/802.11/dcn/20/11-20-1262-02-AANI-cc32-aani-report-comments.xlsx" TargetMode="External"/><Relationship Id="rId7" Type="http://schemas.openxmlformats.org/officeDocument/2006/relationships/hyperlink" Target="https://mentor.ieee.org/802.11/dcn/20/11-20-1376-00-AANI-technical-report-on-interworking-between-3gpp-5g-system-and-wlan.docx" TargetMode="External"/><Relationship Id="rId12" Type="http://schemas.openxmlformats.org/officeDocument/2006/relationships/hyperlink" Target="https://mentor.ieee.org/802.11/dcn/20/11-20-1601" TargetMode="External"/><Relationship Id="rId17" Type="http://schemas.openxmlformats.org/officeDocument/2006/relationships/hyperlink" Target="https://mentor.ieee.org/802.11/dcn/21/11-21-0058-00-AANI-aani-sc-teleconference-minutes-5-january-2021.docx" TargetMode="External"/><Relationship Id="rId2" Type="http://schemas.openxmlformats.org/officeDocument/2006/relationships/hyperlink" Target="https://mentor.ieee.org/802.11/dcn/20/11-20-0013-05-AANI-draft-technical-report-on-interworking-between-3gpp-5g-network-wlan.docx" TargetMode="External"/><Relationship Id="rId16" Type="http://schemas.openxmlformats.org/officeDocument/2006/relationships/hyperlink" Target="https://mentor.ieee.org/802.11/dcn/20/11-20-1977-00-AANI-aani-sc-teleconference-minutes-15-december-2020.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356-00-AANI-proposed-comment-resolution-for-cid-10-11-12-105-on-comment-collection-sheet-11-20-1262r2.docx" TargetMode="External"/><Relationship Id="rId11" Type="http://schemas.openxmlformats.org/officeDocument/2006/relationships/hyperlink" Target="https://mentor.ieee.org/802.11/dcn/20/11-20-1668-00-AANI-aani-sc-teleconference-13-oct-2020-meeting-minutes.docx" TargetMode="External"/><Relationship Id="rId5" Type="http://schemas.openxmlformats.org/officeDocument/2006/relationships/hyperlink" Target="https://mentor.ieee.org/802.11/dcn/20/11-20-0013-05-AANI-draft-technical-report-on-interworking-between-3gpp-5g-network-wlan.pdf" TargetMode="External"/><Relationship Id="rId15" Type="http://schemas.openxmlformats.org/officeDocument/2006/relationships/hyperlink" Target="https://mentor.ieee.org/802.11/dcn/20/11-20-1926-00-AANI-aani-sc-teleconference-minutes-november-2020-plenary.docx" TargetMode="External"/><Relationship Id="rId10" Type="http://schemas.openxmlformats.org/officeDocument/2006/relationships/hyperlink" Target="https://mentor.ieee.org/802.11/dcn/20/11-20-1600-00-AANI-aani-sc-teleconference-6-oct-2020-meeting-minutes.docx" TargetMode="External"/><Relationship Id="rId19" Type="http://schemas.openxmlformats.org/officeDocument/2006/relationships/hyperlink" Target="https://mentor.ieee.org/802.11/dcn/20/11-20-0013-10-AANI-draft-technical-report-on-interworking-between-3gpp-5g-network-wlan.docx" TargetMode="External"/><Relationship Id="rId4" Type="http://schemas.openxmlformats.org/officeDocument/2006/relationships/hyperlink" Target="https://mentor.ieee.org/802.11/dcn/20/11-20-1262-03-AANI-cc32-aani-report-comments.xlsx" TargetMode="External"/><Relationship Id="rId9" Type="http://schemas.openxmlformats.org/officeDocument/2006/relationships/hyperlink" Target="https://mentor.ieee.org/802.11/dcn/20/11-20-1567-00-AANI-aani-sc-teleconference-1-oct-2020-meeting-minutes.docx" TargetMode="External"/><Relationship Id="rId14" Type="http://schemas.openxmlformats.org/officeDocument/2006/relationships/hyperlink" Target="https://mentor.ieee.org/802.11/dcn/20/11-20-1748-00-AANI-aani-sc-teleconference-27-oct-2020-meeting-minutes.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408-00-0wng-wba-5g-and-wi-fi-ran-convergence-ieee-802-11-wng-session.pdf"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0013-11-AANI-draft-technical-report-on-interworking-between-3gpp-5g-network-wlan.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1/11-21-0413-00-AANI-aani-sc-technical-report-11-20-0013-way-forward.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11" Type="http://schemas.openxmlformats.org/officeDocument/2006/relationships/hyperlink" Target="https://mentor.ieee.org/802.11/dcn/20/11-20-1031-02-AANI-11-20-0013-00-aani-draft-technical-report-on-interworking-between-3gpp-5g-network-wlan-intel-comments.docx" TargetMode="External"/><Relationship Id="rId5" Type="http://schemas.openxmlformats.org/officeDocument/2006/relationships/hyperlink" Target="https://mentor.ieee.org/802.11/dcn/19/11-19-1843-00-AANI-initial-technical-draft-report-on-interworking-between-3gpp-5g-network-and-wlan.docx" TargetMode="External"/><Relationship Id="rId10" Type="http://schemas.openxmlformats.org/officeDocument/2006/relationships/hyperlink" Target="https://mentor.ieee.org/802.11/dcn/20/11-20-0013-03-AANI-draft-technical-report-on-interworking-between-3gpp-5g-network-wlan.docx" TargetMode="External"/><Relationship Id="rId4" Type="http://schemas.openxmlformats.org/officeDocument/2006/relationships/hyperlink" Target="https://mentor.ieee.org/802.11/dcn/19/11-19-2046-00-AANI-the-initial-technical-draft-report-on-interworking-between-3gpp-5g-network-network.pptx" TargetMode="External"/><Relationship Id="rId9" Type="http://schemas.openxmlformats.org/officeDocument/2006/relationships/hyperlink" Target="https://mentor.ieee.org/802.11/dcn/20/11-20-0013-02-AANI-draft-technical-report-on-interworking-between-3gpp-5g-network-wlan.doc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0/11-20-1512-01-AANI-aani-sc-teleconference-15-sep-2020-meeting-minutes.docx" TargetMode="External"/><Relationship Id="rId3" Type="http://schemas.openxmlformats.org/officeDocument/2006/relationships/hyperlink" Target="https://mentor.ieee.org/802.11/dcn/20/11-20-1262-02-AANI-cc32-aani-report-comments.xlsx" TargetMode="External"/><Relationship Id="rId7" Type="http://schemas.openxmlformats.org/officeDocument/2006/relationships/hyperlink" Target="https://mentor.ieee.org/802.11/dcn/20/11-20-1376-00-AANI-technical-report-on-interworking-between-3gpp-5g-system-and-wlan.docx" TargetMode="External"/><Relationship Id="rId12" Type="http://schemas.openxmlformats.org/officeDocument/2006/relationships/hyperlink" Target="https://mentor.ieee.org/802.11/dcn/20/11-20-1977-00-AANI-aani-sc-teleconference-minutes-15-december-2020.docx" TargetMode="External"/><Relationship Id="rId2" Type="http://schemas.openxmlformats.org/officeDocument/2006/relationships/hyperlink" Target="https://mentor.ieee.org/802.11/dcn/20/11-20-0013-05-AANI-draft-technical-report-on-interworking-between-3gpp-5g-network-wlan.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356-00-AANI-proposed-comment-resolution-for-cid-10-11-12-105-on-comment-collection-sheet-11-20-1262r2.docx" TargetMode="External"/><Relationship Id="rId11" Type="http://schemas.openxmlformats.org/officeDocument/2006/relationships/hyperlink" Target="https://mentor.ieee.org/802.11/dcn/20/11-20-1926-00-AANI-aani-sc-teleconference-minutes-november-2020-plenary.docx" TargetMode="External"/><Relationship Id="rId5" Type="http://schemas.openxmlformats.org/officeDocument/2006/relationships/hyperlink" Target="https://mentor.ieee.org/802.11/dcn/20/11-20-0013-05-AANI-draft-technical-report-on-interworking-between-3gpp-5g-network-wlan.pdf" TargetMode="External"/><Relationship Id="rId10" Type="http://schemas.openxmlformats.org/officeDocument/2006/relationships/hyperlink" Target="https://mentor.ieee.org/802.11/dcn/20/11-20-1601" TargetMode="External"/><Relationship Id="rId4" Type="http://schemas.openxmlformats.org/officeDocument/2006/relationships/hyperlink" Target="https://mentor.ieee.org/802.11/dcn/20/11-20-1262-03-AANI-cc32-aani-report-comments.xlsx" TargetMode="External"/><Relationship Id="rId9" Type="http://schemas.openxmlformats.org/officeDocument/2006/relationships/hyperlink" Target="https://mentor.ieee.org/802.11/dcn/20/11-20-1567-AANI-aani-sc-teleconference-1-oct-2020-meeting-minutes.docx"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0/11-20-0013-10-AANI-draft-technical-report-on-interworking-between-3gpp-5g-network-wlan.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413-AANI-aani-sc-technical-report-11-20-0013-way-forward.pptx" TargetMode="External"/><Relationship Id="rId2" Type="http://schemas.openxmlformats.org/officeDocument/2006/relationships/hyperlink" Target="https://mentor.ieee.org/802.11/dcn/20/11-20-0013-11-AANI-draft-technical-report-on-interworking-between-3gpp-5g-network-wlan.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1/11-21-0438-00-AANI-interworking-report-way-forward.pptx" TargetMode="External"/><Relationship Id="rId2" Type="http://schemas.openxmlformats.org/officeDocument/2006/relationships/hyperlink" Target="https://mentor.ieee.org/802.11/dcn/20/11-20-0013-11-AANI-draft-technical-report-on-interworking-between-3gpp-5g-network-wlan.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413-00-AANI-aani-sc-technical-report-11-20-0013-way-forward.ppt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1/11-21-0170-00-0000-2021-jan-liaison-from-wba-re-convergence.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1/11-21-0170-00-0000-2021-jan-liaison-from-wba-re-convergence.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0/11-20-0013-11-AANI-draft-technical-report-on-interworking-between-3gpp-5g-network-wlan.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Teleconference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2021-03-11</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March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090695682"/>
              </p:ext>
            </p:extLst>
          </p:nvPr>
        </p:nvGraphicFramePr>
        <p:xfrm>
          <a:off x="458788" y="2493963"/>
          <a:ext cx="11339512" cy="3913187"/>
        </p:xfrm>
        <a:graphic>
          <a:graphicData uri="http://schemas.openxmlformats.org/presentationml/2006/ole">
            <mc:AlternateContent xmlns:mc="http://schemas.openxmlformats.org/markup-compatibility/2006">
              <mc:Choice xmlns:v="urn:schemas-microsoft-com:vml" Requires="v">
                <p:oleObj name="Document" r:id="rId3" imgW="8249760" imgH="2855880" progId="Word.Document.8">
                  <p:embed/>
                </p:oleObj>
              </mc:Choice>
              <mc:Fallback>
                <p:oleObj name="Document" r:id="rId3" imgW="8249760" imgH="2855880" progId="Word.Document.8">
                  <p:embed/>
                  <p:pic>
                    <p:nvPicPr>
                      <p:cNvPr id="9" name="Object 3"/>
                      <p:cNvPicPr>
                        <a:picLocks noChangeAspect="1" noChangeArrowheads="1"/>
                      </p:cNvPicPr>
                      <p:nvPr/>
                    </p:nvPicPr>
                    <p:blipFill>
                      <a:blip r:embed="rId4"/>
                      <a:srcRect/>
                      <a:stretch>
                        <a:fillRect/>
                      </a:stretch>
                    </p:blipFill>
                    <p:spPr bwMode="auto">
                      <a:xfrm>
                        <a:off x="458788" y="2493963"/>
                        <a:ext cx="11339512" cy="391318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914401" y="685801"/>
            <a:ext cx="10361084" cy="533399"/>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47171" y="1295400"/>
            <a:ext cx="10897657" cy="5181600"/>
          </a:xfrm>
        </p:spPr>
        <p:txBody>
          <a:bodyPr>
            <a:noAutofit/>
          </a:bodyPr>
          <a:lstStyle/>
          <a:p>
            <a:pPr marL="900113" lvl="2" indent="-214313">
              <a:buSzPct val="150000"/>
              <a:buFont typeface="Arial" panose="020B0604020202020204" pitchFamily="34" charset="0"/>
              <a:buChar char="•"/>
            </a:pPr>
            <a:r>
              <a:rPr lang="en-US" sz="20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800" dirty="0">
                <a:hlinkClick r:id="rId2"/>
              </a:rPr>
              <a:t>https://standards.ieee.org/about/policies/bylaws/sect6-7.html#7</a:t>
            </a:r>
            <a:br>
              <a:rPr lang="en-US" sz="1800" dirty="0"/>
            </a:br>
            <a:r>
              <a:rPr lang="en-US" dirty="0"/>
              <a:t>	Clause 6.1 of the IEEE SA Standards Board Operations Manual</a:t>
            </a:r>
            <a:br>
              <a:rPr lang="en-US" dirty="0"/>
            </a:br>
            <a:r>
              <a:rPr lang="en-US" dirty="0"/>
              <a:t>	</a:t>
            </a: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r>
              <a:rPr lang="en-US" sz="2000" dirty="0"/>
              <a:t>IEEE SA Copyright Permission</a:t>
            </a:r>
          </a:p>
          <a:p>
            <a:pPr marL="1243013" lvl="3" indent="-214313">
              <a:buSzPct val="150000"/>
              <a:buFont typeface="Arial" panose="020B0604020202020204" pitchFamily="34" charset="0"/>
              <a:buChar char="•"/>
            </a:pPr>
            <a:r>
              <a:rPr lang="en-US" sz="1800" dirty="0">
                <a:hlinkClick r:id="rId4"/>
              </a:rPr>
              <a:t>https://standards.ieee.org/content/dam/ieee-standards/standards/web/documents/other/permissionltrs.zip</a:t>
            </a:r>
            <a:endParaRPr lang="en-US" sz="1800" dirty="0"/>
          </a:p>
          <a:p>
            <a:pPr marL="900113" lvl="2" indent="-214313">
              <a:buSzPct val="150000"/>
              <a:buFont typeface="Arial" panose="020B0604020202020204" pitchFamily="34" charset="0"/>
              <a:buChar char="•"/>
            </a:pPr>
            <a:r>
              <a:rPr lang="en-US" sz="2000" dirty="0"/>
              <a:t>IEEE SA Copyright FAQs</a:t>
            </a:r>
          </a:p>
          <a:p>
            <a:pPr marL="1243013" lvl="3" indent="-214313">
              <a:buSzPct val="150000"/>
              <a:buFont typeface="Arial" panose="020B0604020202020204" pitchFamily="34" charset="0"/>
              <a:buChar char="•"/>
            </a:pPr>
            <a:r>
              <a:rPr lang="en-US" sz="1800" dirty="0">
                <a:hlinkClick r:id="rId5"/>
              </a:rPr>
              <a:t>http://standards.ieee.org/faqs/copyrights.html/</a:t>
            </a:r>
            <a:endParaRPr lang="en-US" sz="1800" dirty="0"/>
          </a:p>
          <a:p>
            <a:pPr marL="900113" lvl="2" indent="-214313">
              <a:buSzPct val="150000"/>
              <a:buFont typeface="Arial" panose="020B0604020202020204" pitchFamily="34" charset="0"/>
              <a:buChar char="•"/>
            </a:pPr>
            <a:r>
              <a:rPr lang="en-US" sz="2000" dirty="0"/>
              <a:t>IEEE SA Best Practices for IEEE Standards Development </a:t>
            </a:r>
          </a:p>
          <a:p>
            <a:pPr marL="1243013" lvl="3" indent="-214313">
              <a:buSzPct val="150000"/>
              <a:buFont typeface="Arial" panose="020B0604020202020204" pitchFamily="34" charset="0"/>
              <a:buChar char="•"/>
            </a:pPr>
            <a:r>
              <a:rPr lang="en-US" sz="1800" dirty="0">
                <a:hlinkClick r:id="rId6"/>
              </a:rPr>
              <a:t>http://standards.ieee.org/develop/policies/best_practices_for_ieee_standards_development_051215.pdf</a:t>
            </a:r>
            <a:endParaRPr lang="en-US" sz="1800" dirty="0"/>
          </a:p>
          <a:p>
            <a:pPr marL="900113" lvl="2" indent="-214313">
              <a:buSzPct val="150000"/>
              <a:buFont typeface="Arial" panose="020B0604020202020204" pitchFamily="34" charset="0"/>
              <a:buChar char="•"/>
            </a:pPr>
            <a:r>
              <a:rPr lang="en-US" sz="2000" dirty="0"/>
              <a:t>Distribution of Draft Standards (see 6.1.3 of the SASB Operations Manual)</a:t>
            </a:r>
          </a:p>
          <a:p>
            <a:pPr marL="1243013" lvl="3" indent="-214313">
              <a:buSzPct val="150000"/>
              <a:buFont typeface="Arial" panose="020B0604020202020204" pitchFamily="34" charset="0"/>
              <a:buChar char="•"/>
            </a:pP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endParaRPr lang="en-US" altLang="en-US" sz="1100" dirty="0"/>
          </a:p>
        </p:txBody>
      </p:sp>
      <p:sp>
        <p:nvSpPr>
          <p:cNvPr id="4" name="Date Placeholder 3">
            <a:extLst>
              <a:ext uri="{FF2B5EF4-FFF2-40B4-BE49-F238E27FC236}">
                <a16:creationId xmlns:a16="http://schemas.microsoft.com/office/drawing/2014/main" id="{4EFEFA23-E4B2-409F-8D51-8C1D2B217056}"/>
              </a:ext>
            </a:extLst>
          </p:cNvPr>
          <p:cNvSpPr>
            <a:spLocks noGrp="1"/>
          </p:cNvSpPr>
          <p:nvPr>
            <p:ph type="dt" idx="15"/>
          </p:nvPr>
        </p:nvSpPr>
        <p:spPr/>
        <p:txBody>
          <a:bodyPr/>
          <a:lstStyle/>
          <a:p>
            <a:r>
              <a:rPr lang="en-US" dirty="0"/>
              <a:t>March 2021</a:t>
            </a:r>
            <a:endParaRPr lang="en-GB" dirty="0"/>
          </a:p>
        </p:txBody>
      </p:sp>
      <p:sp>
        <p:nvSpPr>
          <p:cNvPr id="5" name="Footer Placeholder 4">
            <a:extLst>
              <a:ext uri="{FF2B5EF4-FFF2-40B4-BE49-F238E27FC236}">
                <a16:creationId xmlns:a16="http://schemas.microsoft.com/office/drawing/2014/main" id="{A94E8563-66BB-4C3D-89D9-05D200F4C94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A01EA25B-6871-4DA6-8B1F-D2A37B634C17}"/>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342900" marR="0" lvl="0" indent="-342900">
              <a:spcBef>
                <a:spcPts val="0"/>
              </a:spcBef>
              <a:spcAft>
                <a:spcPts val="0"/>
              </a:spcAft>
              <a:buFont typeface="Arial" panose="020B0604020202020204" pitchFamily="34" charset="0"/>
              <a:buChar char="•"/>
              <a:tabLst>
                <a:tab pos="228600" algn="l"/>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The </a:t>
            </a:r>
            <a:r>
              <a:rPr lang="en-US" sz="20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IEEE-SA Standards Board Bylaws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require that “participants in the IEEE standards development individual process shall act based on their qualifications and experience”</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228600" algn="l"/>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This means participants:</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act &amp; vote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based on their personal &amp; independent opinions derived from their expertise, knowledge, and qualifications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not act or vote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based on any obligation to or any direction from any other person or organization, including an employer or client, regardless of any external commitments, agreements, contracts, or orders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not direct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the actions or votes of other participants or retaliate against other participants for fulfilling their responsibility to act &amp; vote based on their personal &amp; independently developed opinions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228600" algn="l"/>
                <a:tab pos="457200" algn="l"/>
              </a:tabLst>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By participating in this meeting, you are deemed to accept these requirements; if you are unable to satisfy these requirements then you shall immediately cease any participation</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ctr" eaLnBrk="0" hangingPunct="0">
              <a:buClrTx/>
            </a:pPr>
            <a:endParaRPr lang="en-GB" altLang="en-US" sz="1400" b="0" kern="1200" dirty="0">
              <a:latin typeface="Times New Roman" pitchFamily="16" charset="0"/>
              <a:ea typeface="MS Gothic" panose="020B0609070205080204" pitchFamily="49" charset="-128"/>
            </a:endParaRP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March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FDA46-819B-4603-9268-8B595B5526B0}"/>
              </a:ext>
            </a:extLst>
          </p:cNvPr>
          <p:cNvSpPr>
            <a:spLocks noGrp="1"/>
          </p:cNvSpPr>
          <p:nvPr>
            <p:ph type="title"/>
          </p:nvPr>
        </p:nvSpPr>
        <p:spPr>
          <a:xfrm>
            <a:off x="914401" y="685801"/>
            <a:ext cx="10361084" cy="533399"/>
          </a:xfrm>
        </p:spPr>
        <p:txBody>
          <a:bodyPr/>
          <a:lstStyle/>
          <a:p>
            <a:r>
              <a:rPr lang="en-US" altLang="en-US" dirty="0"/>
              <a:t>Approval of Minutes</a:t>
            </a:r>
            <a:endParaRPr lang="en-US" dirty="0"/>
          </a:p>
        </p:txBody>
      </p:sp>
      <p:sp>
        <p:nvSpPr>
          <p:cNvPr id="3" name="Content Placeholder 2">
            <a:extLst>
              <a:ext uri="{FF2B5EF4-FFF2-40B4-BE49-F238E27FC236}">
                <a16:creationId xmlns:a16="http://schemas.microsoft.com/office/drawing/2014/main" id="{FBED7279-1AEF-4601-9E91-E8A0F406CE2C}"/>
              </a:ext>
            </a:extLst>
          </p:cNvPr>
          <p:cNvSpPr>
            <a:spLocks noGrp="1"/>
          </p:cNvSpPr>
          <p:nvPr>
            <p:ph idx="1"/>
          </p:nvPr>
        </p:nvSpPr>
        <p:spPr>
          <a:xfrm>
            <a:off x="697442" y="1260476"/>
            <a:ext cx="10896599" cy="5305425"/>
          </a:xfrm>
        </p:spPr>
        <p:txBody>
          <a:bodyPr/>
          <a:lstStyle/>
          <a:p>
            <a:r>
              <a:rPr lang="en-US" altLang="en-US" dirty="0"/>
              <a:t>Minutes from the January 2021 Interim </a:t>
            </a:r>
            <a:r>
              <a:rPr lang="en-US" dirty="0"/>
              <a:t>Telecons</a:t>
            </a:r>
            <a:r>
              <a:rPr lang="en-US" altLang="en-US" dirty="0"/>
              <a:t>:</a:t>
            </a:r>
            <a:br>
              <a:rPr lang="en-US" altLang="en-US" dirty="0"/>
            </a:br>
            <a:r>
              <a:rPr lang="en-US" altLang="en-US" dirty="0">
                <a:hlinkClick r:id="rId2"/>
              </a:rPr>
              <a:t>11-21/0148r0</a:t>
            </a:r>
            <a:r>
              <a:rPr lang="en-US" altLang="en-US" dirty="0"/>
              <a:t> </a:t>
            </a:r>
            <a:r>
              <a:rPr lang="en-US" altLang="en-US" sz="2000" b="0" dirty="0"/>
              <a:t>“</a:t>
            </a:r>
            <a:r>
              <a:rPr lang="en-US" sz="2000" b="0" dirty="0"/>
              <a:t>IEEE 802.11 AANI Standing Committee January 2021 Interim Meeting Minutes”</a:t>
            </a:r>
            <a:r>
              <a:rPr lang="en-US" altLang="en-US" sz="2000" b="0" dirty="0"/>
              <a:t> </a:t>
            </a:r>
          </a:p>
          <a:p>
            <a:r>
              <a:rPr lang="en-US" altLang="en-US" dirty="0"/>
              <a:t>	</a:t>
            </a:r>
            <a:r>
              <a:rPr lang="en-US" altLang="en-US" sz="2000" b="0" dirty="0"/>
              <a:t>Comments?</a:t>
            </a:r>
          </a:p>
          <a:p>
            <a:r>
              <a:rPr lang="en-US" altLang="en-US" b="0" dirty="0"/>
              <a:t> 	</a:t>
            </a:r>
            <a:r>
              <a:rPr lang="en-US" altLang="en-US" sz="2000" b="0" dirty="0"/>
              <a:t>Objections to approving the minutes by unanimous consent? </a:t>
            </a:r>
          </a:p>
          <a:p>
            <a:endParaRPr lang="en-US" altLang="en-US" sz="2000" b="0" dirty="0">
              <a:solidFill>
                <a:srgbClr val="92D050"/>
              </a:solidFill>
            </a:endParaRPr>
          </a:p>
          <a:p>
            <a:r>
              <a:rPr lang="en-US" altLang="en-US" dirty="0"/>
              <a:t>Minutes from AANI SC Teleconferences:</a:t>
            </a:r>
          </a:p>
          <a:p>
            <a:r>
              <a:rPr lang="en-US" altLang="en-US" sz="2000" b="0" dirty="0"/>
              <a:t>	None held</a:t>
            </a:r>
          </a:p>
          <a:p>
            <a:endParaRPr lang="en-US" dirty="0"/>
          </a:p>
        </p:txBody>
      </p:sp>
      <p:sp>
        <p:nvSpPr>
          <p:cNvPr id="4" name="Slide Number Placeholder 3">
            <a:extLst>
              <a:ext uri="{FF2B5EF4-FFF2-40B4-BE49-F238E27FC236}">
                <a16:creationId xmlns:a16="http://schemas.microsoft.com/office/drawing/2014/main" id="{56EF7C72-8AB7-4D29-83F0-23BD1320E2A7}"/>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EB5C0A9-B5CF-43CA-B2F0-49ED522198A3}"/>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4DB73B87-5017-4077-9988-72F1D645D158}"/>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28013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273051"/>
          </a:xfrm>
        </p:spPr>
        <p:txBody>
          <a:bodyPr/>
          <a:lstStyle/>
          <a:p>
            <a:r>
              <a:rPr lang="en-US" dirty="0"/>
              <a:t>Status on the Proposal on Interworking</a:t>
            </a:r>
          </a:p>
        </p:txBody>
      </p:sp>
      <p:sp>
        <p:nvSpPr>
          <p:cNvPr id="3" name="Content Placeholder 2"/>
          <p:cNvSpPr>
            <a:spLocks noGrp="1"/>
          </p:cNvSpPr>
          <p:nvPr>
            <p:ph idx="1"/>
          </p:nvPr>
        </p:nvSpPr>
        <p:spPr>
          <a:xfrm>
            <a:off x="152400" y="1143000"/>
            <a:ext cx="11860742" cy="5292726"/>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July 2019 a proposal was made: </a:t>
            </a:r>
            <a:r>
              <a:rPr lang="en-US" altLang="en-US" sz="1600" b="0" dirty="0">
                <a:solidFill>
                  <a:schemeClr val="tx1"/>
                </a:solidFill>
                <a:hlinkClick r:id="rId2"/>
              </a:rPr>
              <a:t>11-19/1160r1</a:t>
            </a:r>
            <a:r>
              <a:rPr lang="en-US" altLang="en-US" sz="1600" b="0" dirty="0">
                <a:solidFill>
                  <a:schemeClr val="tx1"/>
                </a:solidFill>
              </a:rPr>
              <a:t> Proposal on Interworking between IEEE 802.11 WLAN and 3GPP 5G Core Network</a:t>
            </a:r>
          </a:p>
          <a:p>
            <a:pPr marL="571500" indent="-457200">
              <a:spcAft>
                <a:spcPts val="0"/>
              </a:spcAft>
              <a:buFont typeface="Arial" panose="020B0604020202020204" pitchFamily="34" charset="0"/>
              <a:buChar char="•"/>
            </a:pPr>
            <a:r>
              <a:rPr lang="en-US" altLang="en-US" sz="1600" b="0" dirty="0">
                <a:solidFill>
                  <a:schemeClr val="tx1"/>
                </a:solidFill>
              </a:rPr>
              <a:t>Sept 2019 more details: </a:t>
            </a:r>
            <a:r>
              <a:rPr lang="en-US" altLang="en-US" sz="1600" b="0" dirty="0">
                <a:solidFill>
                  <a:schemeClr val="tx1"/>
                </a:solidFill>
                <a:hlinkClick r:id="rId3"/>
              </a:rPr>
              <a:t>11-19/1529r1</a:t>
            </a:r>
            <a:r>
              <a:rPr lang="en-US" altLang="en-US" sz="1600" b="0" dirty="0">
                <a:solidFill>
                  <a:schemeClr val="tx1"/>
                </a:solidFill>
              </a:rPr>
              <a:t>, “</a:t>
            </a:r>
            <a:r>
              <a:rPr lang="en-US" sz="1600" b="0" dirty="0"/>
              <a:t>Objective and scope of technical report on interworking between 5G core network and WLAN”</a:t>
            </a:r>
          </a:p>
          <a:p>
            <a:pPr marL="571500" indent="-457200">
              <a:spcAft>
                <a:spcPts val="0"/>
              </a:spcAft>
              <a:buFont typeface="Arial" panose="020B0604020202020204" pitchFamily="34" charset="0"/>
              <a:buChar char="•"/>
            </a:pPr>
            <a:r>
              <a:rPr lang="en-US" altLang="en-US" sz="1600" b="0" dirty="0">
                <a:solidFill>
                  <a:schemeClr val="tx1"/>
                </a:solidFill>
              </a:rPr>
              <a:t>November 2019 two contributions were discussed:</a:t>
            </a:r>
          </a:p>
          <a:p>
            <a:pPr marL="857250" lvl="1" indent="-457200">
              <a:spcBef>
                <a:spcPts val="200"/>
              </a:spcBef>
              <a:spcAft>
                <a:spcPts val="0"/>
              </a:spcAft>
              <a:buFont typeface="Arial" panose="020B0604020202020204" pitchFamily="34" charset="0"/>
              <a:buChar char="•"/>
              <a:defRPr/>
            </a:pPr>
            <a:r>
              <a:rPr lang="en-US" sz="1400" dirty="0">
                <a:hlinkClick r:id="rId4"/>
              </a:rPr>
              <a:t>11-19/2046r0</a:t>
            </a:r>
            <a:r>
              <a:rPr lang="en-US" sz="1400" dirty="0"/>
              <a:t> The Initial Technical Draft Report on Interworking between 3GPP 5G Network &amp; WLAN - </a:t>
            </a:r>
            <a:r>
              <a:rPr lang="en-GB" sz="1400" dirty="0"/>
              <a:t>Hyun Seo OH (ETRI)</a:t>
            </a:r>
          </a:p>
          <a:p>
            <a:pPr marL="857250" lvl="1" indent="-457200">
              <a:spcBef>
                <a:spcPts val="200"/>
              </a:spcBef>
              <a:spcAft>
                <a:spcPts val="0"/>
              </a:spcAft>
              <a:buFont typeface="Arial" panose="020B0604020202020204" pitchFamily="34" charset="0"/>
              <a:buChar char="•"/>
              <a:defRPr/>
            </a:pPr>
            <a:r>
              <a:rPr lang="en-GB" sz="1400" dirty="0">
                <a:hlinkClick r:id="rId5"/>
              </a:rPr>
              <a:t>11-19/1843</a:t>
            </a:r>
            <a:r>
              <a:rPr lang="en-GB" sz="1400" dirty="0"/>
              <a:t> - Initial technical draft report on interworking between 3GPP 5G network &amp; WLAN  - Hyun Seo OH (ETRI)</a:t>
            </a:r>
          </a:p>
          <a:p>
            <a:pPr marL="457200" indent="-457200">
              <a:spcBef>
                <a:spcPts val="200"/>
              </a:spcBef>
              <a:spcAft>
                <a:spcPts val="0"/>
              </a:spcAft>
              <a:buFont typeface="Arial" panose="020B0604020202020204" pitchFamily="34" charset="0"/>
              <a:buChar char="•"/>
              <a:defRPr/>
            </a:pPr>
            <a:r>
              <a:rPr lang="en-GB" sz="1600" b="0" dirty="0">
                <a:solidFill>
                  <a:schemeClr val="tx1"/>
                </a:solidFill>
              </a:rPr>
              <a:t>January 2020 a contribution was discussed:</a:t>
            </a:r>
          </a:p>
          <a:p>
            <a:pPr marL="857250" lvl="1" indent="-457200">
              <a:spcBef>
                <a:spcPts val="200"/>
              </a:spcBef>
              <a:spcAft>
                <a:spcPts val="0"/>
              </a:spcAft>
              <a:buFont typeface="Arial" panose="020B0604020202020204" pitchFamily="34" charset="0"/>
              <a:buChar char="•"/>
              <a:defRPr/>
            </a:pPr>
            <a:r>
              <a:rPr lang="en-US" sz="1400" dirty="0">
                <a:hlinkClick r:id="rId6"/>
              </a:rPr>
              <a:t>11-20/0013r0</a:t>
            </a:r>
            <a:r>
              <a:rPr lang="en-US" sz="1400" dirty="0"/>
              <a:t> “Draft technical report on interworking between 3GPP 5G network &amp; WLAN” - Hyun Seo OH(ETRI)</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April 2020 two contributions were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7">
                  <a:extLst>
                    <a:ext uri="{A12FA001-AC4F-418D-AE19-62706E023703}">
                      <ahyp:hlinkClr xmlns:ahyp="http://schemas.microsoft.com/office/drawing/2018/hyperlinkcolor" val="tx"/>
                    </a:ext>
                  </a:extLst>
                </a:hlinkClick>
              </a:rPr>
              <a:t>11-20/o013r1</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 - Hyun Seo OH(ETRI)</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8">
                  <a:extLst>
                    <a:ext uri="{A12FA001-AC4F-418D-AE19-62706E023703}">
                      <ahyp:hlinkClr xmlns:ahyp="http://schemas.microsoft.com/office/drawing/2018/hyperlinkcolor" val="tx"/>
                    </a:ext>
                  </a:extLst>
                </a:hlinkClick>
              </a:rPr>
              <a:t>11-20/0580r0</a:t>
            </a:r>
            <a:r>
              <a:rPr lang="en-US" altLang="en-US" sz="1400" dirty="0">
                <a:solidFill>
                  <a:schemeClr val="tx1"/>
                </a:solidFill>
                <a:cs typeface="+mn-cs"/>
              </a:rPr>
              <a:t> “Consideration of interworking between 3GPP 5G core and IEEE 802.11” - Max Riegel (Nokia)</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June 2020 report was discussed: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11-20/0013r2</a:t>
            </a:r>
            <a:r>
              <a:rPr lang="en-US" altLang="en-US" sz="1600" b="0" dirty="0">
                <a:solidFill>
                  <a:schemeClr val="tx1"/>
                </a:solidFill>
              </a:rPr>
              <a:t> “</a:t>
            </a:r>
            <a:r>
              <a:rPr lang="en-US" sz="1600" b="0" dirty="0">
                <a:solidFill>
                  <a:schemeClr val="tx1"/>
                </a:solidFill>
              </a:rPr>
              <a:t>Draft technical report on interworking between 3GPP 5G network &amp; WLAN”</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6 July 2020 an updated version of the report was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10">
                  <a:extLst>
                    <a:ext uri="{A12FA001-AC4F-418D-AE19-62706E023703}">
                      <ahyp:hlinkClr xmlns:ahyp="http://schemas.microsoft.com/office/drawing/2018/hyperlinkcolor" val="tx"/>
                    </a:ext>
                  </a:extLst>
                </a:hlinkClick>
              </a:rPr>
              <a:t>11-20/0013r3</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a:t>
            </a:r>
            <a:br>
              <a:rPr lang="en-US" sz="1400" dirty="0">
                <a:solidFill>
                  <a:schemeClr val="tx1"/>
                </a:solidFill>
                <a:cs typeface="+mn-cs"/>
              </a:rPr>
            </a:br>
            <a:r>
              <a:rPr lang="en-US" sz="1400" dirty="0">
                <a:solidFill>
                  <a:schemeClr val="tx1"/>
                </a:solidFill>
                <a:cs typeface="+mn-cs"/>
              </a:rPr>
              <a:t>Hyun Seo OH (ETRI) was reviewed and changes were discussed</a:t>
            </a:r>
            <a:endParaRPr lang="en-US" altLang="en-US" sz="1600" dirty="0">
              <a:solidFill>
                <a:schemeClr val="tx1"/>
              </a:solidFill>
              <a:cs typeface="+mn-cs"/>
            </a:endParaRPr>
          </a:p>
          <a:p>
            <a:pPr marL="457200" indent="-457200">
              <a:spcBef>
                <a:spcPts val="200"/>
              </a:spcBef>
              <a:buFont typeface="Arial" panose="020B0604020202020204" pitchFamily="34" charset="0"/>
              <a:buChar char="•"/>
              <a:defRPr/>
            </a:pPr>
            <a:r>
              <a:rPr lang="en-US" altLang="en-US" sz="1600" b="0" dirty="0">
                <a:solidFill>
                  <a:schemeClr val="tx1"/>
                </a:solidFill>
              </a:rPr>
              <a:t>14 July 2020 – </a:t>
            </a:r>
          </a:p>
          <a:p>
            <a:pPr marL="857250" lvl="1" indent="-457200">
              <a:spcBef>
                <a:spcPts val="200"/>
              </a:spcBef>
              <a:buFont typeface="Arial" panose="020B0604020202020204" pitchFamily="34" charset="0"/>
              <a:buChar char="•"/>
              <a:defRPr/>
            </a:pPr>
            <a:r>
              <a:rPr lang="en-US" sz="1400" dirty="0">
                <a:hlinkClick r:id="rId10"/>
              </a:rPr>
              <a:t>11-20/0013r3</a:t>
            </a:r>
            <a:r>
              <a:rPr lang="en-US" sz="1400" dirty="0"/>
              <a:t> </a:t>
            </a:r>
            <a:r>
              <a:rPr lang="en-US" sz="1400" b="0" dirty="0"/>
              <a:t>“Draft technical report on interworking between 3GPP 5G network &amp; WLAN”, Hyun Seo OH (ETRI), et al.</a:t>
            </a:r>
          </a:p>
          <a:p>
            <a:pPr marL="857250" lvl="1" indent="-457200">
              <a:spcBef>
                <a:spcPts val="200"/>
              </a:spcBef>
              <a:buFont typeface="Arial" panose="020B0604020202020204" pitchFamily="34" charset="0"/>
              <a:buChar char="•"/>
              <a:defRPr/>
            </a:pPr>
            <a:r>
              <a:rPr lang="en-US" sz="1400" dirty="0">
                <a:hlinkClick r:id="rId11"/>
              </a:rPr>
              <a:t>11-20/1031r0</a:t>
            </a:r>
            <a:r>
              <a:rPr lang="en-US" sz="1400" dirty="0"/>
              <a:t> </a:t>
            </a:r>
            <a:r>
              <a:rPr lang="en-US" sz="1400" b="0" dirty="0"/>
              <a:t>“11-20-0013-03-AANI-draft-technical-report-on-interworking-between-3gpp-5g-network-wlan-Intel-comments”, Binita Gupta (Intel), Necati Canpolat (Intel), </a:t>
            </a:r>
            <a:r>
              <a:rPr lang="en-US" sz="1400" dirty="0"/>
              <a:t>Carlos Cordeiro (Intel) </a:t>
            </a:r>
            <a:endParaRPr lang="en-US" sz="1600" dirty="0"/>
          </a:p>
          <a:p>
            <a:pPr marL="457200" indent="-457200">
              <a:spcBef>
                <a:spcPts val="200"/>
              </a:spcBef>
              <a:buFont typeface="Arial" panose="020B0604020202020204" pitchFamily="34" charset="0"/>
              <a:buChar char="•"/>
              <a:defRPr/>
            </a:pPr>
            <a:r>
              <a:rPr lang="en-US" altLang="en-US" sz="1600" b="0" dirty="0">
                <a:solidFill>
                  <a:schemeClr val="tx1"/>
                </a:solidFill>
              </a:rPr>
              <a:t>29 July 2020 – </a:t>
            </a:r>
          </a:p>
          <a:p>
            <a:pPr marL="857250" lvl="1" indent="-457200">
              <a:spcBef>
                <a:spcPts val="200"/>
              </a:spcBef>
              <a:buFont typeface="Arial" panose="020B0604020202020204" pitchFamily="34" charset="0"/>
              <a:buChar char="•"/>
              <a:defRPr/>
            </a:pPr>
            <a:r>
              <a:rPr lang="en-US" sz="1400" dirty="0">
                <a:solidFill>
                  <a:schemeClr val="tx1"/>
                </a:solidFill>
                <a:cs typeface="+mn-cs"/>
              </a:rPr>
              <a:t>A Straw Poll: </a:t>
            </a:r>
            <a:r>
              <a:rPr lang="en-US" sz="1400" b="0" dirty="0">
                <a:solidFill>
                  <a:schemeClr val="tx1"/>
                </a:solidFill>
              </a:rPr>
              <a:t>Should the AANI SC request a 20 day 802.11 WG comment collection on the “Draft technical report on interworking between 3GPP 5G network &amp; WLAN" 11-20/0013R4? </a:t>
            </a:r>
            <a:r>
              <a:rPr lang="en-US" altLang="en-US" sz="1400" b="0" dirty="0">
                <a:solidFill>
                  <a:schemeClr val="tx1"/>
                </a:solidFill>
              </a:rPr>
              <a:t>Yes:15, No:0, Abstain:1, No Answer: 2</a:t>
            </a:r>
          </a:p>
          <a:p>
            <a:pPr marL="857250" lvl="1" indent="-457200">
              <a:spcBef>
                <a:spcPts val="200"/>
              </a:spcBef>
              <a:buFont typeface="Arial" panose="020B0604020202020204" pitchFamily="34" charset="0"/>
              <a:buChar char="•"/>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3412750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 (cont.)</a:t>
            </a:r>
          </a:p>
        </p:txBody>
      </p:sp>
      <p:sp>
        <p:nvSpPr>
          <p:cNvPr id="3" name="Content Placeholder 2"/>
          <p:cNvSpPr>
            <a:spLocks noGrp="1"/>
          </p:cNvSpPr>
          <p:nvPr>
            <p:ph idx="1"/>
          </p:nvPr>
        </p:nvSpPr>
        <p:spPr>
          <a:xfrm>
            <a:off x="94986" y="1143000"/>
            <a:ext cx="11999913" cy="5410836"/>
          </a:xfrm>
        </p:spPr>
        <p:txBody>
          <a:bodyPr/>
          <a:lstStyle/>
          <a:p>
            <a:pPr>
              <a:spcBef>
                <a:spcPts val="200"/>
              </a:spcBef>
              <a:buFont typeface="Arial" panose="020B0604020202020204" pitchFamily="34" charset="0"/>
              <a:buChar char="•"/>
              <a:defRPr/>
            </a:pPr>
            <a:r>
              <a:rPr lang="en-US" altLang="en-US" sz="1600" b="0" dirty="0">
                <a:solidFill>
                  <a:schemeClr val="tx1"/>
                </a:solidFill>
              </a:rPr>
              <a:t>30 July 2020 – a 20 day 802.11 WG Comment Collection (CC32) on </a:t>
            </a:r>
            <a:r>
              <a:rPr lang="en-US" sz="1600" b="0" dirty="0">
                <a:solidFill>
                  <a:schemeClr val="tx1"/>
                </a:solidFill>
                <a:hlinkClick r:id="rId2">
                  <a:extLst>
                    <a:ext uri="{A12FA001-AC4F-418D-AE19-62706E023703}">
                      <ahyp:hlinkClr xmlns:ahyp="http://schemas.microsoft.com/office/drawing/2018/hyperlinkcolor" val="tx"/>
                    </a:ext>
                  </a:extLst>
                </a:hlinkClick>
              </a:rPr>
              <a:t>11-20/0013r5</a:t>
            </a:r>
            <a:r>
              <a:rPr lang="en-US" altLang="en-US" sz="1600" b="0" dirty="0">
                <a:solidFill>
                  <a:schemeClr val="tx1"/>
                </a:solidFill>
              </a:rPr>
              <a:t> was launched, completed on 19 August 2020</a:t>
            </a:r>
          </a:p>
          <a:p>
            <a:pPr lvl="1">
              <a:spcBef>
                <a:spcPts val="200"/>
              </a:spcBef>
              <a:buFont typeface="Arial" panose="020B0604020202020204" pitchFamily="34" charset="0"/>
              <a:buChar char="•"/>
              <a:defRPr/>
            </a:pPr>
            <a:r>
              <a:rPr lang="en-US" altLang="en-US" sz="1600" dirty="0">
                <a:solidFill>
                  <a:schemeClr val="tx1"/>
                </a:solidFill>
                <a:cs typeface="+mn-cs"/>
              </a:rPr>
              <a:t>111 Comments received:  60 technical, 43 editorial, 8 general</a:t>
            </a:r>
          </a:p>
          <a:p>
            <a:pPr>
              <a:spcBef>
                <a:spcPts val="200"/>
              </a:spcBef>
              <a:buFont typeface="Arial" panose="020B0604020202020204" pitchFamily="34" charset="0"/>
              <a:buChar char="•"/>
              <a:defRPr/>
            </a:pPr>
            <a:r>
              <a:rPr lang="en-US" altLang="en-US" sz="1600" b="0" dirty="0">
                <a:solidFill>
                  <a:schemeClr val="tx1"/>
                </a:solidFill>
              </a:rPr>
              <a:t>25 August 2020 – Comment Resolution kicked off -  104 of 111 Comments Assigned – </a:t>
            </a:r>
            <a:r>
              <a:rPr lang="en-US" altLang="en-US" sz="1600" b="0" dirty="0">
                <a:solidFill>
                  <a:schemeClr val="tx1"/>
                </a:solidFill>
                <a:hlinkClick r:id="rId3">
                  <a:extLst>
                    <a:ext uri="{A12FA001-AC4F-418D-AE19-62706E023703}">
                      <ahyp:hlinkClr xmlns:ahyp="http://schemas.microsoft.com/office/drawing/2018/hyperlinkcolor" val="tx"/>
                    </a:ext>
                  </a:extLst>
                </a:hlinkClick>
              </a:rPr>
              <a:t>11-20/1262r2</a:t>
            </a:r>
            <a:endParaRPr lang="en-US" altLang="en-US" sz="1600" b="0" dirty="0">
              <a:solidFill>
                <a:schemeClr val="tx1"/>
              </a:solidFill>
            </a:endParaRPr>
          </a:p>
          <a:p>
            <a:pPr>
              <a:spcBef>
                <a:spcPts val="200"/>
              </a:spcBef>
              <a:buFont typeface="Arial" panose="020B0604020202020204" pitchFamily="34" charset="0"/>
              <a:buChar char="•"/>
              <a:defRPr/>
            </a:pPr>
            <a:r>
              <a:rPr lang="en-US" sz="1600" b="0" dirty="0">
                <a:solidFill>
                  <a:schemeClr val="tx1"/>
                </a:solidFill>
              </a:rPr>
              <a:t>1 September 2020 – Comment Resolution: </a:t>
            </a:r>
          </a:p>
          <a:p>
            <a:pPr lvl="1">
              <a:spcBef>
                <a:spcPts val="200"/>
              </a:spcBef>
              <a:buFont typeface="Arial" panose="020B0604020202020204" pitchFamily="34" charset="0"/>
              <a:buChar char="•"/>
              <a:defRPr/>
            </a:pPr>
            <a:r>
              <a:rPr lang="en-US" sz="1600" dirty="0">
                <a:solidFill>
                  <a:schemeClr val="tx1"/>
                </a:solidFill>
                <a:cs typeface="+mn-cs"/>
              </a:rPr>
              <a:t>Reviewed proposed comment resolutions in </a:t>
            </a:r>
            <a:r>
              <a:rPr lang="en-US" altLang="en-US" sz="1600" dirty="0">
                <a:solidFill>
                  <a:schemeClr val="tx1"/>
                </a:solidFill>
                <a:cs typeface="+mn-cs"/>
                <a:hlinkClick r:id="rId4">
                  <a:extLst>
                    <a:ext uri="{A12FA001-AC4F-418D-AE19-62706E023703}">
                      <ahyp:hlinkClr xmlns:ahyp="http://schemas.microsoft.com/office/drawing/2018/hyperlinkcolor" val="tx"/>
                    </a:ext>
                  </a:extLst>
                </a:hlinkClick>
              </a:rPr>
              <a:t>11-20/1262r3</a:t>
            </a:r>
            <a:r>
              <a:rPr lang="en-US" altLang="en-US" sz="1600" dirty="0">
                <a:solidFill>
                  <a:schemeClr val="tx1"/>
                </a:solidFill>
                <a:cs typeface="+mn-cs"/>
              </a:rPr>
              <a:t> on technical report: </a:t>
            </a:r>
            <a:r>
              <a:rPr lang="en-US" altLang="en-US" sz="1600" dirty="0">
                <a:solidFill>
                  <a:schemeClr val="tx1"/>
                </a:solidFill>
                <a:cs typeface="+mn-cs"/>
                <a:hlinkClick r:id="rId5">
                  <a:extLst>
                    <a:ext uri="{A12FA001-AC4F-418D-AE19-62706E023703}">
                      <ahyp:hlinkClr xmlns:ahyp="http://schemas.microsoft.com/office/drawing/2018/hyperlinkcolor" val="tx"/>
                    </a:ext>
                  </a:extLst>
                </a:hlinkClick>
              </a:rPr>
              <a:t>11-20/0013r5</a:t>
            </a:r>
            <a:endParaRPr lang="en-US" altLang="en-US" sz="1600" dirty="0">
              <a:solidFill>
                <a:schemeClr val="tx1"/>
              </a:solidFill>
              <a:cs typeface="+mn-cs"/>
            </a:endParaRPr>
          </a:p>
          <a:p>
            <a:pPr lvl="1">
              <a:spcBef>
                <a:spcPts val="200"/>
              </a:spcBef>
              <a:buFont typeface="Arial" panose="020B0604020202020204" pitchFamily="34" charset="0"/>
              <a:buChar char="•"/>
              <a:defRPr/>
            </a:pPr>
            <a:r>
              <a:rPr lang="en-US" altLang="en-US" sz="1600" dirty="0">
                <a:solidFill>
                  <a:schemeClr val="tx1"/>
                </a:solidFill>
                <a:cs typeface="+mn-cs"/>
              </a:rPr>
              <a:t>Reviewed </a:t>
            </a:r>
            <a:r>
              <a:rPr lang="en-US" sz="1600" dirty="0">
                <a:solidFill>
                  <a:schemeClr val="tx1"/>
                </a:solidFill>
                <a:cs typeface="+mn-cs"/>
                <a:hlinkClick r:id="rId6">
                  <a:extLst>
                    <a:ext uri="{A12FA001-AC4F-418D-AE19-62706E023703}">
                      <ahyp:hlinkClr xmlns:ahyp="http://schemas.microsoft.com/office/drawing/2018/hyperlinkcolor" val="tx"/>
                    </a:ext>
                  </a:extLst>
                </a:hlinkClick>
              </a:rPr>
              <a:t>11-20/1356r0</a:t>
            </a:r>
            <a:r>
              <a:rPr lang="en-US" sz="1600" dirty="0">
                <a:solidFill>
                  <a:schemeClr val="tx1"/>
                </a:solidFill>
                <a:cs typeface="+mn-cs"/>
              </a:rPr>
              <a:t> Proposed comment resolution for CID 10,11, 12, 105</a:t>
            </a:r>
            <a:endParaRPr lang="en-US" altLang="en-US" sz="1600" dirty="0">
              <a:solidFill>
                <a:schemeClr val="tx1"/>
              </a:solidFill>
              <a:cs typeface="+mn-cs"/>
            </a:endParaRPr>
          </a:p>
          <a:p>
            <a:pPr lvl="1">
              <a:spcBef>
                <a:spcPts val="200"/>
              </a:spcBef>
              <a:buFont typeface="Arial" panose="020B0604020202020204" pitchFamily="34" charset="0"/>
              <a:buChar char="•"/>
              <a:defRPr/>
            </a:pPr>
            <a:r>
              <a:rPr lang="en-US" altLang="en-US" sz="1600" dirty="0">
                <a:solidFill>
                  <a:schemeClr val="tx1"/>
                </a:solidFill>
                <a:cs typeface="+mn-cs"/>
              </a:rPr>
              <a:t>Alternate technical report was briefly reviewed: </a:t>
            </a:r>
            <a:r>
              <a:rPr lang="en-US" altLang="en-US" sz="1600" dirty="0">
                <a:solidFill>
                  <a:schemeClr val="tx1"/>
                </a:solidFill>
                <a:cs typeface="+mn-cs"/>
                <a:hlinkClick r:id="rId7">
                  <a:extLst>
                    <a:ext uri="{A12FA001-AC4F-418D-AE19-62706E023703}">
                      <ahyp:hlinkClr xmlns:ahyp="http://schemas.microsoft.com/office/drawing/2018/hyperlinkcolor" val="tx"/>
                    </a:ext>
                  </a:extLst>
                </a:hlinkClick>
              </a:rPr>
              <a:t>11-20/1376r0</a:t>
            </a:r>
            <a:endParaRPr lang="en-US" altLang="en-US" sz="1600" dirty="0">
              <a:solidFill>
                <a:schemeClr val="tx1"/>
              </a:solidFill>
              <a:cs typeface="+mn-cs"/>
            </a:endParaRPr>
          </a:p>
          <a:p>
            <a:pPr>
              <a:spcBef>
                <a:spcPts val="200"/>
              </a:spcBef>
              <a:buFont typeface="Arial" panose="020B0604020202020204" pitchFamily="34" charset="0"/>
              <a:buChar char="•"/>
              <a:defRPr/>
            </a:pPr>
            <a:r>
              <a:rPr lang="en-US" altLang="en-US" sz="1600" b="0" dirty="0">
                <a:solidFill>
                  <a:schemeClr val="tx1"/>
                </a:solidFill>
              </a:rPr>
              <a:t>15 September 2020 – Comment Resolution (see minutes: </a:t>
            </a:r>
            <a:r>
              <a:rPr lang="en-US" altLang="en-US" sz="1600" b="0" dirty="0">
                <a:solidFill>
                  <a:schemeClr val="tx1"/>
                </a:solidFill>
                <a:hlinkClick r:id="rId8">
                  <a:extLst>
                    <a:ext uri="{A12FA001-AC4F-418D-AE19-62706E023703}">
                      <ahyp:hlinkClr xmlns:ahyp="http://schemas.microsoft.com/office/drawing/2018/hyperlinkcolor" val="tx"/>
                    </a:ext>
                  </a:extLst>
                </a:hlinkClick>
              </a:rPr>
              <a:t>11-20/1512r1</a:t>
            </a:r>
            <a:r>
              <a:rPr lang="en-US" altLang="en-US" sz="1600" b="0" dirty="0">
                <a:solidFill>
                  <a:schemeClr val="tx1"/>
                </a:solidFill>
              </a:rPr>
              <a:t>) – one Motion passed (Motion 1)</a:t>
            </a:r>
          </a:p>
          <a:p>
            <a:pPr>
              <a:spcBef>
                <a:spcPts val="200"/>
              </a:spcBef>
              <a:buFont typeface="Arial" panose="020B0604020202020204" pitchFamily="34" charset="0"/>
              <a:buChar char="•"/>
              <a:defRPr/>
            </a:pPr>
            <a:r>
              <a:rPr lang="en-US" altLang="en-US" sz="1600" b="0" dirty="0">
                <a:solidFill>
                  <a:schemeClr val="tx1"/>
                </a:solidFill>
              </a:rPr>
              <a:t>1 October 2020 – (see minutes: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11-20/1567</a:t>
            </a:r>
            <a:r>
              <a:rPr lang="en-US" altLang="en-US" sz="1600" b="0" dirty="0">
                <a:solidFill>
                  <a:schemeClr val="tx1"/>
                </a:solidFill>
              </a:rPr>
              <a:t>) – one Straw Poll agreed</a:t>
            </a:r>
          </a:p>
          <a:p>
            <a:pPr>
              <a:spcBef>
                <a:spcPts val="200"/>
              </a:spcBef>
              <a:buFont typeface="Arial" panose="020B0604020202020204" pitchFamily="34" charset="0"/>
              <a:buChar char="•"/>
              <a:defRPr/>
            </a:pPr>
            <a:r>
              <a:rPr lang="en-US" altLang="en-US" sz="1600" b="0" dirty="0">
                <a:solidFill>
                  <a:schemeClr val="tx1"/>
                </a:solidFill>
              </a:rPr>
              <a:t>8 October 2020 – (see minutes: </a:t>
            </a:r>
            <a:r>
              <a:rPr lang="en-US" altLang="en-US" sz="1600" b="0" dirty="0">
                <a:solidFill>
                  <a:schemeClr val="tx1"/>
                </a:solidFill>
                <a:hlinkClick r:id="rId10">
                  <a:extLst>
                    <a:ext uri="{A12FA001-AC4F-418D-AE19-62706E023703}">
                      <ahyp:hlinkClr xmlns:ahyp="http://schemas.microsoft.com/office/drawing/2018/hyperlinkcolor" val="tx"/>
                    </a:ext>
                  </a:extLst>
                </a:hlinkClick>
              </a:rPr>
              <a:t>11-20/1600</a:t>
            </a:r>
            <a:r>
              <a:rPr lang="en-US" altLang="en-US" sz="1600" b="0" dirty="0">
                <a:solidFill>
                  <a:schemeClr val="tx1"/>
                </a:solidFill>
              </a:rPr>
              <a:t>) – two Straw Polls agreed</a:t>
            </a:r>
          </a:p>
          <a:p>
            <a:pPr>
              <a:spcBef>
                <a:spcPts val="200"/>
              </a:spcBef>
              <a:buFont typeface="Arial" panose="020B0604020202020204" pitchFamily="34" charset="0"/>
              <a:buChar char="•"/>
              <a:defRPr/>
            </a:pPr>
            <a:r>
              <a:rPr lang="en-US" altLang="en-US" sz="1600" b="0" dirty="0">
                <a:solidFill>
                  <a:schemeClr val="tx1"/>
                </a:solidFill>
              </a:rPr>
              <a:t>13 October 2020 – (see minutes: </a:t>
            </a:r>
            <a:r>
              <a:rPr lang="en-US" altLang="en-US" sz="1600" b="0" dirty="0">
                <a:solidFill>
                  <a:schemeClr val="tx1"/>
                </a:solidFill>
                <a:hlinkClick r:id="rId11">
                  <a:extLst>
                    <a:ext uri="{A12FA001-AC4F-418D-AE19-62706E023703}">
                      <ahyp:hlinkClr xmlns:ahyp="http://schemas.microsoft.com/office/drawing/2018/hyperlinkcolor" val="tx"/>
                    </a:ext>
                  </a:extLst>
                </a:hlinkClick>
              </a:rPr>
              <a:t>11-20/1668</a:t>
            </a:r>
            <a:r>
              <a:rPr lang="en-US" altLang="en-US" sz="1600" b="0" dirty="0">
                <a:solidFill>
                  <a:schemeClr val="tx1"/>
                </a:solidFill>
              </a:rPr>
              <a:t>) – no Straw Polls  - 802 Tutorial (</a:t>
            </a:r>
            <a:r>
              <a:rPr lang="en-US" sz="1600" b="0" u="sng" dirty="0">
                <a:solidFill>
                  <a:schemeClr val="tx1"/>
                </a:solidFill>
                <a:hlinkClick r:id="rId12">
                  <a:extLst>
                    <a:ext uri="{A12FA001-AC4F-418D-AE19-62706E023703}">
                      <ahyp:hlinkClr xmlns:ahyp="http://schemas.microsoft.com/office/drawing/2018/hyperlinkcolor" val="tx"/>
                    </a:ext>
                  </a:extLst>
                </a:hlinkClick>
              </a:rPr>
              <a:t>11-20/1601</a:t>
            </a:r>
            <a:r>
              <a:rPr lang="en-US" altLang="en-US" sz="1600" b="0" dirty="0">
                <a:solidFill>
                  <a:schemeClr val="tx1"/>
                </a:solidFill>
              </a:rPr>
              <a:t>)</a:t>
            </a:r>
          </a:p>
          <a:p>
            <a:pPr>
              <a:spcBef>
                <a:spcPts val="200"/>
              </a:spcBef>
              <a:buFont typeface="Arial" panose="020B0604020202020204" pitchFamily="34" charset="0"/>
              <a:buChar char="•"/>
              <a:defRPr/>
            </a:pPr>
            <a:r>
              <a:rPr lang="en-US" altLang="en-US" sz="1600" b="0" dirty="0">
                <a:solidFill>
                  <a:schemeClr val="tx1"/>
                </a:solidFill>
              </a:rPr>
              <a:t>20 October 2020 – (see minutes: </a:t>
            </a:r>
            <a:r>
              <a:rPr lang="en-US" altLang="en-US" sz="1600" b="0" dirty="0">
                <a:solidFill>
                  <a:schemeClr val="tx1"/>
                </a:solidFill>
                <a:hlinkClick r:id="rId13">
                  <a:extLst>
                    <a:ext uri="{A12FA001-AC4F-418D-AE19-62706E023703}">
                      <ahyp:hlinkClr xmlns:ahyp="http://schemas.microsoft.com/office/drawing/2018/hyperlinkcolor" val="tx"/>
                    </a:ext>
                  </a:extLst>
                </a:hlinkClick>
              </a:rPr>
              <a:t>11-20/1689</a:t>
            </a:r>
            <a:r>
              <a:rPr lang="en-US" altLang="en-US" sz="1600" b="0" dirty="0">
                <a:solidFill>
                  <a:schemeClr val="tx1"/>
                </a:solidFill>
              </a:rPr>
              <a:t>) – no Straw Polls </a:t>
            </a:r>
          </a:p>
          <a:p>
            <a:pPr>
              <a:spcBef>
                <a:spcPts val="200"/>
              </a:spcBef>
              <a:buFont typeface="Arial" panose="020B0604020202020204" pitchFamily="34" charset="0"/>
              <a:buChar char="•"/>
              <a:defRPr/>
            </a:pPr>
            <a:r>
              <a:rPr lang="en-US" altLang="en-US" sz="1600" b="0" dirty="0">
                <a:solidFill>
                  <a:schemeClr val="tx1"/>
                </a:solidFill>
              </a:rPr>
              <a:t>27 October 2020 – (see minutes: </a:t>
            </a:r>
            <a:r>
              <a:rPr lang="en-US" altLang="en-US" sz="1600" b="0" dirty="0">
                <a:solidFill>
                  <a:schemeClr val="tx1"/>
                </a:solidFill>
                <a:hlinkClick r:id="rId14">
                  <a:extLst>
                    <a:ext uri="{A12FA001-AC4F-418D-AE19-62706E023703}">
                      <ahyp:hlinkClr xmlns:ahyp="http://schemas.microsoft.com/office/drawing/2018/hyperlinkcolor" val="tx"/>
                    </a:ext>
                  </a:extLst>
                </a:hlinkClick>
              </a:rPr>
              <a:t>11-20/1748</a:t>
            </a:r>
            <a:r>
              <a:rPr lang="en-US" altLang="en-US" sz="1600" b="0" dirty="0">
                <a:solidFill>
                  <a:schemeClr val="tx1"/>
                </a:solidFill>
              </a:rPr>
              <a:t>) – no Straw Polls</a:t>
            </a:r>
          </a:p>
          <a:p>
            <a:pPr>
              <a:spcBef>
                <a:spcPts val="200"/>
              </a:spcBef>
              <a:buFont typeface="Arial" panose="020B0604020202020204" pitchFamily="34" charset="0"/>
              <a:buChar char="•"/>
              <a:defRPr/>
            </a:pPr>
            <a:r>
              <a:rPr lang="en-US" altLang="en-US" sz="1600" b="0" dirty="0">
                <a:solidFill>
                  <a:schemeClr val="tx1"/>
                </a:solidFill>
              </a:rPr>
              <a:t>3/4 November 2020 – (see minutes: </a:t>
            </a:r>
            <a:r>
              <a:rPr lang="en-US" altLang="en-US" sz="1600" b="0" dirty="0">
                <a:solidFill>
                  <a:schemeClr val="tx1"/>
                </a:solidFill>
                <a:hlinkClick r:id="rId15">
                  <a:extLst>
                    <a:ext uri="{A12FA001-AC4F-418D-AE19-62706E023703}">
                      <ahyp:hlinkClr xmlns:ahyp="http://schemas.microsoft.com/office/drawing/2018/hyperlinkcolor" val="tx"/>
                    </a:ext>
                  </a:extLst>
                </a:hlinkClick>
              </a:rPr>
              <a:t>11-20/1926</a:t>
            </a:r>
            <a:r>
              <a:rPr lang="en-US" altLang="en-US" sz="1600" b="0" dirty="0">
                <a:solidFill>
                  <a:schemeClr val="tx1"/>
                </a:solidFill>
              </a:rPr>
              <a:t>) – several motions passed resolving most of the open comments (Motions 2-6)</a:t>
            </a:r>
          </a:p>
          <a:p>
            <a:pPr>
              <a:spcBef>
                <a:spcPts val="200"/>
              </a:spcBef>
              <a:buFont typeface="Arial" panose="020B0604020202020204" pitchFamily="34" charset="0"/>
              <a:buChar char="•"/>
              <a:defRPr/>
            </a:pPr>
            <a:r>
              <a:rPr lang="en-US" altLang="en-US" sz="1600" b="0" dirty="0">
                <a:solidFill>
                  <a:schemeClr val="tx1"/>
                </a:solidFill>
              </a:rPr>
              <a:t>15 December 2020 – (see minutes: </a:t>
            </a:r>
            <a:r>
              <a:rPr lang="en-US" altLang="en-US" sz="1600" b="0" dirty="0">
                <a:solidFill>
                  <a:schemeClr val="tx1"/>
                </a:solidFill>
                <a:hlinkClick r:id="rId16">
                  <a:extLst>
                    <a:ext uri="{A12FA001-AC4F-418D-AE19-62706E023703}">
                      <ahyp:hlinkClr xmlns:ahyp="http://schemas.microsoft.com/office/drawing/2018/hyperlinkcolor" val="tx"/>
                    </a:ext>
                  </a:extLst>
                </a:hlinkClick>
              </a:rPr>
              <a:t>11-20/1977r0</a:t>
            </a:r>
            <a:r>
              <a:rPr lang="en-US" altLang="en-US" sz="1600" b="0" dirty="0">
                <a:solidFill>
                  <a:schemeClr val="tx1"/>
                </a:solidFill>
              </a:rPr>
              <a:t>) – reviewed open comments and proposed resolutions</a:t>
            </a:r>
          </a:p>
          <a:p>
            <a:pPr>
              <a:spcBef>
                <a:spcPts val="200"/>
              </a:spcBef>
              <a:buFont typeface="Arial" panose="020B0604020202020204" pitchFamily="34" charset="0"/>
              <a:buChar char="•"/>
              <a:defRPr/>
            </a:pPr>
            <a:r>
              <a:rPr lang="en-US" altLang="en-US" sz="1600" b="0" dirty="0">
                <a:solidFill>
                  <a:schemeClr val="tx1"/>
                </a:solidFill>
              </a:rPr>
              <a:t>05 January 2021 – (see minutes: </a:t>
            </a:r>
            <a:r>
              <a:rPr lang="en-US" altLang="en-US" sz="1600" b="0" dirty="0">
                <a:solidFill>
                  <a:schemeClr val="tx1"/>
                </a:solidFill>
                <a:hlinkClick r:id="rId17">
                  <a:extLst>
                    <a:ext uri="{A12FA001-AC4F-418D-AE19-62706E023703}">
                      <ahyp:hlinkClr xmlns:ahyp="http://schemas.microsoft.com/office/drawing/2018/hyperlinkcolor" val="tx"/>
                    </a:ext>
                  </a:extLst>
                </a:hlinkClick>
              </a:rPr>
              <a:t>11-21/0058r0</a:t>
            </a:r>
            <a:r>
              <a:rPr lang="en-US" altLang="en-US" sz="1600" b="0" dirty="0">
                <a:solidFill>
                  <a:schemeClr val="tx1"/>
                </a:solidFill>
              </a:rPr>
              <a:t>) – reviewed editorial review status, report updates, and proposed motions.  </a:t>
            </a:r>
          </a:p>
          <a:p>
            <a:pPr>
              <a:spcBef>
                <a:spcPts val="200"/>
              </a:spcBef>
              <a:buFont typeface="Arial" panose="020B0604020202020204" pitchFamily="34" charset="0"/>
              <a:buChar char="•"/>
              <a:defRPr/>
            </a:pPr>
            <a:r>
              <a:rPr lang="en-US" altLang="en-US" sz="1600" b="0" dirty="0">
                <a:solidFill>
                  <a:schemeClr val="tx1"/>
                </a:solidFill>
              </a:rPr>
              <a:t>January 2021 Interim – (see minutes: </a:t>
            </a:r>
            <a:r>
              <a:rPr lang="en-US" altLang="en-US" sz="1600" b="0" dirty="0">
                <a:solidFill>
                  <a:schemeClr val="tx1"/>
                </a:solidFill>
                <a:hlinkClick r:id="rId18">
                  <a:extLst>
                    <a:ext uri="{A12FA001-AC4F-418D-AE19-62706E023703}">
                      <ahyp:hlinkClr xmlns:ahyp="http://schemas.microsoft.com/office/drawing/2018/hyperlinkcolor" val="tx"/>
                    </a:ext>
                  </a:extLst>
                </a:hlinkClick>
              </a:rPr>
              <a:t>11-21/0148r0</a:t>
            </a:r>
            <a:r>
              <a:rPr lang="en-US" altLang="en-US" sz="1600" b="0" dirty="0">
                <a:solidFill>
                  <a:schemeClr val="tx1"/>
                </a:solidFill>
              </a:rPr>
              <a:t>) – reviewed: report status, the report 11-20/0013r10, completed comment resolution, approved a motioned to send </a:t>
            </a:r>
            <a:r>
              <a:rPr lang="en-US" altLang="en-US" sz="1600" b="0" dirty="0">
                <a:solidFill>
                  <a:schemeClr val="tx1"/>
                </a:solidFill>
                <a:hlinkClick r:id="rId19">
                  <a:extLst>
                    <a:ext uri="{A12FA001-AC4F-418D-AE19-62706E023703}">
                      <ahyp:hlinkClr xmlns:ahyp="http://schemas.microsoft.com/office/drawing/2018/hyperlinkcolor" val="tx"/>
                    </a:ext>
                  </a:extLst>
                </a:hlinkClick>
              </a:rPr>
              <a:t>11-20/0013r10</a:t>
            </a:r>
            <a:r>
              <a:rPr lang="en-US" altLang="en-US" sz="1600" b="0" dirty="0">
                <a:solidFill>
                  <a:schemeClr val="tx1"/>
                </a:solidFill>
              </a:rPr>
              <a:t> to the 802.11 WG for approval. Discussed: the possibility of a Liaison Statement to 3GPP and other interested parties.  The WG did not approve the report. </a:t>
            </a:r>
          </a:p>
          <a:p>
            <a:pPr lvl="1">
              <a:spcBef>
                <a:spcPts val="200"/>
              </a:spcBef>
              <a:buFont typeface="Arial" panose="020B0604020202020204" pitchFamily="34" charset="0"/>
              <a:buChar char="•"/>
              <a:defRPr/>
            </a:pPr>
            <a:endParaRPr lang="en-US" altLang="en-US" sz="1600" dirty="0">
              <a:solidFill>
                <a:schemeClr val="tx1"/>
              </a:solidFill>
              <a:cs typeface="+mn-cs"/>
            </a:endParaRPr>
          </a:p>
          <a:p>
            <a:pPr marL="400050" lvl="1" indent="0">
              <a:spcBef>
                <a:spcPts val="200"/>
              </a:spcBef>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sz="2200" b="1" dirty="0">
              <a:solidFill>
                <a:schemeClr val="tx1"/>
              </a:solidFill>
              <a:cs typeface="+mn-cs"/>
            </a:endParaRPr>
          </a:p>
          <a:p>
            <a:pPr marL="571500" indent="-457200">
              <a:buFont typeface="Arial" panose="020B0604020202020204" pitchFamily="34" charset="0"/>
              <a:buChar char="•"/>
            </a:pPr>
            <a:endParaRPr lang="en-US" alt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0145354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EAD22-3385-49ED-B215-C43EDDD115DA}"/>
              </a:ext>
            </a:extLst>
          </p:cNvPr>
          <p:cNvSpPr>
            <a:spLocks noGrp="1"/>
          </p:cNvSpPr>
          <p:nvPr>
            <p:ph type="title"/>
          </p:nvPr>
        </p:nvSpPr>
        <p:spPr>
          <a:xfrm>
            <a:off x="914401" y="685801"/>
            <a:ext cx="10361084" cy="457199"/>
          </a:xfrm>
        </p:spPr>
        <p:txBody>
          <a:bodyPr/>
          <a:lstStyle/>
          <a:p>
            <a:r>
              <a:rPr lang="en-US" dirty="0"/>
              <a:t>WBA Report/LS </a:t>
            </a:r>
          </a:p>
        </p:txBody>
      </p:sp>
      <p:sp>
        <p:nvSpPr>
          <p:cNvPr id="3" name="Content Placeholder 2">
            <a:extLst>
              <a:ext uri="{FF2B5EF4-FFF2-40B4-BE49-F238E27FC236}">
                <a16:creationId xmlns:a16="http://schemas.microsoft.com/office/drawing/2014/main" id="{8EBFB1B0-D4CD-41CA-ADBC-D05AC0132624}"/>
              </a:ext>
            </a:extLst>
          </p:cNvPr>
          <p:cNvSpPr>
            <a:spLocks noGrp="1"/>
          </p:cNvSpPr>
          <p:nvPr>
            <p:ph idx="1"/>
          </p:nvPr>
        </p:nvSpPr>
        <p:spPr>
          <a:xfrm>
            <a:off x="914401" y="1524001"/>
            <a:ext cx="10361084" cy="4570414"/>
          </a:xfrm>
        </p:spPr>
        <p:txBody>
          <a:bodyPr/>
          <a:lstStyle/>
          <a:p>
            <a:pPr marL="571500" indent="-457200">
              <a:buFont typeface="+mj-lt"/>
              <a:buAutoNum type="arabicPeriod"/>
            </a:pPr>
            <a:r>
              <a:rPr lang="en-US" dirty="0"/>
              <a:t>Review of WBA Report/LS </a:t>
            </a:r>
            <a:r>
              <a:rPr lang="en-US" dirty="0">
                <a:hlinkClick r:id="rId2"/>
              </a:rPr>
              <a:t>11-21-0170r0</a:t>
            </a:r>
            <a:endParaRPr lang="en-US" altLang="en-US" dirty="0"/>
          </a:p>
          <a:p>
            <a:pPr marL="971550" lvl="1" indent="-457200">
              <a:buFont typeface="+mj-lt"/>
              <a:buAutoNum type="alphaLcPeriod"/>
            </a:pPr>
            <a:r>
              <a:rPr lang="en-US" dirty="0">
                <a:hlinkClick r:id="rId3"/>
              </a:rPr>
              <a:t>11-21/0408r0</a:t>
            </a:r>
            <a:r>
              <a:rPr lang="en-US" dirty="0"/>
              <a:t> - </a:t>
            </a:r>
            <a:r>
              <a:rPr lang="en-US" sz="2000" dirty="0"/>
              <a:t>“Wi-Fi and 5G RAN Convergence: Fine Grain and QoS differentiation in WLAN” – Binita Gupta (Intel), with Nigel Bird (Orange) and others from WBA – presented </a:t>
            </a:r>
            <a:r>
              <a:rPr lang="en-US" dirty="0"/>
              <a:t>Monday 2 March 2021 AM2 in WNG</a:t>
            </a:r>
            <a:br>
              <a:rPr lang="en-US" dirty="0"/>
            </a:br>
            <a:r>
              <a:rPr lang="en-US" dirty="0"/>
              <a:t>This is an invited WBA presentation/introduction to the WBA LS and Report </a:t>
            </a:r>
          </a:p>
          <a:p>
            <a:pPr marL="571500" indent="-457200">
              <a:buFont typeface="+mj-lt"/>
              <a:buAutoNum type="arabicPeriod"/>
            </a:pPr>
            <a:r>
              <a:rPr lang="en-US" dirty="0"/>
              <a:t>Contributions regarding 802.11ax capabilities:</a:t>
            </a:r>
          </a:p>
          <a:p>
            <a:pPr marL="971550" lvl="1" indent="-457200">
              <a:buFont typeface="+mj-lt"/>
              <a:buAutoNum type="alphaLcPeriod"/>
            </a:pPr>
            <a:r>
              <a:rPr lang="en-US" dirty="0"/>
              <a:t>?  </a:t>
            </a:r>
          </a:p>
          <a:p>
            <a:pPr marL="571500" indent="-457200">
              <a:buFont typeface="+mj-lt"/>
              <a:buAutoNum type="arabicPeriod"/>
            </a:pPr>
            <a:r>
              <a:rPr lang="en-US" dirty="0"/>
              <a:t>Discussion/contributions reply LS text proposals:</a:t>
            </a:r>
          </a:p>
          <a:p>
            <a:pPr marL="971550" lvl="1" indent="-457200">
              <a:buFont typeface="+mj-lt"/>
              <a:buAutoNum type="alphaLcPeriod"/>
            </a:pPr>
            <a:r>
              <a:rPr lang="en-US" dirty="0"/>
              <a:t>?  </a:t>
            </a:r>
          </a:p>
          <a:p>
            <a:endParaRPr lang="en-US" dirty="0"/>
          </a:p>
        </p:txBody>
      </p:sp>
      <p:sp>
        <p:nvSpPr>
          <p:cNvPr id="4" name="Slide Number Placeholder 3">
            <a:extLst>
              <a:ext uri="{FF2B5EF4-FFF2-40B4-BE49-F238E27FC236}">
                <a16:creationId xmlns:a16="http://schemas.microsoft.com/office/drawing/2014/main" id="{EBEFAA97-E20F-485C-B6F2-596AC613F5AE}"/>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83FDC14F-3945-4B95-ADFF-26F31E63014E}"/>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DA98E009-1F9E-48E6-962F-2AE98A663461}"/>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2821874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140779"/>
            <a:ext cx="11394796" cy="5332415"/>
          </a:xfrm>
        </p:spPr>
        <p:txBody>
          <a:bodyPr/>
          <a:lstStyle/>
          <a:p>
            <a:pPr marL="0" indent="0">
              <a:spcBef>
                <a:spcPts val="200"/>
              </a:spcBef>
              <a:defRPr/>
            </a:pPr>
            <a:r>
              <a:rPr lang="en-US" altLang="en-US" dirty="0"/>
              <a:t>Wednesday 10 March 2021 19:00 – 21:00 h ET</a:t>
            </a:r>
          </a:p>
          <a:p>
            <a:pPr marL="857250" lvl="1" indent="-457200">
              <a:spcBef>
                <a:spcPts val="200"/>
              </a:spcBef>
              <a:buFont typeface="+mj-lt"/>
              <a:buAutoNum type="arabicPeriod"/>
              <a:defRPr/>
            </a:pPr>
            <a:r>
              <a:rPr lang="en-US" dirty="0"/>
              <a:t>Call for Secretary/Admin/Status [5 min]</a:t>
            </a:r>
          </a:p>
          <a:p>
            <a:pPr marL="857250" lvl="1" indent="-457200">
              <a:spcBef>
                <a:spcPts val="200"/>
              </a:spcBef>
              <a:buFont typeface="Times New Roman" panose="02020603050405020304" pitchFamily="18" charset="0"/>
              <a:buAutoNum type="arabicPeriod"/>
              <a:defRPr/>
            </a:pPr>
            <a:r>
              <a:rPr lang="en-US" altLang="en-US" dirty="0"/>
              <a:t>Technical Report Status – Way Forward Discussion</a:t>
            </a:r>
          </a:p>
          <a:p>
            <a:pPr marL="1257300" lvl="2" indent="-457200">
              <a:spcBef>
                <a:spcPts val="200"/>
              </a:spcBef>
              <a:buFont typeface="+mj-lt"/>
              <a:buAutoNum type="alphaLcParenR"/>
              <a:defRPr/>
            </a:pPr>
            <a:r>
              <a:rPr lang="en-US" altLang="en-US" sz="2000" dirty="0"/>
              <a:t>Status of </a:t>
            </a:r>
            <a:r>
              <a:rPr lang="en-US" sz="2000" dirty="0">
                <a:hlinkClick r:id="rId3"/>
              </a:rPr>
              <a:t>11-20/0013r11</a:t>
            </a:r>
            <a:r>
              <a:rPr lang="en-US" sz="2000" dirty="0"/>
              <a:t> </a:t>
            </a:r>
          </a:p>
          <a:p>
            <a:pPr marL="1257300" lvl="2" indent="-457200">
              <a:spcBef>
                <a:spcPts val="200"/>
              </a:spcBef>
              <a:buFont typeface="+mj-lt"/>
              <a:buAutoNum type="alphaLcParenR"/>
              <a:defRPr/>
            </a:pPr>
            <a:r>
              <a:rPr lang="en-US" sz="2000" dirty="0"/>
              <a:t>Discussion on way forward (contributions?)</a:t>
            </a:r>
          </a:p>
          <a:p>
            <a:pPr marL="1714500" lvl="3" indent="-457200">
              <a:spcBef>
                <a:spcPts val="200"/>
              </a:spcBef>
              <a:buFont typeface="+mj-lt"/>
              <a:buAutoNum type="alphaLcParenR"/>
              <a:defRPr/>
            </a:pPr>
            <a:r>
              <a:rPr lang="en-US" sz="1800" dirty="0"/>
              <a:t>Technical Report</a:t>
            </a:r>
          </a:p>
          <a:p>
            <a:pPr marL="1714500" lvl="3" indent="-457200">
              <a:spcBef>
                <a:spcPts val="200"/>
              </a:spcBef>
              <a:buFont typeface="+mj-lt"/>
              <a:buAutoNum type="alphaLcParenR"/>
              <a:defRPr/>
            </a:pPr>
            <a:r>
              <a:rPr lang="en-US" sz="1800" dirty="0"/>
              <a:t>11-21/438r0</a:t>
            </a:r>
          </a:p>
          <a:p>
            <a:pPr marL="1714500" lvl="3" indent="-457200">
              <a:spcBef>
                <a:spcPts val="200"/>
              </a:spcBef>
              <a:buFont typeface="+mj-lt"/>
              <a:buAutoNum type="alphaLcParenR"/>
              <a:defRPr/>
            </a:pPr>
            <a:r>
              <a:rPr lang="en-US" sz="1800" dirty="0">
                <a:hlinkClick r:id="rId4"/>
              </a:rPr>
              <a:t>11-21/0413r0</a:t>
            </a:r>
            <a:r>
              <a:rPr lang="en-US" sz="1800" dirty="0"/>
              <a:t> </a:t>
            </a:r>
            <a:r>
              <a:rPr lang="en-US" sz="2000" dirty="0"/>
              <a:t>“AANI SC Technical Report 11-20/0013 - Way Forward” Joseph Levy</a:t>
            </a:r>
          </a:p>
          <a:p>
            <a:pPr marL="1714500" lvl="3" indent="-457200">
              <a:spcBef>
                <a:spcPts val="200"/>
              </a:spcBef>
              <a:buFont typeface="+mj-lt"/>
              <a:buAutoNum type="alphaLcParenR"/>
              <a:defRPr/>
            </a:pPr>
            <a:r>
              <a:rPr lang="en-US" sz="1800" dirty="0"/>
              <a:t>Liaison/Public Announcement</a:t>
            </a:r>
          </a:p>
          <a:p>
            <a:pPr marL="857250" lvl="1" indent="-457200">
              <a:spcBef>
                <a:spcPts val="200"/>
              </a:spcBef>
              <a:buFont typeface="+mj-lt"/>
              <a:buAutoNum type="arabicPeriod"/>
              <a:defRPr/>
            </a:pPr>
            <a:r>
              <a:rPr lang="en-US" altLang="en-US" dirty="0"/>
              <a:t>Continue WBA Discussions</a:t>
            </a:r>
          </a:p>
          <a:p>
            <a:pPr marL="857250" lvl="1" indent="-457200">
              <a:spcBef>
                <a:spcPts val="200"/>
              </a:spcBef>
              <a:buFont typeface="+mj-lt"/>
              <a:buAutoNum type="arabicPeriod"/>
              <a:defRPr/>
            </a:pPr>
            <a:r>
              <a:rPr lang="en-US" altLang="en-US" dirty="0"/>
              <a:t>Future Sessions Planning</a:t>
            </a:r>
            <a:endParaRPr 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0796046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273051"/>
          </a:xfrm>
        </p:spPr>
        <p:txBody>
          <a:bodyPr/>
          <a:lstStyle/>
          <a:p>
            <a:r>
              <a:rPr lang="en-US" dirty="0"/>
              <a:t>Status on the Proposal on Interworking</a:t>
            </a:r>
          </a:p>
        </p:txBody>
      </p:sp>
      <p:sp>
        <p:nvSpPr>
          <p:cNvPr id="3" name="Content Placeholder 2"/>
          <p:cNvSpPr>
            <a:spLocks noGrp="1"/>
          </p:cNvSpPr>
          <p:nvPr>
            <p:ph idx="1"/>
          </p:nvPr>
        </p:nvSpPr>
        <p:spPr>
          <a:xfrm>
            <a:off x="152400" y="1143000"/>
            <a:ext cx="11860742" cy="5292726"/>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July 2019 a proposal was made: </a:t>
            </a:r>
            <a:r>
              <a:rPr lang="en-US" altLang="en-US" sz="1600" b="0" dirty="0">
                <a:solidFill>
                  <a:schemeClr val="tx1"/>
                </a:solidFill>
                <a:hlinkClick r:id="rId2"/>
              </a:rPr>
              <a:t>11-19/1160r1</a:t>
            </a:r>
            <a:r>
              <a:rPr lang="en-US" altLang="en-US" sz="1600" b="0" dirty="0">
                <a:solidFill>
                  <a:schemeClr val="tx1"/>
                </a:solidFill>
              </a:rPr>
              <a:t> Proposal on Interworking between IEEE 802.11 WLAN and 3GPP 5G Core Network</a:t>
            </a:r>
          </a:p>
          <a:p>
            <a:pPr marL="571500" indent="-457200">
              <a:spcAft>
                <a:spcPts val="0"/>
              </a:spcAft>
              <a:buFont typeface="Arial" panose="020B0604020202020204" pitchFamily="34" charset="0"/>
              <a:buChar char="•"/>
            </a:pPr>
            <a:r>
              <a:rPr lang="en-US" altLang="en-US" sz="1600" b="0" dirty="0">
                <a:solidFill>
                  <a:schemeClr val="tx1"/>
                </a:solidFill>
              </a:rPr>
              <a:t>Sept 2019 more details: </a:t>
            </a:r>
            <a:r>
              <a:rPr lang="en-US" altLang="en-US" sz="1600" b="0" dirty="0">
                <a:solidFill>
                  <a:schemeClr val="tx1"/>
                </a:solidFill>
                <a:hlinkClick r:id="rId3"/>
              </a:rPr>
              <a:t>11-19/1529r1</a:t>
            </a:r>
            <a:r>
              <a:rPr lang="en-US" altLang="en-US" sz="1600" b="0" dirty="0">
                <a:solidFill>
                  <a:schemeClr val="tx1"/>
                </a:solidFill>
              </a:rPr>
              <a:t>, “</a:t>
            </a:r>
            <a:r>
              <a:rPr lang="en-US" sz="1600" b="0" dirty="0"/>
              <a:t>Objective and scope of technical report on interworking between 5G core network and WLAN”</a:t>
            </a:r>
          </a:p>
          <a:p>
            <a:pPr marL="571500" indent="-457200">
              <a:spcAft>
                <a:spcPts val="0"/>
              </a:spcAft>
              <a:buFont typeface="Arial" panose="020B0604020202020204" pitchFamily="34" charset="0"/>
              <a:buChar char="•"/>
            </a:pPr>
            <a:r>
              <a:rPr lang="en-US" altLang="en-US" sz="1600" b="0" dirty="0">
                <a:solidFill>
                  <a:schemeClr val="tx1"/>
                </a:solidFill>
              </a:rPr>
              <a:t>November 2019 two contributions were discussed:</a:t>
            </a:r>
          </a:p>
          <a:p>
            <a:pPr marL="857250" lvl="1" indent="-457200">
              <a:spcBef>
                <a:spcPts val="200"/>
              </a:spcBef>
              <a:spcAft>
                <a:spcPts val="0"/>
              </a:spcAft>
              <a:buFont typeface="Arial" panose="020B0604020202020204" pitchFamily="34" charset="0"/>
              <a:buChar char="•"/>
              <a:defRPr/>
            </a:pPr>
            <a:r>
              <a:rPr lang="en-US" sz="1400" dirty="0">
                <a:hlinkClick r:id="rId4"/>
              </a:rPr>
              <a:t>11-19/2046r0</a:t>
            </a:r>
            <a:r>
              <a:rPr lang="en-US" sz="1400" dirty="0"/>
              <a:t> The Initial Technical Draft Report on Interworking between 3GPP 5G Network &amp; WLAN - </a:t>
            </a:r>
            <a:r>
              <a:rPr lang="en-GB" sz="1400" dirty="0"/>
              <a:t>Hyun Seo OH (ETRI)</a:t>
            </a:r>
          </a:p>
          <a:p>
            <a:pPr marL="857250" lvl="1" indent="-457200">
              <a:spcBef>
                <a:spcPts val="200"/>
              </a:spcBef>
              <a:spcAft>
                <a:spcPts val="0"/>
              </a:spcAft>
              <a:buFont typeface="Arial" panose="020B0604020202020204" pitchFamily="34" charset="0"/>
              <a:buChar char="•"/>
              <a:defRPr/>
            </a:pPr>
            <a:r>
              <a:rPr lang="en-GB" sz="1400" dirty="0">
                <a:hlinkClick r:id="rId5"/>
              </a:rPr>
              <a:t>11-19/1843</a:t>
            </a:r>
            <a:r>
              <a:rPr lang="en-GB" sz="1400" dirty="0"/>
              <a:t> - Initial technical draft report on interworking between 3GPP 5G network &amp; WLAN  - Hyun Seo OH (ETRI)</a:t>
            </a:r>
          </a:p>
          <a:p>
            <a:pPr marL="457200" indent="-457200">
              <a:spcBef>
                <a:spcPts val="200"/>
              </a:spcBef>
              <a:spcAft>
                <a:spcPts val="0"/>
              </a:spcAft>
              <a:buFont typeface="Arial" panose="020B0604020202020204" pitchFamily="34" charset="0"/>
              <a:buChar char="•"/>
              <a:defRPr/>
            </a:pPr>
            <a:r>
              <a:rPr lang="en-GB" sz="1600" b="0" dirty="0">
                <a:solidFill>
                  <a:schemeClr val="tx1"/>
                </a:solidFill>
              </a:rPr>
              <a:t>January 2020 a contribution was discussed:</a:t>
            </a:r>
          </a:p>
          <a:p>
            <a:pPr marL="857250" lvl="1" indent="-457200">
              <a:spcBef>
                <a:spcPts val="200"/>
              </a:spcBef>
              <a:spcAft>
                <a:spcPts val="0"/>
              </a:spcAft>
              <a:buFont typeface="Arial" panose="020B0604020202020204" pitchFamily="34" charset="0"/>
              <a:buChar char="•"/>
              <a:defRPr/>
            </a:pPr>
            <a:r>
              <a:rPr lang="en-US" sz="1400" dirty="0">
                <a:hlinkClick r:id="rId6"/>
              </a:rPr>
              <a:t>11-20/0013r0</a:t>
            </a:r>
            <a:r>
              <a:rPr lang="en-US" sz="1400" dirty="0"/>
              <a:t> “Draft technical report on interworking between 3GPP 5G network &amp; WLAN” - Hyun Seo OH(ETRI)</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April 2020 two contributions were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7">
                  <a:extLst>
                    <a:ext uri="{A12FA001-AC4F-418D-AE19-62706E023703}">
                      <ahyp:hlinkClr xmlns:ahyp="http://schemas.microsoft.com/office/drawing/2018/hyperlinkcolor" val="tx"/>
                    </a:ext>
                  </a:extLst>
                </a:hlinkClick>
              </a:rPr>
              <a:t>11-20/o013r1</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 - Hyun Seo OH(ETRI)</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8">
                  <a:extLst>
                    <a:ext uri="{A12FA001-AC4F-418D-AE19-62706E023703}">
                      <ahyp:hlinkClr xmlns:ahyp="http://schemas.microsoft.com/office/drawing/2018/hyperlinkcolor" val="tx"/>
                    </a:ext>
                  </a:extLst>
                </a:hlinkClick>
              </a:rPr>
              <a:t>11-20/0580r0</a:t>
            </a:r>
            <a:r>
              <a:rPr lang="en-US" altLang="en-US" sz="1400" dirty="0">
                <a:solidFill>
                  <a:schemeClr val="tx1"/>
                </a:solidFill>
                <a:cs typeface="+mn-cs"/>
              </a:rPr>
              <a:t> “Consideration of interworking between 3GPP 5G core and IEEE 802.11” - Max Riegel (Nokia)</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June 2020 report was discussed: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11-20/0013r2</a:t>
            </a:r>
            <a:r>
              <a:rPr lang="en-US" altLang="en-US" sz="1600" b="0" dirty="0">
                <a:solidFill>
                  <a:schemeClr val="tx1"/>
                </a:solidFill>
              </a:rPr>
              <a:t> “</a:t>
            </a:r>
            <a:r>
              <a:rPr lang="en-US" sz="1600" b="0" dirty="0">
                <a:solidFill>
                  <a:schemeClr val="tx1"/>
                </a:solidFill>
              </a:rPr>
              <a:t>Draft technical report on interworking between 3GPP 5G network &amp; WLAN”</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6 July 2020 an updated version of the report was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10">
                  <a:extLst>
                    <a:ext uri="{A12FA001-AC4F-418D-AE19-62706E023703}">
                      <ahyp:hlinkClr xmlns:ahyp="http://schemas.microsoft.com/office/drawing/2018/hyperlinkcolor" val="tx"/>
                    </a:ext>
                  </a:extLst>
                </a:hlinkClick>
              </a:rPr>
              <a:t>11-20/0013r3</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a:t>
            </a:r>
            <a:br>
              <a:rPr lang="en-US" sz="1400" dirty="0">
                <a:solidFill>
                  <a:schemeClr val="tx1"/>
                </a:solidFill>
                <a:cs typeface="+mn-cs"/>
              </a:rPr>
            </a:br>
            <a:r>
              <a:rPr lang="en-US" sz="1400" dirty="0">
                <a:solidFill>
                  <a:schemeClr val="tx1"/>
                </a:solidFill>
                <a:cs typeface="+mn-cs"/>
              </a:rPr>
              <a:t>Hyun Seo OH (ETRI) was reviewed and changes were discussed</a:t>
            </a:r>
            <a:endParaRPr lang="en-US" altLang="en-US" sz="1600" dirty="0">
              <a:solidFill>
                <a:schemeClr val="tx1"/>
              </a:solidFill>
              <a:cs typeface="+mn-cs"/>
            </a:endParaRPr>
          </a:p>
          <a:p>
            <a:pPr marL="457200" indent="-457200">
              <a:spcBef>
                <a:spcPts val="200"/>
              </a:spcBef>
              <a:buFont typeface="Arial" panose="020B0604020202020204" pitchFamily="34" charset="0"/>
              <a:buChar char="•"/>
              <a:defRPr/>
            </a:pPr>
            <a:r>
              <a:rPr lang="en-US" altLang="en-US" sz="1600" b="0" dirty="0">
                <a:solidFill>
                  <a:schemeClr val="tx1"/>
                </a:solidFill>
              </a:rPr>
              <a:t>14 July 2020 – </a:t>
            </a:r>
          </a:p>
          <a:p>
            <a:pPr marL="857250" lvl="1" indent="-457200">
              <a:spcBef>
                <a:spcPts val="200"/>
              </a:spcBef>
              <a:buFont typeface="Arial" panose="020B0604020202020204" pitchFamily="34" charset="0"/>
              <a:buChar char="•"/>
              <a:defRPr/>
            </a:pPr>
            <a:r>
              <a:rPr lang="en-US" sz="1400" dirty="0">
                <a:hlinkClick r:id="rId10"/>
              </a:rPr>
              <a:t>11-20/0013r3</a:t>
            </a:r>
            <a:r>
              <a:rPr lang="en-US" sz="1400" dirty="0"/>
              <a:t> </a:t>
            </a:r>
            <a:r>
              <a:rPr lang="en-US" sz="1400" b="0" dirty="0"/>
              <a:t>“Draft technical report on interworking between 3GPP 5G network &amp; WLAN”, Hyun Seo OH (ETRI), et al.</a:t>
            </a:r>
          </a:p>
          <a:p>
            <a:pPr marL="857250" lvl="1" indent="-457200">
              <a:spcBef>
                <a:spcPts val="200"/>
              </a:spcBef>
              <a:buFont typeface="Arial" panose="020B0604020202020204" pitchFamily="34" charset="0"/>
              <a:buChar char="•"/>
              <a:defRPr/>
            </a:pPr>
            <a:r>
              <a:rPr lang="en-US" sz="1400" dirty="0">
                <a:hlinkClick r:id="rId11"/>
              </a:rPr>
              <a:t>11-20/1031r0</a:t>
            </a:r>
            <a:r>
              <a:rPr lang="en-US" sz="1400" dirty="0"/>
              <a:t> </a:t>
            </a:r>
            <a:r>
              <a:rPr lang="en-US" sz="1400" b="0" dirty="0"/>
              <a:t>“11-20-0013-03-AANI-draft-technical-report-on-interworking-between-3gpp-5g-network-wlan-Intel-comments”, Binita Gupta (Intel), Necati Canpolat (Intel), </a:t>
            </a:r>
            <a:r>
              <a:rPr lang="en-US" sz="1400" dirty="0"/>
              <a:t>Carlos Cordeiro (Intel) </a:t>
            </a:r>
            <a:endParaRPr lang="en-US" sz="1600" dirty="0"/>
          </a:p>
          <a:p>
            <a:pPr marL="457200" indent="-457200">
              <a:spcBef>
                <a:spcPts val="200"/>
              </a:spcBef>
              <a:buFont typeface="Arial" panose="020B0604020202020204" pitchFamily="34" charset="0"/>
              <a:buChar char="•"/>
              <a:defRPr/>
            </a:pPr>
            <a:r>
              <a:rPr lang="en-US" altLang="en-US" sz="1600" b="0" dirty="0">
                <a:solidFill>
                  <a:schemeClr val="tx1"/>
                </a:solidFill>
              </a:rPr>
              <a:t>29 July 2020 – </a:t>
            </a:r>
          </a:p>
          <a:p>
            <a:pPr marL="857250" lvl="1" indent="-457200">
              <a:spcBef>
                <a:spcPts val="200"/>
              </a:spcBef>
              <a:buFont typeface="Arial" panose="020B0604020202020204" pitchFamily="34" charset="0"/>
              <a:buChar char="•"/>
              <a:defRPr/>
            </a:pPr>
            <a:r>
              <a:rPr lang="en-US" sz="1400" dirty="0">
                <a:solidFill>
                  <a:schemeClr val="tx1"/>
                </a:solidFill>
                <a:cs typeface="+mn-cs"/>
              </a:rPr>
              <a:t>A Straw Poll: </a:t>
            </a:r>
            <a:r>
              <a:rPr lang="en-US" sz="1400" b="0" dirty="0">
                <a:solidFill>
                  <a:schemeClr val="tx1"/>
                </a:solidFill>
              </a:rPr>
              <a:t>Should the AANI SC request a 20 day 802.11 WG comment collection on the “Draft technical report on interworking between 3GPP 5G network &amp; WLAN" 11-20/0013R4? </a:t>
            </a:r>
            <a:r>
              <a:rPr lang="en-US" altLang="en-US" sz="1400" b="0" dirty="0">
                <a:solidFill>
                  <a:schemeClr val="tx1"/>
                </a:solidFill>
              </a:rPr>
              <a:t>Yes:15, No:0, Abstain:1, No Answer: 2</a:t>
            </a:r>
          </a:p>
          <a:p>
            <a:pPr marL="857250" lvl="1" indent="-457200">
              <a:spcBef>
                <a:spcPts val="200"/>
              </a:spcBef>
              <a:buFont typeface="Arial" panose="020B0604020202020204" pitchFamily="34" charset="0"/>
              <a:buChar char="•"/>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3930183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 (cont.)</a:t>
            </a:r>
          </a:p>
        </p:txBody>
      </p:sp>
      <p:sp>
        <p:nvSpPr>
          <p:cNvPr id="3" name="Content Placeholder 2"/>
          <p:cNvSpPr>
            <a:spLocks noGrp="1"/>
          </p:cNvSpPr>
          <p:nvPr>
            <p:ph idx="1"/>
          </p:nvPr>
        </p:nvSpPr>
        <p:spPr>
          <a:xfrm>
            <a:off x="94986" y="1143000"/>
            <a:ext cx="11999913" cy="5410836"/>
          </a:xfrm>
        </p:spPr>
        <p:txBody>
          <a:bodyPr/>
          <a:lstStyle/>
          <a:p>
            <a:pPr>
              <a:spcBef>
                <a:spcPts val="200"/>
              </a:spcBef>
              <a:buFont typeface="Arial" panose="020B0604020202020204" pitchFamily="34" charset="0"/>
              <a:buChar char="•"/>
              <a:defRPr/>
            </a:pPr>
            <a:r>
              <a:rPr lang="en-US" altLang="en-US" sz="1600" b="0" dirty="0">
                <a:solidFill>
                  <a:schemeClr val="tx1"/>
                </a:solidFill>
              </a:rPr>
              <a:t>30 July 2020 – a 20 day 802.11 WG Comment Collection (CC32) on </a:t>
            </a:r>
            <a:r>
              <a:rPr lang="en-US" sz="1600" b="0" dirty="0">
                <a:solidFill>
                  <a:schemeClr val="tx1"/>
                </a:solidFill>
                <a:hlinkClick r:id="rId2">
                  <a:extLst>
                    <a:ext uri="{A12FA001-AC4F-418D-AE19-62706E023703}">
                      <ahyp:hlinkClr xmlns:ahyp="http://schemas.microsoft.com/office/drawing/2018/hyperlinkcolor" val="tx"/>
                    </a:ext>
                  </a:extLst>
                </a:hlinkClick>
              </a:rPr>
              <a:t>11-20/0013r5</a:t>
            </a:r>
            <a:r>
              <a:rPr lang="en-US" altLang="en-US" sz="1600" b="0" dirty="0">
                <a:solidFill>
                  <a:schemeClr val="tx1"/>
                </a:solidFill>
              </a:rPr>
              <a:t> was launched, completed on 19 August 2020</a:t>
            </a:r>
          </a:p>
          <a:p>
            <a:pPr lvl="1">
              <a:spcBef>
                <a:spcPts val="200"/>
              </a:spcBef>
              <a:buFont typeface="Arial" panose="020B0604020202020204" pitchFamily="34" charset="0"/>
              <a:buChar char="•"/>
              <a:defRPr/>
            </a:pPr>
            <a:r>
              <a:rPr lang="en-US" altLang="en-US" sz="1600" dirty="0">
                <a:solidFill>
                  <a:schemeClr val="tx1"/>
                </a:solidFill>
                <a:cs typeface="+mn-cs"/>
              </a:rPr>
              <a:t>111 Comments received:  60 technical, 43 editorial, 8 general</a:t>
            </a:r>
          </a:p>
          <a:p>
            <a:pPr>
              <a:spcBef>
                <a:spcPts val="200"/>
              </a:spcBef>
              <a:buFont typeface="Arial" panose="020B0604020202020204" pitchFamily="34" charset="0"/>
              <a:buChar char="•"/>
              <a:defRPr/>
            </a:pPr>
            <a:r>
              <a:rPr lang="en-US" altLang="en-US" sz="1600" b="0" dirty="0">
                <a:solidFill>
                  <a:schemeClr val="tx1"/>
                </a:solidFill>
              </a:rPr>
              <a:t>25 August 2020 – Comment Resolution kicked off -  104 of 111 Comments Assigned – </a:t>
            </a:r>
            <a:r>
              <a:rPr lang="en-US" altLang="en-US" sz="1600" b="0" dirty="0">
                <a:solidFill>
                  <a:schemeClr val="tx1"/>
                </a:solidFill>
                <a:hlinkClick r:id="rId3">
                  <a:extLst>
                    <a:ext uri="{A12FA001-AC4F-418D-AE19-62706E023703}">
                      <ahyp:hlinkClr xmlns:ahyp="http://schemas.microsoft.com/office/drawing/2018/hyperlinkcolor" val="tx"/>
                    </a:ext>
                  </a:extLst>
                </a:hlinkClick>
              </a:rPr>
              <a:t>11-20/1262r2</a:t>
            </a:r>
            <a:endParaRPr lang="en-US" altLang="en-US" sz="1600" b="0" dirty="0">
              <a:solidFill>
                <a:schemeClr val="tx1"/>
              </a:solidFill>
            </a:endParaRPr>
          </a:p>
          <a:p>
            <a:pPr>
              <a:spcBef>
                <a:spcPts val="200"/>
              </a:spcBef>
              <a:buFont typeface="Arial" panose="020B0604020202020204" pitchFamily="34" charset="0"/>
              <a:buChar char="•"/>
              <a:defRPr/>
            </a:pPr>
            <a:r>
              <a:rPr lang="en-US" sz="1600" b="0" dirty="0">
                <a:solidFill>
                  <a:schemeClr val="tx1"/>
                </a:solidFill>
              </a:rPr>
              <a:t>1 September 2020 – Comment Resolution: </a:t>
            </a:r>
          </a:p>
          <a:p>
            <a:pPr lvl="1">
              <a:spcBef>
                <a:spcPts val="200"/>
              </a:spcBef>
              <a:buFont typeface="Arial" panose="020B0604020202020204" pitchFamily="34" charset="0"/>
              <a:buChar char="•"/>
              <a:defRPr/>
            </a:pPr>
            <a:r>
              <a:rPr lang="en-US" sz="1600" dirty="0">
                <a:solidFill>
                  <a:schemeClr val="tx1"/>
                </a:solidFill>
                <a:cs typeface="+mn-cs"/>
              </a:rPr>
              <a:t>Reviewed proposed comment resolutions in </a:t>
            </a:r>
            <a:r>
              <a:rPr lang="en-US" altLang="en-US" sz="1600" dirty="0">
                <a:solidFill>
                  <a:schemeClr val="tx1"/>
                </a:solidFill>
                <a:cs typeface="+mn-cs"/>
                <a:hlinkClick r:id="rId4">
                  <a:extLst>
                    <a:ext uri="{A12FA001-AC4F-418D-AE19-62706E023703}">
                      <ahyp:hlinkClr xmlns:ahyp="http://schemas.microsoft.com/office/drawing/2018/hyperlinkcolor" val="tx"/>
                    </a:ext>
                  </a:extLst>
                </a:hlinkClick>
              </a:rPr>
              <a:t>11-20/1262r3</a:t>
            </a:r>
            <a:r>
              <a:rPr lang="en-US" altLang="en-US" sz="1600" dirty="0">
                <a:solidFill>
                  <a:schemeClr val="tx1"/>
                </a:solidFill>
                <a:cs typeface="+mn-cs"/>
              </a:rPr>
              <a:t> on technical report: </a:t>
            </a:r>
            <a:r>
              <a:rPr lang="en-US" altLang="en-US" sz="1600" dirty="0">
                <a:solidFill>
                  <a:schemeClr val="tx1"/>
                </a:solidFill>
                <a:cs typeface="+mn-cs"/>
                <a:hlinkClick r:id="rId5">
                  <a:extLst>
                    <a:ext uri="{A12FA001-AC4F-418D-AE19-62706E023703}">
                      <ahyp:hlinkClr xmlns:ahyp="http://schemas.microsoft.com/office/drawing/2018/hyperlinkcolor" val="tx"/>
                    </a:ext>
                  </a:extLst>
                </a:hlinkClick>
              </a:rPr>
              <a:t>11-20/0013r5</a:t>
            </a:r>
            <a:endParaRPr lang="en-US" altLang="en-US" sz="1600" dirty="0">
              <a:solidFill>
                <a:schemeClr val="tx1"/>
              </a:solidFill>
              <a:cs typeface="+mn-cs"/>
            </a:endParaRPr>
          </a:p>
          <a:p>
            <a:pPr lvl="1">
              <a:spcBef>
                <a:spcPts val="200"/>
              </a:spcBef>
              <a:buFont typeface="Arial" panose="020B0604020202020204" pitchFamily="34" charset="0"/>
              <a:buChar char="•"/>
              <a:defRPr/>
            </a:pPr>
            <a:r>
              <a:rPr lang="en-US" altLang="en-US" sz="1600" dirty="0">
                <a:solidFill>
                  <a:schemeClr val="tx1"/>
                </a:solidFill>
                <a:cs typeface="+mn-cs"/>
              </a:rPr>
              <a:t>Reviewed </a:t>
            </a:r>
            <a:r>
              <a:rPr lang="en-US" sz="1600" dirty="0">
                <a:solidFill>
                  <a:schemeClr val="tx1"/>
                </a:solidFill>
                <a:cs typeface="+mn-cs"/>
                <a:hlinkClick r:id="rId6">
                  <a:extLst>
                    <a:ext uri="{A12FA001-AC4F-418D-AE19-62706E023703}">
                      <ahyp:hlinkClr xmlns:ahyp="http://schemas.microsoft.com/office/drawing/2018/hyperlinkcolor" val="tx"/>
                    </a:ext>
                  </a:extLst>
                </a:hlinkClick>
              </a:rPr>
              <a:t>11-20/1356r0</a:t>
            </a:r>
            <a:r>
              <a:rPr lang="en-US" sz="1600" dirty="0">
                <a:solidFill>
                  <a:schemeClr val="tx1"/>
                </a:solidFill>
                <a:cs typeface="+mn-cs"/>
              </a:rPr>
              <a:t> Proposed comment resolution for CID 10,11, 12, 105</a:t>
            </a:r>
            <a:endParaRPr lang="en-US" altLang="en-US" sz="1600" dirty="0">
              <a:solidFill>
                <a:schemeClr val="tx1"/>
              </a:solidFill>
              <a:cs typeface="+mn-cs"/>
            </a:endParaRPr>
          </a:p>
          <a:p>
            <a:pPr lvl="1">
              <a:spcBef>
                <a:spcPts val="200"/>
              </a:spcBef>
              <a:buFont typeface="Arial" panose="020B0604020202020204" pitchFamily="34" charset="0"/>
              <a:buChar char="•"/>
              <a:defRPr/>
            </a:pPr>
            <a:r>
              <a:rPr lang="en-US" altLang="en-US" sz="1600" dirty="0">
                <a:solidFill>
                  <a:schemeClr val="tx1"/>
                </a:solidFill>
                <a:cs typeface="+mn-cs"/>
              </a:rPr>
              <a:t>Alternate technical report was briefly reviewed: </a:t>
            </a:r>
            <a:r>
              <a:rPr lang="en-US" altLang="en-US" sz="1600" dirty="0">
                <a:solidFill>
                  <a:schemeClr val="tx1"/>
                </a:solidFill>
                <a:cs typeface="+mn-cs"/>
                <a:hlinkClick r:id="rId7">
                  <a:extLst>
                    <a:ext uri="{A12FA001-AC4F-418D-AE19-62706E023703}">
                      <ahyp:hlinkClr xmlns:ahyp="http://schemas.microsoft.com/office/drawing/2018/hyperlinkcolor" val="tx"/>
                    </a:ext>
                  </a:extLst>
                </a:hlinkClick>
              </a:rPr>
              <a:t>11-20/1376r0</a:t>
            </a:r>
            <a:endParaRPr lang="en-US" altLang="en-US" sz="1600" dirty="0">
              <a:solidFill>
                <a:schemeClr val="tx1"/>
              </a:solidFill>
              <a:cs typeface="+mn-cs"/>
            </a:endParaRPr>
          </a:p>
          <a:p>
            <a:pPr>
              <a:spcBef>
                <a:spcPts val="200"/>
              </a:spcBef>
              <a:buFont typeface="Arial" panose="020B0604020202020204" pitchFamily="34" charset="0"/>
              <a:buChar char="•"/>
              <a:defRPr/>
            </a:pPr>
            <a:r>
              <a:rPr lang="en-US" altLang="en-US" sz="1600" b="0" dirty="0">
                <a:solidFill>
                  <a:schemeClr val="tx1"/>
                </a:solidFill>
              </a:rPr>
              <a:t>15 September 2020 – Comment Resolution (see minutes: </a:t>
            </a:r>
            <a:r>
              <a:rPr lang="en-US" altLang="en-US" sz="1600" b="0" dirty="0">
                <a:solidFill>
                  <a:schemeClr val="tx1"/>
                </a:solidFill>
                <a:hlinkClick r:id="rId8">
                  <a:extLst>
                    <a:ext uri="{A12FA001-AC4F-418D-AE19-62706E023703}">
                      <ahyp:hlinkClr xmlns:ahyp="http://schemas.microsoft.com/office/drawing/2018/hyperlinkcolor" val="tx"/>
                    </a:ext>
                  </a:extLst>
                </a:hlinkClick>
              </a:rPr>
              <a:t>11-20/1512r1</a:t>
            </a:r>
            <a:r>
              <a:rPr lang="en-US" altLang="en-US" sz="1600" b="0" dirty="0">
                <a:solidFill>
                  <a:schemeClr val="tx1"/>
                </a:solidFill>
              </a:rPr>
              <a:t>) – one Motion passed (Motion 1)</a:t>
            </a:r>
          </a:p>
          <a:p>
            <a:pPr>
              <a:spcBef>
                <a:spcPts val="200"/>
              </a:spcBef>
              <a:buFont typeface="Arial" panose="020B0604020202020204" pitchFamily="34" charset="0"/>
              <a:buChar char="•"/>
              <a:defRPr/>
            </a:pPr>
            <a:r>
              <a:rPr lang="en-US" altLang="en-US" sz="1600" b="0" dirty="0">
                <a:solidFill>
                  <a:schemeClr val="tx1"/>
                </a:solidFill>
              </a:rPr>
              <a:t>1 October 2020 – (see minutes: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11-20/1567</a:t>
            </a:r>
            <a:r>
              <a:rPr lang="en-US" altLang="en-US" sz="1600" b="0" dirty="0">
                <a:solidFill>
                  <a:schemeClr val="tx1"/>
                </a:solidFill>
              </a:rPr>
              <a:t>) – one Straw Poll agreed</a:t>
            </a:r>
          </a:p>
          <a:p>
            <a:pPr>
              <a:spcBef>
                <a:spcPts val="200"/>
              </a:spcBef>
              <a:buFont typeface="Arial" panose="020B0604020202020204" pitchFamily="34" charset="0"/>
              <a:buChar char="•"/>
              <a:defRPr/>
            </a:pPr>
            <a:r>
              <a:rPr lang="en-US" altLang="en-US" sz="1600" b="0" dirty="0">
                <a:solidFill>
                  <a:schemeClr val="tx1"/>
                </a:solidFill>
              </a:rPr>
              <a:t>8 October 2020 – (see minutes: 11-20/1600) – two Straw Polls agreed</a:t>
            </a:r>
          </a:p>
          <a:p>
            <a:pPr>
              <a:spcBef>
                <a:spcPts val="200"/>
              </a:spcBef>
              <a:buFont typeface="Arial" panose="020B0604020202020204" pitchFamily="34" charset="0"/>
              <a:buChar char="•"/>
              <a:defRPr/>
            </a:pPr>
            <a:r>
              <a:rPr lang="en-US" altLang="en-US" sz="1600" b="0" dirty="0">
                <a:solidFill>
                  <a:schemeClr val="tx1"/>
                </a:solidFill>
              </a:rPr>
              <a:t>13 October 2020 – (see minutes; 11-20/1668) – no Straw Polls  - 802 Tutorial (</a:t>
            </a:r>
            <a:r>
              <a:rPr lang="en-US" sz="1800" u="sng" dirty="0">
                <a:solidFill>
                  <a:srgbClr val="0000FF"/>
                </a:solidFill>
                <a:effectLst/>
                <a:latin typeface="DejaVu Serif"/>
                <a:ea typeface="DengXian" panose="02010600030101010101" pitchFamily="2" charset="-122"/>
                <a:hlinkClick r:id="rId10"/>
              </a:rPr>
              <a:t>11-20/1601</a:t>
            </a:r>
            <a:r>
              <a:rPr lang="en-US" altLang="en-US" sz="1600" b="0" dirty="0">
                <a:solidFill>
                  <a:schemeClr val="tx1"/>
                </a:solidFill>
              </a:rPr>
              <a:t>)</a:t>
            </a:r>
          </a:p>
          <a:p>
            <a:pPr>
              <a:spcBef>
                <a:spcPts val="200"/>
              </a:spcBef>
              <a:buFont typeface="Arial" panose="020B0604020202020204" pitchFamily="34" charset="0"/>
              <a:buChar char="•"/>
              <a:defRPr/>
            </a:pPr>
            <a:r>
              <a:rPr lang="en-US" altLang="en-US" sz="1600" b="0" dirty="0">
                <a:solidFill>
                  <a:schemeClr val="tx1"/>
                </a:solidFill>
              </a:rPr>
              <a:t>20 October 2020 – (see minutes; 11-20/1689) – no Straw Polls </a:t>
            </a:r>
          </a:p>
          <a:p>
            <a:pPr>
              <a:spcBef>
                <a:spcPts val="200"/>
              </a:spcBef>
              <a:buFont typeface="Arial" panose="020B0604020202020204" pitchFamily="34" charset="0"/>
              <a:buChar char="•"/>
              <a:defRPr/>
            </a:pPr>
            <a:r>
              <a:rPr lang="en-US" altLang="en-US" sz="1600" b="0" dirty="0">
                <a:solidFill>
                  <a:schemeClr val="tx1"/>
                </a:solidFill>
              </a:rPr>
              <a:t>27 October 2020 – (see minutes; 11-20/1748) – no Straw Polls</a:t>
            </a:r>
          </a:p>
          <a:p>
            <a:pPr>
              <a:spcBef>
                <a:spcPts val="200"/>
              </a:spcBef>
              <a:buFont typeface="Arial" panose="020B0604020202020204" pitchFamily="34" charset="0"/>
              <a:buChar char="•"/>
              <a:defRPr/>
            </a:pPr>
            <a:r>
              <a:rPr lang="en-US" altLang="en-US" sz="1600" b="0" dirty="0">
                <a:solidFill>
                  <a:schemeClr val="tx1"/>
                </a:solidFill>
              </a:rPr>
              <a:t>3/4 November 2020 – (see minutes; </a:t>
            </a:r>
            <a:r>
              <a:rPr lang="en-US" altLang="en-US" sz="1600" b="0" dirty="0">
                <a:solidFill>
                  <a:schemeClr val="tx1"/>
                </a:solidFill>
                <a:hlinkClick r:id="rId11"/>
              </a:rPr>
              <a:t>11-20/1926</a:t>
            </a:r>
            <a:r>
              <a:rPr lang="en-US" altLang="en-US" sz="1600" b="0" dirty="0">
                <a:solidFill>
                  <a:schemeClr val="tx1"/>
                </a:solidFill>
              </a:rPr>
              <a:t>) – several motions passed resolving most of the open comments (Motions 2-6)</a:t>
            </a:r>
          </a:p>
          <a:p>
            <a:pPr>
              <a:spcBef>
                <a:spcPts val="200"/>
              </a:spcBef>
              <a:buFont typeface="Arial" panose="020B0604020202020204" pitchFamily="34" charset="0"/>
              <a:buChar char="•"/>
              <a:defRPr/>
            </a:pPr>
            <a:r>
              <a:rPr lang="en-US" altLang="en-US" sz="1600" b="0" dirty="0">
                <a:solidFill>
                  <a:schemeClr val="tx1"/>
                </a:solidFill>
              </a:rPr>
              <a:t>15 December 2020 – (see minutes: </a:t>
            </a:r>
            <a:r>
              <a:rPr lang="en-US" altLang="en-US" sz="1600" b="0" dirty="0">
                <a:solidFill>
                  <a:schemeClr val="tx1"/>
                </a:solidFill>
                <a:hlinkClick r:id="rId12"/>
              </a:rPr>
              <a:t>11-20/1977r0</a:t>
            </a:r>
            <a:r>
              <a:rPr lang="en-US" altLang="en-US" sz="1600" b="0" dirty="0">
                <a:solidFill>
                  <a:schemeClr val="tx1"/>
                </a:solidFill>
              </a:rPr>
              <a:t>) – reviewed open comments and proposed resolutions</a:t>
            </a:r>
          </a:p>
          <a:p>
            <a:pPr>
              <a:spcBef>
                <a:spcPts val="200"/>
              </a:spcBef>
              <a:buFont typeface="Arial" panose="020B0604020202020204" pitchFamily="34" charset="0"/>
              <a:buChar char="•"/>
              <a:defRPr/>
            </a:pPr>
            <a:r>
              <a:rPr lang="en-US" altLang="en-US" sz="1600" b="0" dirty="0">
                <a:solidFill>
                  <a:schemeClr val="tx1"/>
                </a:solidFill>
              </a:rPr>
              <a:t>05 January 2021 – (see minutes: 11-21/0058r0) – reviewed editorial review status, report updates, and proposed motions.  </a:t>
            </a:r>
          </a:p>
          <a:p>
            <a:pPr>
              <a:spcBef>
                <a:spcPts val="200"/>
              </a:spcBef>
              <a:buFont typeface="Arial" panose="020B0604020202020204" pitchFamily="34" charset="0"/>
              <a:buChar char="•"/>
              <a:defRPr/>
            </a:pPr>
            <a:r>
              <a:rPr lang="en-US" altLang="en-US" sz="1600" b="0" dirty="0">
                <a:solidFill>
                  <a:schemeClr val="tx1"/>
                </a:solidFill>
              </a:rPr>
              <a:t>January 2021 Interim – Reviewed: report status, the report 11-20/0013r10, completed comment resolution, approved a motioned to send 11-20/0013r10 to the 802.11 WG for approval. Discussed: the possibility of a Liaison Statement to 3GPP and other interested parties.  The WG did not approve the report. </a:t>
            </a:r>
          </a:p>
          <a:p>
            <a:pPr lvl="1">
              <a:spcBef>
                <a:spcPts val="200"/>
              </a:spcBef>
              <a:buFont typeface="Arial" panose="020B0604020202020204" pitchFamily="34" charset="0"/>
              <a:buChar char="•"/>
              <a:defRPr/>
            </a:pPr>
            <a:endParaRPr lang="en-US" altLang="en-US" sz="1600" dirty="0">
              <a:solidFill>
                <a:schemeClr val="tx1"/>
              </a:solidFill>
              <a:cs typeface="+mn-cs"/>
            </a:endParaRPr>
          </a:p>
          <a:p>
            <a:pPr marL="400050" lvl="1" indent="0">
              <a:spcBef>
                <a:spcPts val="200"/>
              </a:spcBef>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sz="2200" b="1" dirty="0">
              <a:solidFill>
                <a:schemeClr val="tx1"/>
              </a:solidFill>
              <a:cs typeface="+mn-cs"/>
            </a:endParaRPr>
          </a:p>
          <a:p>
            <a:pPr marL="571500" indent="-457200">
              <a:buFont typeface="Arial" panose="020B0604020202020204" pitchFamily="34" charset="0"/>
              <a:buChar char="•"/>
            </a:pPr>
            <a:endParaRPr lang="en-US" alt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5329526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BD94CF7-E331-4AB6-B45A-86FA2B936E2F}"/>
              </a:ext>
            </a:extLst>
          </p:cNvPr>
          <p:cNvSpPr>
            <a:spLocks noGrp="1"/>
          </p:cNvSpPr>
          <p:nvPr>
            <p:ph type="title"/>
          </p:nvPr>
        </p:nvSpPr>
        <p:spPr/>
        <p:txBody>
          <a:bodyPr/>
          <a:lstStyle/>
          <a:p>
            <a:r>
              <a:rPr lang="en-US" dirty="0"/>
              <a:t>Motion (13 January)</a:t>
            </a:r>
          </a:p>
        </p:txBody>
      </p:sp>
      <p:sp>
        <p:nvSpPr>
          <p:cNvPr id="8" name="Content Placeholder 7">
            <a:extLst>
              <a:ext uri="{FF2B5EF4-FFF2-40B4-BE49-F238E27FC236}">
                <a16:creationId xmlns:a16="http://schemas.microsoft.com/office/drawing/2014/main" id="{FC17CA4D-144A-4BEB-8E31-76C9F0AC175D}"/>
              </a:ext>
            </a:extLst>
          </p:cNvPr>
          <p:cNvSpPr>
            <a:spLocks noGrp="1"/>
          </p:cNvSpPr>
          <p:nvPr>
            <p:ph idx="1"/>
          </p:nvPr>
        </p:nvSpPr>
        <p:spPr>
          <a:xfrm>
            <a:off x="685800" y="1601785"/>
            <a:ext cx="10361084" cy="4570414"/>
          </a:xfrm>
        </p:spPr>
        <p:txBody>
          <a:bodyPr/>
          <a:lstStyle/>
          <a:p>
            <a:r>
              <a:rPr lang="en-US" dirty="0">
                <a:solidFill>
                  <a:schemeClr val="tx1"/>
                </a:solidFill>
              </a:rPr>
              <a:t>Motion 7:</a:t>
            </a:r>
          </a:p>
          <a:p>
            <a:r>
              <a:rPr lang="en-US" dirty="0">
                <a:solidFill>
                  <a:schemeClr val="tx1"/>
                </a:solidFill>
              </a:rPr>
              <a:t>Move to request 802.11 WG to approve </a:t>
            </a:r>
            <a:r>
              <a:rPr lang="en-US" dirty="0">
                <a:solidFill>
                  <a:schemeClr val="tx1"/>
                </a:solidFill>
                <a:hlinkClick r:id="rId2"/>
              </a:rPr>
              <a:t>11-20/0013r10</a:t>
            </a:r>
            <a:r>
              <a:rPr lang="en-US" dirty="0">
                <a:solidFill>
                  <a:schemeClr val="tx1"/>
                </a:solidFill>
              </a:rPr>
              <a:t> the “Draft technical report on interworking between 3GPP 5G network &amp; WLAN”, with editorial privileges given to the WG Chair.</a:t>
            </a:r>
          </a:p>
          <a:p>
            <a:r>
              <a:rPr lang="en-US" b="0" i="1" dirty="0">
                <a:solidFill>
                  <a:schemeClr val="tx1"/>
                </a:solidFill>
              </a:rPr>
              <a:t>Note: document reference will need to be updated to latest version of the report</a:t>
            </a:r>
          </a:p>
          <a:p>
            <a:r>
              <a:rPr lang="en-US" dirty="0">
                <a:solidFill>
                  <a:schemeClr val="tx1"/>
                </a:solidFill>
              </a:rPr>
              <a:t>	</a:t>
            </a:r>
            <a:r>
              <a:rPr lang="en-US" sz="2000" dirty="0">
                <a:solidFill>
                  <a:schemeClr val="tx1"/>
                </a:solidFill>
              </a:rPr>
              <a:t>Moved:  	Stuart KERRY		</a:t>
            </a:r>
          </a:p>
          <a:p>
            <a:r>
              <a:rPr lang="en-US" sz="2000" dirty="0">
                <a:solidFill>
                  <a:schemeClr val="tx1"/>
                </a:solidFill>
              </a:rPr>
              <a:t>	Second: Hyun Seo OH</a:t>
            </a:r>
          </a:p>
          <a:p>
            <a:r>
              <a:rPr lang="en-US" sz="2000" dirty="0">
                <a:solidFill>
                  <a:schemeClr val="tx1"/>
                </a:solidFill>
              </a:rPr>
              <a:t>	Result: Y:20  N:0  A:8  DNV:8 </a:t>
            </a:r>
          </a:p>
          <a:p>
            <a:endParaRPr lang="en-US" sz="2000" dirty="0">
              <a:solidFill>
                <a:schemeClr val="tx1"/>
              </a:solidFill>
            </a:endParaRPr>
          </a:p>
          <a:p>
            <a:r>
              <a:rPr lang="en-US" b="0" i="1" dirty="0">
                <a:solidFill>
                  <a:schemeClr val="tx1"/>
                </a:solidFill>
              </a:rPr>
              <a:t>Note: additional WG motions may be necessary to approve liaison statements and/or a press release. These possible actions are TBD. </a:t>
            </a:r>
          </a:p>
        </p:txBody>
      </p:sp>
      <p:sp>
        <p:nvSpPr>
          <p:cNvPr id="6" name="Slide Number Placeholder 5">
            <a:extLst>
              <a:ext uri="{FF2B5EF4-FFF2-40B4-BE49-F238E27FC236}">
                <a16:creationId xmlns:a16="http://schemas.microsoft.com/office/drawing/2014/main" id="{633F0FA4-6200-41F7-B273-F405C2D5A465}"/>
              </a:ext>
            </a:extLst>
          </p:cNvPr>
          <p:cNvSpPr>
            <a:spLocks noGrp="1"/>
          </p:cNvSpPr>
          <p:nvPr>
            <p:ph type="sldNum" idx="12"/>
          </p:nvPr>
        </p:nvSpPr>
        <p:spPr/>
        <p:txBody>
          <a:bodyPr/>
          <a:lstStyle/>
          <a:p>
            <a:r>
              <a:rPr lang="en-GB" dirty="0"/>
              <a:t>Slide </a:t>
            </a:r>
            <a:fld id="{3ABCC52B-A3F7-440B-BBF2-55191E6E7773}" type="slidenum">
              <a:rPr lang="en-GB" smtClean="0"/>
              <a:pPr/>
              <a:t>19</a:t>
            </a:fld>
            <a:endParaRPr lang="en-GB" dirty="0"/>
          </a:p>
        </p:txBody>
      </p:sp>
      <p:sp>
        <p:nvSpPr>
          <p:cNvPr id="5" name="Footer Placeholder 4">
            <a:extLst>
              <a:ext uri="{FF2B5EF4-FFF2-40B4-BE49-F238E27FC236}">
                <a16:creationId xmlns:a16="http://schemas.microsoft.com/office/drawing/2014/main" id="{C46BFBE1-4172-4C4E-97E8-12D89D78438B}"/>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BC0D9767-9935-4FD5-8DF3-6DFB5A9C7A27}"/>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317574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160464"/>
            <a:ext cx="10665885" cy="347400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March 2021</a:t>
            </a:r>
          </a:p>
          <a:p>
            <a:pPr algn="ctr"/>
            <a:r>
              <a:rPr lang="en-GB" dirty="0"/>
              <a:t>  Teleconferences – During 802.11 WG Plenary Meeting</a:t>
            </a:r>
          </a:p>
          <a:p>
            <a:pPr algn="ctr"/>
            <a:r>
              <a:rPr lang="en-US" altLang="en-US" dirty="0"/>
              <a:t>Chair: Joseph Levy (InterDigital)</a:t>
            </a:r>
          </a:p>
          <a:p>
            <a:pPr algn="ctr"/>
            <a:r>
              <a:rPr lang="en-US" altLang="en-US" sz="2000" dirty="0"/>
              <a:t>Vice Chair: Open</a:t>
            </a:r>
          </a:p>
          <a:p>
            <a:pPr algn="ctr"/>
            <a:r>
              <a:rPr lang="en-US" altLang="en-US" sz="2000" dirty="0"/>
              <a:t>Secretary: Open</a:t>
            </a:r>
            <a:endParaRPr lang="en-US" alt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a:extLst>
              <a:ext uri="{FF2B5EF4-FFF2-40B4-BE49-F238E27FC236}">
                <a16:creationId xmlns:a16="http://schemas.microsoft.com/office/drawing/2014/main" id="{443B98C9-C847-4EA9-A208-0AE53C2FE4EA}"/>
              </a:ext>
            </a:extLst>
          </p:cNvPr>
          <p:cNvSpPr txBox="1"/>
          <p:nvPr/>
        </p:nvSpPr>
        <p:spPr>
          <a:xfrm>
            <a:off x="929217" y="4739798"/>
            <a:ext cx="9855201" cy="1200329"/>
          </a:xfrm>
          <a:prstGeom prst="rect">
            <a:avLst/>
          </a:prstGeom>
          <a:noFill/>
        </p:spPr>
        <p:txBody>
          <a:bodyPr wrap="square" rtlCol="0">
            <a:spAutoFit/>
          </a:bodyPr>
          <a:lstStyle/>
          <a:p>
            <a:r>
              <a:rPr lang="en-US" sz="1800" dirty="0">
                <a:solidFill>
                  <a:schemeClr val="tx1"/>
                </a:solidFill>
              </a:rPr>
              <a:t>r0: First draft of the Agenda</a:t>
            </a:r>
          </a:p>
          <a:p>
            <a:r>
              <a:rPr lang="en-US" sz="1800" dirty="0">
                <a:solidFill>
                  <a:schemeClr val="tx1"/>
                </a:solidFill>
              </a:rPr>
              <a:t>r1: Changes made during the Tuesday 9 March 2021 teleconference</a:t>
            </a:r>
          </a:p>
          <a:p>
            <a:r>
              <a:rPr lang="en-US" sz="1800" dirty="0">
                <a:solidFill>
                  <a:schemeClr val="tx1"/>
                </a:solidFill>
              </a:rPr>
              <a:t>r2: Changes made during the Wednesday 10 March 2021 Teleconference</a:t>
            </a:r>
          </a:p>
          <a:p>
            <a:r>
              <a:rPr lang="en-US" sz="1800" dirty="0">
                <a:solidFill>
                  <a:schemeClr val="tx1"/>
                </a:solidFill>
              </a:rPr>
              <a:t>r3: Changes made during the Thursday 11 March 2021 Teleconference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BD94CF7-E331-4AB6-B45A-86FA2B936E2F}"/>
              </a:ext>
            </a:extLst>
          </p:cNvPr>
          <p:cNvSpPr>
            <a:spLocks noGrp="1"/>
          </p:cNvSpPr>
          <p:nvPr>
            <p:ph type="title"/>
          </p:nvPr>
        </p:nvSpPr>
        <p:spPr>
          <a:xfrm>
            <a:off x="914401" y="685802"/>
            <a:ext cx="10361084" cy="1066798"/>
          </a:xfrm>
        </p:spPr>
        <p:txBody>
          <a:bodyPr/>
          <a:lstStyle/>
          <a:p>
            <a:r>
              <a:rPr lang="en-US" dirty="0"/>
              <a:t>WG Motion (15 January 2021):</a:t>
            </a:r>
            <a:br>
              <a:rPr lang="en-US" dirty="0"/>
            </a:br>
            <a:r>
              <a:rPr lang="en-US" dirty="0"/>
              <a:t>Motion 1: AANI report</a:t>
            </a:r>
          </a:p>
        </p:txBody>
      </p:sp>
      <p:sp>
        <p:nvSpPr>
          <p:cNvPr id="8" name="Content Placeholder 7">
            <a:extLst>
              <a:ext uri="{FF2B5EF4-FFF2-40B4-BE49-F238E27FC236}">
                <a16:creationId xmlns:a16="http://schemas.microsoft.com/office/drawing/2014/main" id="{FC17CA4D-144A-4BEB-8E31-76C9F0AC175D}"/>
              </a:ext>
            </a:extLst>
          </p:cNvPr>
          <p:cNvSpPr>
            <a:spLocks noGrp="1"/>
          </p:cNvSpPr>
          <p:nvPr>
            <p:ph idx="1"/>
          </p:nvPr>
        </p:nvSpPr>
        <p:spPr>
          <a:xfrm>
            <a:off x="685800" y="2133600"/>
            <a:ext cx="10361084" cy="4341813"/>
          </a:xfrm>
        </p:spPr>
        <p:txBody>
          <a:bodyPr/>
          <a:lstStyle/>
          <a:p>
            <a:r>
              <a:rPr lang="en-US" dirty="0"/>
              <a:t>Move to approve 11-20/0013r10 the “Draft technical report on interworking between 3GPP 5G network &amp; WLAN”, with editorial privileges given to the WG Chair.</a:t>
            </a:r>
          </a:p>
          <a:p>
            <a:endParaRPr lang="en-US" dirty="0"/>
          </a:p>
          <a:p>
            <a:r>
              <a:rPr lang="en-US" dirty="0"/>
              <a:t>Moved: Joseph Levy on behalf of AANI SC</a:t>
            </a:r>
          </a:p>
          <a:p>
            <a:r>
              <a:rPr lang="en-US" dirty="0"/>
              <a:t>Seconded: Rui Yang</a:t>
            </a:r>
          </a:p>
          <a:p>
            <a:r>
              <a:rPr lang="en-US" dirty="0"/>
              <a:t>Result: Yes: 39, No: 22, Abstain: 34 (Motion fails)</a:t>
            </a:r>
          </a:p>
          <a:p>
            <a:endParaRPr lang="en-US" dirty="0"/>
          </a:p>
          <a:p>
            <a:r>
              <a:rPr lang="en-US" dirty="0"/>
              <a:t>[AANI similar motion result: Result: Y:20  N:0  A:8  DNV:8]</a:t>
            </a:r>
          </a:p>
        </p:txBody>
      </p:sp>
      <p:sp>
        <p:nvSpPr>
          <p:cNvPr id="6" name="Slide Number Placeholder 5">
            <a:extLst>
              <a:ext uri="{FF2B5EF4-FFF2-40B4-BE49-F238E27FC236}">
                <a16:creationId xmlns:a16="http://schemas.microsoft.com/office/drawing/2014/main" id="{633F0FA4-6200-41F7-B273-F405C2D5A465}"/>
              </a:ext>
            </a:extLst>
          </p:cNvPr>
          <p:cNvSpPr>
            <a:spLocks noGrp="1"/>
          </p:cNvSpPr>
          <p:nvPr>
            <p:ph type="sldNum" idx="12"/>
          </p:nvPr>
        </p:nvSpPr>
        <p:spPr/>
        <p:txBody>
          <a:bodyPr/>
          <a:lstStyle/>
          <a:p>
            <a:r>
              <a:rPr lang="en-GB" dirty="0"/>
              <a:t>Slide </a:t>
            </a:r>
            <a:fld id="{3ABCC52B-A3F7-440B-BBF2-55191E6E7773}" type="slidenum">
              <a:rPr lang="en-GB" smtClean="0"/>
              <a:pPr/>
              <a:t>20</a:t>
            </a:fld>
            <a:endParaRPr lang="en-GB" dirty="0"/>
          </a:p>
        </p:txBody>
      </p:sp>
      <p:sp>
        <p:nvSpPr>
          <p:cNvPr id="5" name="Footer Placeholder 4">
            <a:extLst>
              <a:ext uri="{FF2B5EF4-FFF2-40B4-BE49-F238E27FC236}">
                <a16:creationId xmlns:a16="http://schemas.microsoft.com/office/drawing/2014/main" id="{C46BFBE1-4172-4C4E-97E8-12D89D78438B}"/>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BC0D9767-9935-4FD5-8DF3-6DFB5A9C7A27}"/>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4227651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4F7C2-0961-4640-BD3A-F5876F29D80D}"/>
              </a:ext>
            </a:extLst>
          </p:cNvPr>
          <p:cNvSpPr>
            <a:spLocks noGrp="1"/>
          </p:cNvSpPr>
          <p:nvPr>
            <p:ph type="title"/>
          </p:nvPr>
        </p:nvSpPr>
        <p:spPr/>
        <p:txBody>
          <a:bodyPr/>
          <a:lstStyle/>
          <a:p>
            <a:r>
              <a:rPr lang="en-US" dirty="0"/>
              <a:t>Technical Report Discussion</a:t>
            </a:r>
          </a:p>
        </p:txBody>
      </p:sp>
      <p:sp>
        <p:nvSpPr>
          <p:cNvPr id="3" name="Content Placeholder 2">
            <a:extLst>
              <a:ext uri="{FF2B5EF4-FFF2-40B4-BE49-F238E27FC236}">
                <a16:creationId xmlns:a16="http://schemas.microsoft.com/office/drawing/2014/main" id="{672245C3-4AE9-45A0-B25E-9A1BB52963BF}"/>
              </a:ext>
            </a:extLst>
          </p:cNvPr>
          <p:cNvSpPr>
            <a:spLocks noGrp="1"/>
          </p:cNvSpPr>
          <p:nvPr>
            <p:ph idx="1"/>
          </p:nvPr>
        </p:nvSpPr>
        <p:spPr>
          <a:xfrm>
            <a:off x="914401" y="1524000"/>
            <a:ext cx="10361084" cy="4876799"/>
          </a:xfrm>
        </p:spPr>
        <p:txBody>
          <a:bodyPr/>
          <a:lstStyle/>
          <a:p>
            <a:pPr marL="0" indent="0"/>
            <a:r>
              <a:rPr lang="en-US" sz="2800" dirty="0"/>
              <a:t>Status:</a:t>
            </a:r>
          </a:p>
          <a:p>
            <a:pPr marL="457200" indent="-457200">
              <a:buFont typeface="+mj-lt"/>
              <a:buAutoNum type="arabicPeriod"/>
            </a:pPr>
            <a:r>
              <a:rPr lang="en-US" dirty="0"/>
              <a:t>The AANI SC has agreed to send the report to 802.11 WG for approval</a:t>
            </a:r>
          </a:p>
          <a:p>
            <a:pPr marL="457200" indent="-457200">
              <a:buFont typeface="+mj-lt"/>
              <a:buAutoNum type="arabicPeriod"/>
            </a:pPr>
            <a:r>
              <a:rPr lang="en-US" dirty="0"/>
              <a:t>The 802.11 WG did not approve the report</a:t>
            </a:r>
          </a:p>
          <a:p>
            <a:pPr marL="457200" indent="-457200">
              <a:buFont typeface="+mj-lt"/>
              <a:buAutoNum type="arabicPeriod"/>
            </a:pPr>
            <a:r>
              <a:rPr lang="en-US" dirty="0"/>
              <a:t>A “Clean” version of the report (</a:t>
            </a:r>
            <a:r>
              <a:rPr lang="en-US" dirty="0">
                <a:hlinkClick r:id="rId2"/>
              </a:rPr>
              <a:t>11-20/0013r11</a:t>
            </a:r>
            <a:r>
              <a:rPr lang="en-US" dirty="0"/>
              <a:t>) has been uploaded</a:t>
            </a:r>
          </a:p>
          <a:p>
            <a:pPr marL="0" indent="0"/>
            <a:endParaRPr lang="en-US" sz="1000" dirty="0"/>
          </a:p>
          <a:p>
            <a:pPr marL="0" indent="0"/>
            <a:r>
              <a:rPr lang="en-US" sz="2800" dirty="0"/>
              <a:t>Way forward discussion:</a:t>
            </a:r>
          </a:p>
          <a:p>
            <a:pPr marL="457200" indent="-457200">
              <a:buFont typeface="+mj-lt"/>
              <a:buAutoNum type="arabicPeriod"/>
            </a:pPr>
            <a:r>
              <a:rPr lang="en-US" dirty="0"/>
              <a:t>Provide additional information to 802.11 WG?</a:t>
            </a:r>
          </a:p>
          <a:p>
            <a:pPr marL="857250" lvl="1" indent="-457200">
              <a:buFont typeface="+mj-lt"/>
              <a:buAutoNum type="alphaLcParenR"/>
            </a:pPr>
            <a:r>
              <a:rPr lang="en-US" sz="2400" dirty="0">
                <a:hlinkClick r:id="rId3"/>
              </a:rPr>
              <a:t>11-21/0413</a:t>
            </a:r>
            <a:r>
              <a:rPr lang="en-US" dirty="0"/>
              <a:t> </a:t>
            </a:r>
            <a:r>
              <a:rPr lang="en-US" sz="2400" dirty="0">
                <a:cs typeface="+mn-cs"/>
              </a:rPr>
              <a:t>- “AANI SC Technical Report 11-20/0013 - Way Forward”</a:t>
            </a:r>
          </a:p>
          <a:p>
            <a:pPr marL="457200" indent="-457200">
              <a:buFont typeface="+mj-lt"/>
              <a:buAutoNum type="arabicPeriod"/>
            </a:pPr>
            <a:r>
              <a:rPr lang="en-US" dirty="0"/>
              <a:t>Resubmit the report for approval by the WG?</a:t>
            </a:r>
          </a:p>
          <a:p>
            <a:pPr marL="457200" indent="-457200">
              <a:buFont typeface="+mj-lt"/>
              <a:buAutoNum type="arabicPeriod"/>
            </a:pPr>
            <a:r>
              <a:rPr lang="en-US" dirty="0"/>
              <a:t>Modify/update the report?</a:t>
            </a:r>
          </a:p>
          <a:p>
            <a:pPr marL="457200" indent="-457200">
              <a:buFont typeface="+mj-lt"/>
              <a:buAutoNum type="arabicPeriod"/>
            </a:pPr>
            <a:r>
              <a:rPr lang="en-US" dirty="0"/>
              <a:t>Take no further action?</a:t>
            </a:r>
          </a:p>
        </p:txBody>
      </p:sp>
      <p:sp>
        <p:nvSpPr>
          <p:cNvPr id="4" name="Slide Number Placeholder 3">
            <a:extLst>
              <a:ext uri="{FF2B5EF4-FFF2-40B4-BE49-F238E27FC236}">
                <a16:creationId xmlns:a16="http://schemas.microsoft.com/office/drawing/2014/main" id="{197893CE-0516-44A3-970D-D20CB3717931}"/>
              </a:ext>
            </a:extLst>
          </p:cNvPr>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1CE96ED-D187-4596-9569-0A1A96B6AE47}"/>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D2DBDCD-2C34-446D-8794-548C127E4DAD}"/>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8445637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568604" y="1316829"/>
            <a:ext cx="11154276" cy="5332415"/>
          </a:xfrm>
        </p:spPr>
        <p:txBody>
          <a:bodyPr/>
          <a:lstStyle/>
          <a:p>
            <a:pPr marL="0" indent="0">
              <a:spcBef>
                <a:spcPts val="200"/>
              </a:spcBef>
              <a:defRPr/>
            </a:pPr>
            <a:r>
              <a:rPr lang="en-US" altLang="en-US" dirty="0"/>
              <a:t>Thursday 11 March 2021 11:15 – 13:15 h ET</a:t>
            </a:r>
          </a:p>
          <a:p>
            <a:pPr marL="857250" lvl="1" indent="-457200">
              <a:spcBef>
                <a:spcPts val="200"/>
              </a:spcBef>
              <a:buFont typeface="+mj-lt"/>
              <a:buAutoNum type="arabicPeriod"/>
              <a:defRPr/>
            </a:pPr>
            <a:r>
              <a:rPr lang="en-US" dirty="0"/>
              <a:t>Call for Secretary/Admin [5 min.]</a:t>
            </a:r>
          </a:p>
          <a:p>
            <a:pPr marL="857250" lvl="1" indent="-457200">
              <a:spcBef>
                <a:spcPts val="200"/>
              </a:spcBef>
              <a:buFont typeface="+mj-lt"/>
              <a:buAutoNum type="arabicPeriod"/>
              <a:defRPr/>
            </a:pPr>
            <a:r>
              <a:rPr lang="en-US" dirty="0"/>
              <a:t>AANI SC Quick Status</a:t>
            </a:r>
          </a:p>
          <a:p>
            <a:pPr marL="857250" lvl="1" indent="-457200">
              <a:spcBef>
                <a:spcPts val="200"/>
              </a:spcBef>
              <a:buFont typeface="+mj-lt"/>
              <a:buAutoNum type="arabicPeriod"/>
              <a:defRPr/>
            </a:pPr>
            <a:r>
              <a:rPr lang="en-US" dirty="0"/>
              <a:t>Continue discussions:</a:t>
            </a:r>
          </a:p>
          <a:p>
            <a:pPr marL="1257300" lvl="2" indent="-457200">
              <a:spcBef>
                <a:spcPts val="200"/>
              </a:spcBef>
              <a:buFont typeface="+mj-lt"/>
              <a:buAutoNum type="arabicPeriod"/>
              <a:defRPr/>
            </a:pPr>
            <a:r>
              <a:rPr lang="en-US" dirty="0"/>
              <a:t>WBA</a:t>
            </a:r>
          </a:p>
          <a:p>
            <a:pPr marL="1257300" lvl="2" indent="-457200">
              <a:spcBef>
                <a:spcPts val="200"/>
              </a:spcBef>
              <a:buFont typeface="+mj-lt"/>
              <a:buAutoNum type="arabicPeriod"/>
              <a:defRPr/>
            </a:pPr>
            <a:r>
              <a:rPr lang="en-US" dirty="0"/>
              <a:t>Technical Report</a:t>
            </a:r>
          </a:p>
          <a:p>
            <a:pPr marL="1257300" lvl="2" indent="-457200">
              <a:spcBef>
                <a:spcPts val="200"/>
              </a:spcBef>
              <a:buFont typeface="+mj-lt"/>
              <a:buAutoNum type="arabicPeriod"/>
              <a:defRPr/>
            </a:pPr>
            <a:endParaRPr lang="en-US" dirty="0"/>
          </a:p>
          <a:p>
            <a:pPr marL="1257300" lvl="2" indent="-457200">
              <a:spcBef>
                <a:spcPts val="200"/>
              </a:spcBef>
              <a:buFont typeface="+mj-lt"/>
              <a:buAutoNum type="arabicPeriod"/>
              <a:defRPr/>
            </a:pPr>
            <a:endParaRPr lang="en-US" dirty="0"/>
          </a:p>
          <a:p>
            <a:pPr marL="0" indent="0">
              <a:spcBef>
                <a:spcPts val="200"/>
              </a:spcBef>
              <a:defRPr/>
            </a:pPr>
            <a:r>
              <a:rPr lang="en-US" sz="2000" b="0" i="1" dirty="0"/>
              <a:t>Note the Chair has not received any notification of planned contributions on either the WBA or Technical Report topics for this meeting, if there are none this may be a very short meeting. </a:t>
            </a:r>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342320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DFFDA-ECDA-455B-A186-68FED4B386A3}"/>
              </a:ext>
            </a:extLst>
          </p:cNvPr>
          <p:cNvSpPr>
            <a:spLocks noGrp="1"/>
          </p:cNvSpPr>
          <p:nvPr>
            <p:ph type="title"/>
          </p:nvPr>
        </p:nvSpPr>
        <p:spPr>
          <a:xfrm>
            <a:off x="914401" y="685801"/>
            <a:ext cx="10361084" cy="609601"/>
          </a:xfrm>
        </p:spPr>
        <p:txBody>
          <a:bodyPr/>
          <a:lstStyle/>
          <a:p>
            <a:r>
              <a:rPr lang="en-US" dirty="0"/>
              <a:t>AANI SC Quick Status</a:t>
            </a:r>
          </a:p>
        </p:txBody>
      </p:sp>
      <p:sp>
        <p:nvSpPr>
          <p:cNvPr id="3" name="Content Placeholder 2">
            <a:extLst>
              <a:ext uri="{FF2B5EF4-FFF2-40B4-BE49-F238E27FC236}">
                <a16:creationId xmlns:a16="http://schemas.microsoft.com/office/drawing/2014/main" id="{93431956-BDA3-4349-8DF6-C717FBA89E9E}"/>
              </a:ext>
            </a:extLst>
          </p:cNvPr>
          <p:cNvSpPr>
            <a:spLocks noGrp="1"/>
          </p:cNvSpPr>
          <p:nvPr>
            <p:ph idx="1"/>
          </p:nvPr>
        </p:nvSpPr>
        <p:spPr>
          <a:xfrm>
            <a:off x="914401" y="1295402"/>
            <a:ext cx="10361084" cy="5180012"/>
          </a:xfrm>
        </p:spPr>
        <p:txBody>
          <a:bodyPr/>
          <a:lstStyle/>
          <a:p>
            <a:r>
              <a:rPr lang="en-US" sz="2800" dirty="0"/>
              <a:t>Tuesday 9 March 2021</a:t>
            </a:r>
          </a:p>
          <a:p>
            <a:pPr>
              <a:buFont typeface="Arial" panose="020B0604020202020204" pitchFamily="34" charset="0"/>
              <a:buChar char="•"/>
            </a:pPr>
            <a:r>
              <a:rPr lang="en-US" dirty="0"/>
              <a:t>Discussed/reviewed the WFA LS - </a:t>
            </a:r>
            <a:r>
              <a:rPr lang="en-US" dirty="0">
                <a:hlinkClick r:id="rId2"/>
              </a:rPr>
              <a:t>11-21-0170r0</a:t>
            </a:r>
            <a:endParaRPr lang="en-US" altLang="en-US" dirty="0"/>
          </a:p>
          <a:p>
            <a:pPr lvl="1">
              <a:buFont typeface="Arial" panose="020B0604020202020204" pitchFamily="34" charset="0"/>
              <a:buChar char="•"/>
            </a:pPr>
            <a:r>
              <a:rPr lang="en-US" dirty="0"/>
              <a:t>Reviewed the 802.11 Chair’s work plan for addressing the WFA LS</a:t>
            </a:r>
          </a:p>
          <a:p>
            <a:pPr lvl="2">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“AANI: Contributions related to the analysis of current 802.11ax capabilities and development of a description of how these capabilities can be used to meet the use cases identified in the liaison should be brought to AANI.”</a:t>
            </a:r>
          </a:p>
          <a:p>
            <a:pPr lvl="2">
              <a:buFont typeface="Arial" panose="020B0604020202020204" pitchFamily="34" charset="0"/>
              <a:buChar char="•"/>
            </a:pPr>
            <a:r>
              <a:rPr lang="en-US" dirty="0">
                <a:latin typeface="Calibri" panose="020F0502020204030204" pitchFamily="34" charset="0"/>
                <a:cs typeface="Times New Roman" panose="02020603050405020304" pitchFamily="18" charset="0"/>
              </a:rPr>
              <a:t>In addition, any baseline 802.11-2020 capabilities should be considered in AANI</a:t>
            </a:r>
            <a:endParaRPr lang="en-US" dirty="0"/>
          </a:p>
          <a:p>
            <a:pPr lvl="1">
              <a:buFont typeface="Arial" panose="020B0604020202020204" pitchFamily="34" charset="0"/>
              <a:buChar char="•"/>
            </a:pPr>
            <a:r>
              <a:rPr lang="en-US" altLang="en-US" dirty="0"/>
              <a:t>Provided a brief overview of the WBA Report/LS </a:t>
            </a:r>
          </a:p>
          <a:p>
            <a:pPr lvl="1">
              <a:buFont typeface="Arial" panose="020B0604020202020204" pitchFamily="34" charset="0"/>
              <a:buChar char="•"/>
            </a:pPr>
            <a:r>
              <a:rPr lang="en-US" dirty="0"/>
              <a:t>No contributions, future contributions promised (to be provided in a future teleconference):</a:t>
            </a:r>
          </a:p>
          <a:p>
            <a:pPr lvl="2">
              <a:buFont typeface="Arial" panose="020B0604020202020204" pitchFamily="34" charset="0"/>
              <a:buChar char="•"/>
            </a:pPr>
            <a:r>
              <a:rPr lang="en-US" dirty="0"/>
              <a:t>Osama Aboul-Magd volunteered to provide a contribution on .11ax features addressing the fine grain QoS for 5G flows. </a:t>
            </a:r>
          </a:p>
          <a:p>
            <a:pPr lvl="2">
              <a:buFont typeface="Arial" panose="020B0604020202020204" pitchFamily="34" charset="0"/>
              <a:buChar char="•"/>
            </a:pPr>
            <a:r>
              <a:rPr lang="en-US" dirty="0"/>
              <a:t>Thomas Derham volunteered to provide a contribution on the TCLAS work done in TGmd</a:t>
            </a:r>
            <a:r>
              <a:rPr lang="en-US"/>
              <a:t>.  </a:t>
            </a:r>
            <a:br>
              <a:rPr lang="en-US" dirty="0"/>
            </a:br>
            <a:r>
              <a:rPr lang="en-US" dirty="0"/>
              <a:t> </a:t>
            </a:r>
          </a:p>
        </p:txBody>
      </p:sp>
      <p:sp>
        <p:nvSpPr>
          <p:cNvPr id="4" name="Slide Number Placeholder 3">
            <a:extLst>
              <a:ext uri="{FF2B5EF4-FFF2-40B4-BE49-F238E27FC236}">
                <a16:creationId xmlns:a16="http://schemas.microsoft.com/office/drawing/2014/main" id="{89E208CC-FDB8-4510-909C-54607C41E1EF}"/>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4980767A-0378-41BA-A8AC-7D3C2E09F356}"/>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90A357AB-B781-4D46-99DB-B36848327A0C}"/>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9824268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DFFDA-ECDA-455B-A186-68FED4B386A3}"/>
              </a:ext>
            </a:extLst>
          </p:cNvPr>
          <p:cNvSpPr>
            <a:spLocks noGrp="1"/>
          </p:cNvSpPr>
          <p:nvPr>
            <p:ph type="title"/>
          </p:nvPr>
        </p:nvSpPr>
        <p:spPr>
          <a:xfrm>
            <a:off x="914401" y="685801"/>
            <a:ext cx="10361084" cy="609601"/>
          </a:xfrm>
        </p:spPr>
        <p:txBody>
          <a:bodyPr/>
          <a:lstStyle/>
          <a:p>
            <a:r>
              <a:rPr lang="en-US" dirty="0"/>
              <a:t>AANI SC Quick Status (cont.)</a:t>
            </a:r>
          </a:p>
        </p:txBody>
      </p:sp>
      <p:sp>
        <p:nvSpPr>
          <p:cNvPr id="3" name="Content Placeholder 2">
            <a:extLst>
              <a:ext uri="{FF2B5EF4-FFF2-40B4-BE49-F238E27FC236}">
                <a16:creationId xmlns:a16="http://schemas.microsoft.com/office/drawing/2014/main" id="{93431956-BDA3-4349-8DF6-C717FBA89E9E}"/>
              </a:ext>
            </a:extLst>
          </p:cNvPr>
          <p:cNvSpPr>
            <a:spLocks noGrp="1"/>
          </p:cNvSpPr>
          <p:nvPr>
            <p:ph idx="1"/>
          </p:nvPr>
        </p:nvSpPr>
        <p:spPr>
          <a:xfrm>
            <a:off x="533400" y="1295402"/>
            <a:ext cx="10972799" cy="5180012"/>
          </a:xfrm>
        </p:spPr>
        <p:txBody>
          <a:bodyPr/>
          <a:lstStyle/>
          <a:p>
            <a:r>
              <a:rPr lang="en-US" sz="2800" dirty="0"/>
              <a:t>Wednesday 10 March 2021</a:t>
            </a:r>
          </a:p>
          <a:p>
            <a:pPr>
              <a:buFont typeface="Arial" panose="020B0604020202020204" pitchFamily="34" charset="0"/>
              <a:buChar char="•"/>
            </a:pPr>
            <a:r>
              <a:rPr lang="en-US" dirty="0"/>
              <a:t>Discussed/reviewed the technical report on interworking - </a:t>
            </a:r>
            <a:r>
              <a:rPr lang="en-US" dirty="0">
                <a:hlinkClick r:id="rId2"/>
              </a:rPr>
              <a:t>11-20/0013r11</a:t>
            </a:r>
            <a:endParaRPr lang="en-US" dirty="0"/>
          </a:p>
          <a:p>
            <a:pPr marL="457200" indent="-457200">
              <a:spcBef>
                <a:spcPts val="200"/>
              </a:spcBef>
              <a:buFont typeface="Arial" panose="020B0604020202020204" pitchFamily="34" charset="0"/>
              <a:buChar char="•"/>
              <a:defRPr/>
            </a:pPr>
            <a:r>
              <a:rPr lang="en-US" sz="2600" dirty="0"/>
              <a:t>Discussion on way forward</a:t>
            </a:r>
          </a:p>
          <a:p>
            <a:pPr marL="857250" lvl="1" indent="-457200">
              <a:spcBef>
                <a:spcPts val="200"/>
              </a:spcBef>
              <a:buFont typeface="Arial" panose="020B0604020202020204" pitchFamily="34" charset="0"/>
              <a:buChar char="•"/>
              <a:defRPr/>
            </a:pPr>
            <a:r>
              <a:rPr lang="en-US" dirty="0">
                <a:hlinkClick r:id="rId3"/>
              </a:rPr>
              <a:t>11-21/0438r0</a:t>
            </a:r>
            <a:r>
              <a:rPr lang="en-US" dirty="0"/>
              <a:t> “Interworking report way forward” - Robert Stacey (Intel)</a:t>
            </a:r>
          </a:p>
          <a:p>
            <a:pPr marL="857250" lvl="1" indent="-457200">
              <a:spcBef>
                <a:spcPts val="200"/>
              </a:spcBef>
              <a:buFont typeface="Arial" panose="020B0604020202020204" pitchFamily="34" charset="0"/>
              <a:buChar char="•"/>
              <a:defRPr/>
            </a:pPr>
            <a:r>
              <a:rPr lang="en-US" dirty="0">
                <a:hlinkClick r:id="rId4"/>
              </a:rPr>
              <a:t>11-21/0413r0</a:t>
            </a:r>
            <a:r>
              <a:rPr lang="en-US" dirty="0"/>
              <a:t> “AANI SC Technical Report 11-20/0013 - Way Forward” Joseph Levy</a:t>
            </a:r>
          </a:p>
          <a:p>
            <a:pPr marL="457200" indent="-457200">
              <a:spcBef>
                <a:spcPts val="200"/>
              </a:spcBef>
              <a:buFont typeface="Arial" panose="020B0604020202020204" pitchFamily="34" charset="0"/>
              <a:buChar char="•"/>
              <a:defRPr/>
            </a:pPr>
            <a:r>
              <a:rPr lang="en-US" sz="2800" dirty="0"/>
              <a:t>Multiple options discussed – no conclusion reached – SP on Monday</a:t>
            </a:r>
          </a:p>
          <a:p>
            <a:pPr marL="857250" lvl="1" indent="-457200">
              <a:buFont typeface="+mj-lt"/>
              <a:buAutoNum type="arabicPeriod"/>
            </a:pPr>
            <a:r>
              <a:rPr lang="en-US" sz="2400" dirty="0"/>
              <a:t>Run a new WG Comment Collection on the current version of the report</a:t>
            </a:r>
          </a:p>
          <a:p>
            <a:pPr marL="857250" lvl="1" indent="-457200">
              <a:buFont typeface="+mj-lt"/>
              <a:buAutoNum type="arabicPeriod"/>
            </a:pPr>
            <a:r>
              <a:rPr lang="en-US" sz="2400" dirty="0"/>
              <a:t>Resolve the technical detailed provided in </a:t>
            </a:r>
            <a:r>
              <a:rPr lang="en-US" dirty="0"/>
              <a:t>11-21/438r0 in 11-20/0013rX</a:t>
            </a:r>
            <a:endParaRPr lang="en-US" sz="2400" dirty="0"/>
          </a:p>
          <a:p>
            <a:pPr marL="857250" lvl="1" indent="-457200">
              <a:buFont typeface="+mj-lt"/>
              <a:buAutoNum type="arabicPeriod"/>
            </a:pPr>
            <a:r>
              <a:rPr lang="en-US" sz="2400" dirty="0"/>
              <a:t>New 802.11 WG Motion to approve 11-20/0013r11</a:t>
            </a:r>
          </a:p>
          <a:p>
            <a:pPr marL="857250" lvl="1" indent="-457200">
              <a:buFont typeface="+mj-lt"/>
              <a:buAutoNum type="arabicPeriod"/>
            </a:pPr>
            <a:r>
              <a:rPr lang="en-US" sz="2400" dirty="0"/>
              <a:t>Invite the authors and others to suggest action based on the report</a:t>
            </a:r>
          </a:p>
          <a:p>
            <a:pPr marL="857250" lvl="1" indent="-457200">
              <a:buFont typeface="+mj-lt"/>
              <a:buAutoNum type="arabicPeriod"/>
            </a:pPr>
            <a:r>
              <a:rPr lang="en-US" sz="2400" dirty="0"/>
              <a:t>Gap analysis comparison between 11-20/0013r11 and the WBA report</a:t>
            </a:r>
          </a:p>
          <a:p>
            <a:pPr marL="857250" lvl="1" indent="-457200">
              <a:spcBef>
                <a:spcPts val="200"/>
              </a:spcBef>
              <a:buFont typeface="Arial" panose="020B0604020202020204" pitchFamily="34" charset="0"/>
              <a:buChar char="•"/>
              <a:defRPr/>
            </a:pPr>
            <a:endParaRPr lang="en-US" sz="2400" dirty="0"/>
          </a:p>
        </p:txBody>
      </p:sp>
      <p:sp>
        <p:nvSpPr>
          <p:cNvPr id="4" name="Slide Number Placeholder 3">
            <a:extLst>
              <a:ext uri="{FF2B5EF4-FFF2-40B4-BE49-F238E27FC236}">
                <a16:creationId xmlns:a16="http://schemas.microsoft.com/office/drawing/2014/main" id="{89E208CC-FDB8-4510-909C-54607C41E1EF}"/>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980767A-0378-41BA-A8AC-7D3C2E09F356}"/>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90A357AB-B781-4D46-99DB-B36848327A0C}"/>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2515580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EAD22-3385-49ED-B215-C43EDDD115DA}"/>
              </a:ext>
            </a:extLst>
          </p:cNvPr>
          <p:cNvSpPr>
            <a:spLocks noGrp="1"/>
          </p:cNvSpPr>
          <p:nvPr>
            <p:ph type="title"/>
          </p:nvPr>
        </p:nvSpPr>
        <p:spPr>
          <a:xfrm>
            <a:off x="914401" y="685801"/>
            <a:ext cx="10361084" cy="457199"/>
          </a:xfrm>
        </p:spPr>
        <p:txBody>
          <a:bodyPr/>
          <a:lstStyle/>
          <a:p>
            <a:r>
              <a:rPr lang="en-US" dirty="0"/>
              <a:t>WBA Report/LS (cont.) </a:t>
            </a:r>
          </a:p>
        </p:txBody>
      </p:sp>
      <p:sp>
        <p:nvSpPr>
          <p:cNvPr id="3" name="Content Placeholder 2">
            <a:extLst>
              <a:ext uri="{FF2B5EF4-FFF2-40B4-BE49-F238E27FC236}">
                <a16:creationId xmlns:a16="http://schemas.microsoft.com/office/drawing/2014/main" id="{8EBFB1B0-D4CD-41CA-ADBC-D05AC0132624}"/>
              </a:ext>
            </a:extLst>
          </p:cNvPr>
          <p:cNvSpPr>
            <a:spLocks noGrp="1"/>
          </p:cNvSpPr>
          <p:nvPr>
            <p:ph idx="1"/>
          </p:nvPr>
        </p:nvSpPr>
        <p:spPr>
          <a:xfrm>
            <a:off x="914401" y="1524001"/>
            <a:ext cx="10361084" cy="4570414"/>
          </a:xfrm>
        </p:spPr>
        <p:txBody>
          <a:bodyPr/>
          <a:lstStyle/>
          <a:p>
            <a:pPr marL="571500" indent="-457200">
              <a:buFont typeface="+mj-lt"/>
              <a:buAutoNum type="arabicPeriod"/>
            </a:pPr>
            <a:r>
              <a:rPr lang="en-US" dirty="0"/>
              <a:t>Contributions regarding 802.11ax capabilities:</a:t>
            </a:r>
          </a:p>
          <a:p>
            <a:pPr marL="971550" lvl="1" indent="-457200">
              <a:buFont typeface="+mj-lt"/>
              <a:buAutoNum type="alphaLcPeriod"/>
            </a:pPr>
            <a:r>
              <a:rPr lang="en-US" dirty="0"/>
              <a:t>?  </a:t>
            </a:r>
          </a:p>
          <a:p>
            <a:pPr marL="571500" indent="-457200">
              <a:buFont typeface="+mj-lt"/>
              <a:buAutoNum type="arabicPeriod"/>
            </a:pPr>
            <a:r>
              <a:rPr lang="en-US" dirty="0"/>
              <a:t>Discussion/contributions reply LS text proposals:</a:t>
            </a:r>
          </a:p>
          <a:p>
            <a:pPr marL="971550" lvl="1" indent="-457200">
              <a:buFont typeface="+mj-lt"/>
              <a:buAutoNum type="alphaLcPeriod"/>
            </a:pPr>
            <a:r>
              <a:rPr lang="en-US" dirty="0"/>
              <a:t>?  </a:t>
            </a:r>
          </a:p>
          <a:p>
            <a:endParaRPr lang="en-US" dirty="0"/>
          </a:p>
        </p:txBody>
      </p:sp>
      <p:sp>
        <p:nvSpPr>
          <p:cNvPr id="4" name="Slide Number Placeholder 3">
            <a:extLst>
              <a:ext uri="{FF2B5EF4-FFF2-40B4-BE49-F238E27FC236}">
                <a16:creationId xmlns:a16="http://schemas.microsoft.com/office/drawing/2014/main" id="{EBEFAA97-E20F-485C-B6F2-596AC613F5AE}"/>
              </a:ext>
            </a:extLst>
          </p:cNvPr>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83FDC14F-3945-4B95-ADFF-26F31E63014E}"/>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DA98E009-1F9E-48E6-962F-2AE98A663461}"/>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1780307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568604" y="1323974"/>
            <a:ext cx="11154276" cy="5332415"/>
          </a:xfrm>
        </p:spPr>
        <p:txBody>
          <a:bodyPr/>
          <a:lstStyle/>
          <a:p>
            <a:pPr marL="0" indent="0">
              <a:spcBef>
                <a:spcPts val="200"/>
              </a:spcBef>
              <a:defRPr/>
            </a:pPr>
            <a:r>
              <a:rPr lang="en-US" altLang="en-US" dirty="0"/>
              <a:t>Monday 15 March 2021 19:00 – 21:00 h ET</a:t>
            </a:r>
          </a:p>
          <a:p>
            <a:pPr marL="857250" lvl="1" indent="-457200">
              <a:spcBef>
                <a:spcPts val="200"/>
              </a:spcBef>
              <a:buFont typeface="+mj-lt"/>
              <a:buAutoNum type="arabicPeriod"/>
              <a:defRPr/>
            </a:pPr>
            <a:r>
              <a:rPr lang="en-US" dirty="0"/>
              <a:t>Call for Secretary/Admin [5 min.]</a:t>
            </a:r>
          </a:p>
          <a:p>
            <a:pPr marL="857250" lvl="1" indent="-457200">
              <a:spcBef>
                <a:spcPts val="200"/>
              </a:spcBef>
              <a:buFont typeface="+mj-lt"/>
              <a:buAutoNum type="arabicPeriod"/>
              <a:defRPr/>
            </a:pPr>
            <a:r>
              <a:rPr lang="en-US" dirty="0"/>
              <a:t>AANI SC Status</a:t>
            </a:r>
          </a:p>
          <a:p>
            <a:pPr marL="857250" lvl="1" indent="-457200">
              <a:spcBef>
                <a:spcPts val="200"/>
              </a:spcBef>
              <a:buFont typeface="+mj-lt"/>
              <a:buAutoNum type="arabicPeriod"/>
              <a:defRPr/>
            </a:pPr>
            <a:r>
              <a:rPr lang="en-US" dirty="0"/>
              <a:t>Continue discussions:</a:t>
            </a:r>
          </a:p>
          <a:p>
            <a:pPr marL="1257300" lvl="2" indent="-457200">
              <a:spcBef>
                <a:spcPts val="200"/>
              </a:spcBef>
              <a:buFont typeface="+mj-lt"/>
              <a:buAutoNum type="arabicPeriod"/>
              <a:defRPr/>
            </a:pPr>
            <a:r>
              <a:rPr lang="en-US" dirty="0"/>
              <a:t>Technical Report</a:t>
            </a:r>
          </a:p>
          <a:p>
            <a:pPr marL="1257300" lvl="2" indent="-457200">
              <a:spcBef>
                <a:spcPts val="200"/>
              </a:spcBef>
              <a:buFont typeface="+mj-lt"/>
              <a:buAutoNum type="arabicPeriod"/>
              <a:defRPr/>
            </a:pPr>
            <a:r>
              <a:rPr lang="en-US" dirty="0"/>
              <a:t>WBA</a:t>
            </a:r>
          </a:p>
          <a:p>
            <a:pPr marL="857250" lvl="1" indent="-457200">
              <a:spcBef>
                <a:spcPts val="200"/>
              </a:spcBef>
              <a:buFont typeface="+mj-lt"/>
              <a:buAutoNum type="arabicPeriod"/>
              <a:defRPr/>
            </a:pPr>
            <a:r>
              <a:rPr lang="en-US" altLang="en-US" dirty="0"/>
              <a:t>Technical Report Way Forward Straw Polls [30 min.]</a:t>
            </a:r>
          </a:p>
          <a:p>
            <a:pPr marL="857250" lvl="1" indent="-457200">
              <a:spcBef>
                <a:spcPts val="200"/>
              </a:spcBef>
              <a:buFont typeface="+mj-lt"/>
              <a:buAutoNum type="arabicPeriod"/>
              <a:defRPr/>
            </a:pPr>
            <a:r>
              <a:rPr lang="en-US" altLang="en-US" dirty="0"/>
              <a:t>Future Sessions Planning [10 min.]</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3750897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04CD5-E0CA-4222-B4B3-16F58038DEB1}"/>
              </a:ext>
            </a:extLst>
          </p:cNvPr>
          <p:cNvSpPr>
            <a:spLocks noGrp="1"/>
          </p:cNvSpPr>
          <p:nvPr>
            <p:ph type="title"/>
          </p:nvPr>
        </p:nvSpPr>
        <p:spPr/>
        <p:txBody>
          <a:bodyPr/>
          <a:lstStyle/>
          <a:p>
            <a:r>
              <a:rPr lang="en-US" dirty="0"/>
              <a:t>Draft Straw Poll 1</a:t>
            </a:r>
          </a:p>
        </p:txBody>
      </p:sp>
      <p:sp>
        <p:nvSpPr>
          <p:cNvPr id="3" name="Content Placeholder 2">
            <a:extLst>
              <a:ext uri="{FF2B5EF4-FFF2-40B4-BE49-F238E27FC236}">
                <a16:creationId xmlns:a16="http://schemas.microsoft.com/office/drawing/2014/main" id="{AEC1EB3D-8041-43FF-9120-901369C08F70}"/>
              </a:ext>
            </a:extLst>
          </p:cNvPr>
          <p:cNvSpPr>
            <a:spLocks noGrp="1"/>
          </p:cNvSpPr>
          <p:nvPr>
            <p:ph idx="1"/>
          </p:nvPr>
        </p:nvSpPr>
        <p:spPr>
          <a:xfrm>
            <a:off x="914401" y="1676401"/>
            <a:ext cx="10361084" cy="4418014"/>
          </a:xfrm>
        </p:spPr>
        <p:txBody>
          <a:bodyPr/>
          <a:lstStyle/>
          <a:p>
            <a:r>
              <a:rPr lang="en-US" dirty="0"/>
              <a:t>Which of the following way forwards do you support (from 11-21/0413r1):</a:t>
            </a:r>
          </a:p>
          <a:p>
            <a:endParaRPr lang="en-US" dirty="0"/>
          </a:p>
          <a:p>
            <a:pPr marL="457200" indent="-457200">
              <a:buFont typeface="+mj-lt"/>
              <a:buAutoNum type="arabicPeriod"/>
            </a:pPr>
            <a:r>
              <a:rPr lang="en-US" dirty="0"/>
              <a:t>Run a new WG Comment Collection on the current version of the report</a:t>
            </a:r>
          </a:p>
          <a:p>
            <a:pPr marL="457200" indent="-457200">
              <a:buFont typeface="+mj-lt"/>
              <a:buAutoNum type="arabicPeriod"/>
            </a:pPr>
            <a:r>
              <a:rPr lang="en-US" dirty="0"/>
              <a:t>Resolve the technical detailed provided in </a:t>
            </a:r>
            <a:r>
              <a:rPr lang="en-US" sz="2400" dirty="0"/>
              <a:t>11-21/438r0 in 11-20/0013rX</a:t>
            </a:r>
            <a:endParaRPr lang="en-US" dirty="0"/>
          </a:p>
          <a:p>
            <a:pPr marL="457200" indent="-457200">
              <a:buFont typeface="+mj-lt"/>
              <a:buAutoNum type="arabicPeriod"/>
            </a:pPr>
            <a:r>
              <a:rPr lang="en-US" dirty="0"/>
              <a:t>New 802.11 WG Motion to approve 11-20/0013r11</a:t>
            </a:r>
          </a:p>
          <a:p>
            <a:pPr marL="457200" indent="-457200">
              <a:buFont typeface="+mj-lt"/>
              <a:buAutoNum type="arabicPeriod"/>
            </a:pPr>
            <a:r>
              <a:rPr lang="en-US" dirty="0"/>
              <a:t>Invite the authors and others to suggest action based on the report</a:t>
            </a:r>
          </a:p>
          <a:p>
            <a:pPr marL="457200" indent="-457200">
              <a:buFont typeface="+mj-lt"/>
              <a:buAutoNum type="arabicPeriod"/>
            </a:pPr>
            <a:r>
              <a:rPr lang="en-US" dirty="0"/>
              <a:t>Gap analysis comparison between 11-20/0013r11 and the WBA report</a:t>
            </a:r>
          </a:p>
          <a:p>
            <a:endParaRPr lang="en-US" dirty="0"/>
          </a:p>
          <a:p>
            <a:r>
              <a:rPr lang="en-US" dirty="0"/>
              <a:t>Please choose all options you support.</a:t>
            </a:r>
          </a:p>
        </p:txBody>
      </p:sp>
      <p:sp>
        <p:nvSpPr>
          <p:cNvPr id="4" name="Slide Number Placeholder 3">
            <a:extLst>
              <a:ext uri="{FF2B5EF4-FFF2-40B4-BE49-F238E27FC236}">
                <a16:creationId xmlns:a16="http://schemas.microsoft.com/office/drawing/2014/main" id="{AE1417B4-C886-4173-A160-B48985F6827F}"/>
              </a:ext>
            </a:extLst>
          </p:cNvPr>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E863F2B5-E833-4D12-AD38-D76DE782E645}"/>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372A902B-43D2-4228-9674-59A358FF5248}"/>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6318665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04CD5-E0CA-4222-B4B3-16F58038DEB1}"/>
              </a:ext>
            </a:extLst>
          </p:cNvPr>
          <p:cNvSpPr>
            <a:spLocks noGrp="1"/>
          </p:cNvSpPr>
          <p:nvPr>
            <p:ph type="title"/>
          </p:nvPr>
        </p:nvSpPr>
        <p:spPr/>
        <p:txBody>
          <a:bodyPr/>
          <a:lstStyle/>
          <a:p>
            <a:r>
              <a:rPr lang="en-US" dirty="0"/>
              <a:t>Draft Straw Poll 2/3</a:t>
            </a:r>
          </a:p>
        </p:txBody>
      </p:sp>
      <p:sp>
        <p:nvSpPr>
          <p:cNvPr id="3" name="Content Placeholder 2">
            <a:extLst>
              <a:ext uri="{FF2B5EF4-FFF2-40B4-BE49-F238E27FC236}">
                <a16:creationId xmlns:a16="http://schemas.microsoft.com/office/drawing/2014/main" id="{AEC1EB3D-8041-43FF-9120-901369C08F70}"/>
              </a:ext>
            </a:extLst>
          </p:cNvPr>
          <p:cNvSpPr>
            <a:spLocks noGrp="1"/>
          </p:cNvSpPr>
          <p:nvPr>
            <p:ph idx="1"/>
          </p:nvPr>
        </p:nvSpPr>
        <p:spPr>
          <a:xfrm>
            <a:off x="914401" y="1676401"/>
            <a:ext cx="10361084" cy="4418014"/>
          </a:xfrm>
        </p:spPr>
        <p:txBody>
          <a:bodyPr/>
          <a:lstStyle/>
          <a:p>
            <a:r>
              <a:rPr lang="en-US" dirty="0"/>
              <a:t>Do you intend to support the work to complete option 2: Resolve the technical detailed provided in </a:t>
            </a:r>
            <a:r>
              <a:rPr lang="en-US" sz="2400" dirty="0"/>
              <a:t>11-21/438r0 in 11-20/0013rX</a:t>
            </a:r>
            <a:r>
              <a:rPr lang="en-US" dirty="0"/>
              <a:t>? </a:t>
            </a:r>
          </a:p>
          <a:p>
            <a:pPr lvl="2">
              <a:buFont typeface="Arial" panose="020B0604020202020204" pitchFamily="34" charset="0"/>
              <a:buChar char="•"/>
            </a:pPr>
            <a:r>
              <a:rPr lang="en-US" sz="2000" dirty="0"/>
              <a:t>Yes</a:t>
            </a:r>
          </a:p>
          <a:p>
            <a:pPr lvl="2">
              <a:buFont typeface="Arial" panose="020B0604020202020204" pitchFamily="34" charset="0"/>
              <a:buChar char="•"/>
            </a:pPr>
            <a:r>
              <a:rPr lang="en-US" sz="2000" dirty="0"/>
              <a:t>No</a:t>
            </a:r>
          </a:p>
          <a:p>
            <a:pPr lvl="2">
              <a:buFont typeface="Arial" panose="020B0604020202020204" pitchFamily="34" charset="0"/>
              <a:buChar char="•"/>
            </a:pPr>
            <a:r>
              <a:rPr lang="en-US" sz="2000" dirty="0"/>
              <a:t>Need to think about it</a:t>
            </a:r>
          </a:p>
          <a:p>
            <a:pPr marL="0" indent="0"/>
            <a:r>
              <a:rPr lang="en-US" dirty="0"/>
              <a:t>Do you intend to support the work to complete option 5: Gap analysis comparison between 11-20/0013r11 and the WBA report</a:t>
            </a:r>
          </a:p>
          <a:p>
            <a:pPr lvl="2">
              <a:buFont typeface="Arial" panose="020B0604020202020204" pitchFamily="34" charset="0"/>
              <a:buChar char="•"/>
            </a:pPr>
            <a:r>
              <a:rPr lang="en-US" sz="2400" dirty="0"/>
              <a:t>Yes</a:t>
            </a:r>
          </a:p>
          <a:p>
            <a:pPr lvl="2">
              <a:buFont typeface="Arial" panose="020B0604020202020204" pitchFamily="34" charset="0"/>
              <a:buChar char="•"/>
            </a:pPr>
            <a:r>
              <a:rPr lang="en-US" sz="2400" dirty="0"/>
              <a:t>No</a:t>
            </a:r>
          </a:p>
          <a:p>
            <a:pPr lvl="2">
              <a:buFont typeface="Arial" panose="020B0604020202020204" pitchFamily="34" charset="0"/>
              <a:buChar char="•"/>
            </a:pPr>
            <a:r>
              <a:rPr lang="en-US" sz="2400" dirty="0"/>
              <a:t>Need to think about it</a:t>
            </a:r>
          </a:p>
        </p:txBody>
      </p:sp>
      <p:sp>
        <p:nvSpPr>
          <p:cNvPr id="4" name="Slide Number Placeholder 3">
            <a:extLst>
              <a:ext uri="{FF2B5EF4-FFF2-40B4-BE49-F238E27FC236}">
                <a16:creationId xmlns:a16="http://schemas.microsoft.com/office/drawing/2014/main" id="{AE1417B4-C886-4173-A160-B48985F6827F}"/>
              </a:ext>
            </a:extLst>
          </p:cNvPr>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E863F2B5-E833-4D12-AD38-D76DE782E645}"/>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372A902B-43D2-4228-9674-59A358FF5248}"/>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231633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2"/>
            <a:ext cx="10361084" cy="273050"/>
          </a:xfrm>
        </p:spPr>
        <p:txBody>
          <a:bodyPr/>
          <a:lstStyle/>
          <a:p>
            <a:r>
              <a:rPr lang="en-US" altLang="en-US" dirty="0"/>
              <a:t>Future Sessions Planning</a:t>
            </a:r>
          </a:p>
        </p:txBody>
      </p:sp>
      <p:sp>
        <p:nvSpPr>
          <p:cNvPr id="37891" name="Content Placeholder 2"/>
          <p:cNvSpPr>
            <a:spLocks noGrp="1"/>
          </p:cNvSpPr>
          <p:nvPr>
            <p:ph idx="1"/>
          </p:nvPr>
        </p:nvSpPr>
        <p:spPr>
          <a:xfrm>
            <a:off x="599939" y="942976"/>
            <a:ext cx="10992122" cy="5484815"/>
          </a:xfrm>
        </p:spPr>
        <p:txBody>
          <a:bodyPr/>
          <a:lstStyle/>
          <a:p>
            <a:r>
              <a:rPr lang="it-IT" altLang="en-US" sz="2000" dirty="0"/>
              <a:t>802.11 WG May Interim Teleconferences:</a:t>
            </a:r>
            <a:br>
              <a:rPr lang="it-IT" altLang="en-US" sz="2000" dirty="0"/>
            </a:br>
            <a:r>
              <a:rPr lang="it-IT" altLang="en-US" sz="1600" b="0" i="1" dirty="0"/>
              <a:t>AANI SC -  </a:t>
            </a:r>
            <a:r>
              <a:rPr lang="it-IT" altLang="en-US" sz="1600" b="0" i="1" dirty="0">
                <a:highlight>
                  <a:srgbClr val="FFFF00"/>
                </a:highlight>
              </a:rPr>
              <a:t>three</a:t>
            </a:r>
            <a:r>
              <a:rPr lang="it-IT" altLang="en-US" sz="1600" b="0" i="1" dirty="0"/>
              <a:t> meeting slot to be requested – </a:t>
            </a:r>
            <a:r>
              <a:rPr lang="it-IT" altLang="en-US" sz="1800" b="0" i="1" dirty="0"/>
              <a:t>TBD  (preferred time slots 11:15, 13:30, 16:00, or 19:00?)</a:t>
            </a:r>
            <a:endParaRPr lang="it-IT" altLang="en-US" sz="1600" b="0" i="1" dirty="0"/>
          </a:p>
          <a:p>
            <a:r>
              <a:rPr lang="it-IT" altLang="en-US" sz="2000" dirty="0"/>
              <a:t>AANI SC Teleconference Plan:</a:t>
            </a:r>
          </a:p>
          <a:p>
            <a:pPr marL="57150" indent="0"/>
            <a:r>
              <a:rPr lang="it-IT" altLang="en-US" sz="1600" b="0" i="1" dirty="0">
                <a:cs typeface="+mn-cs"/>
              </a:rPr>
              <a:t>	WBA LS – 802.11ax technical discussion:</a:t>
            </a:r>
          </a:p>
          <a:p>
            <a:pPr lvl="1">
              <a:buFont typeface="Arial" panose="020B0604020202020204" pitchFamily="34" charset="0"/>
              <a:buChar char="•"/>
            </a:pPr>
            <a:r>
              <a:rPr lang="it-IT" altLang="en-US" sz="1600" i="1" dirty="0">
                <a:cs typeface="+mn-cs"/>
              </a:rPr>
              <a:t>Tuesday April 13 9:00 h ET or Thursday April 15 9:00 h ET or Thurday 15 19:00 h ET</a:t>
            </a:r>
          </a:p>
          <a:p>
            <a:pPr lvl="1">
              <a:buFont typeface="Arial" panose="020B0604020202020204" pitchFamily="34" charset="0"/>
              <a:buChar char="•"/>
            </a:pPr>
            <a:r>
              <a:rPr lang="it-IT" altLang="en-US" sz="1600" i="1" dirty="0">
                <a:cs typeface="+mn-cs"/>
              </a:rPr>
              <a:t>Tuesday April 27 9:00 h ET or Tuesday April 27 15:00 h ET or Thursday April 29 9:00 h ET or Thurday 19:00 h ET</a:t>
            </a:r>
            <a:endParaRPr lang="it-IT" altLang="en-US" sz="1600" b="0" i="1" dirty="0">
              <a:cs typeface="+mn-cs"/>
            </a:endParaRPr>
          </a:p>
          <a:p>
            <a:pPr marL="400050" lvl="1" indent="0"/>
            <a:r>
              <a:rPr lang="it-IT" altLang="en-US" sz="1600" i="1" dirty="0">
                <a:cs typeface="+mn-cs"/>
              </a:rPr>
              <a:t>Technical Report discussion:</a:t>
            </a:r>
          </a:p>
          <a:p>
            <a:pPr lvl="1">
              <a:buFont typeface="Arial" panose="020B0604020202020204" pitchFamily="34" charset="0"/>
              <a:buChar char="•"/>
            </a:pPr>
            <a:r>
              <a:rPr lang="it-IT" altLang="en-US" sz="1600" b="0" i="1" dirty="0">
                <a:cs typeface="+mn-cs"/>
              </a:rPr>
              <a:t>?</a:t>
            </a:r>
          </a:p>
          <a:p>
            <a:pPr lvl="1">
              <a:buFont typeface="Arial" panose="020B0604020202020204" pitchFamily="34" charset="0"/>
              <a:buChar char="•"/>
            </a:pPr>
            <a:r>
              <a:rPr lang="it-IT" altLang="en-US" sz="1600" b="0" i="1" dirty="0">
                <a:cs typeface="+mn-cs"/>
              </a:rPr>
              <a:t>Additional teleconferences scheduled as required (with 10 days notice)</a:t>
            </a:r>
          </a:p>
          <a:p>
            <a:r>
              <a:rPr lang="en-US" sz="1800" dirty="0"/>
              <a:t>WBA Report/LS </a:t>
            </a:r>
            <a:r>
              <a:rPr lang="en-US" sz="1800" dirty="0">
                <a:hlinkClick r:id="rId3"/>
              </a:rPr>
              <a:t>11-21-0170r0</a:t>
            </a:r>
            <a:r>
              <a:rPr lang="en-US" sz="1800" dirty="0"/>
              <a:t> request – 802.11ax </a:t>
            </a:r>
          </a:p>
          <a:p>
            <a:pPr marL="971550" lvl="1" indent="-457200">
              <a:buFont typeface="+mj-lt"/>
              <a:buAutoNum type="arabicPeriod"/>
            </a:pPr>
            <a:r>
              <a:rPr lang="en-US" sz="1800" dirty="0"/>
              <a:t>Contributions on 802.11ax capabilities addressing specific challenges identified in the WBA Report/LS  </a:t>
            </a:r>
          </a:p>
          <a:p>
            <a:pPr marL="971550" lvl="1" indent="-457200">
              <a:buFont typeface="+mj-lt"/>
              <a:buAutoNum type="arabicPeriod"/>
            </a:pPr>
            <a:r>
              <a:rPr lang="en-US" sz="1800" dirty="0"/>
              <a:t>Discussion/contributions reply LS text proposals</a:t>
            </a:r>
          </a:p>
          <a:p>
            <a:r>
              <a:rPr lang="en-US" sz="1800" dirty="0"/>
              <a:t>The AANI SC is contribution driven, contributions on the following are in scope:</a:t>
            </a:r>
          </a:p>
          <a:p>
            <a:pPr marL="857250" lvl="1" indent="-457200">
              <a:buFont typeface="+mj-lt"/>
              <a:buAutoNum type="arabicPeriod"/>
            </a:pPr>
            <a:r>
              <a:rPr lang="en-US" sz="1800" dirty="0"/>
              <a:t>Contributions </a:t>
            </a:r>
            <a:r>
              <a:rPr lang="en-US" sz="1800" b="0" dirty="0"/>
              <a:t>on Interworking of 802.11 with 3GPP or any other technology. </a:t>
            </a:r>
            <a:r>
              <a:rPr lang="en-US" sz="1800" dirty="0"/>
              <a:t> </a:t>
            </a:r>
          </a:p>
          <a:p>
            <a:pPr marL="857250" lvl="1" indent="-457200">
              <a:buFont typeface="+mj-lt"/>
              <a:buAutoNum type="arabicPeriod"/>
            </a:pPr>
            <a:r>
              <a:rPr lang="en-US" sz="1800" dirty="0"/>
              <a:t>Contributions on 802.11 technical performance relative to IMT-2020 requirements</a:t>
            </a:r>
          </a:p>
          <a:p>
            <a:pPr marL="857250" lvl="1" indent="-457200">
              <a:buFont typeface="+mj-lt"/>
              <a:buAutoNum type="arabicPeriod"/>
            </a:pPr>
            <a:r>
              <a:rPr lang="en-US" sz="1800" dirty="0"/>
              <a:t>In support of 802.1 Nendica </a:t>
            </a:r>
            <a:endParaRPr lang="en-US" altLang="en-US" sz="1800"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914400"/>
            <a:ext cx="11151658" cy="55610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2400" dirty="0">
                <a:hlinkClick r:id="rId3"/>
              </a:rPr>
              <a:t>https://imat.ieee.org/attendance</a:t>
            </a:r>
            <a:r>
              <a:rPr lang="en-US" sz="2400" dirty="0"/>
              <a:t> </a:t>
            </a:r>
          </a:p>
          <a:p>
            <a:pPr lvl="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on straw polls</a:t>
            </a:r>
          </a:p>
          <a:p>
            <a:pPr lvl="1" eaLnBrk="1" hangingPunct="1"/>
            <a:r>
              <a:rPr lang="en-US" altLang="en-US" sz="1600" dirty="0"/>
              <a:t>Non-preannounced Motions are not in order during 802.11 teleconferences</a:t>
            </a:r>
          </a:p>
          <a:p>
            <a:pPr lvl="1" eaLnBrk="1" hangingPunct="1"/>
            <a:r>
              <a:rPr lang="en-US" altLang="en-US" sz="1600" dirty="0"/>
              <a:t>Motions with 10 days notice are allowed (please contact the Chair)</a:t>
            </a:r>
          </a:p>
          <a:p>
            <a:pPr lvl="1" eaLnBrk="1" hangingPunct="1"/>
            <a:r>
              <a:rPr lang="en-US" altLang="en-US" sz="2400" dirty="0"/>
              <a:t>During the 802.11 WG Plenary meeting (this meeting) motions are in order. </a:t>
            </a:r>
          </a:p>
          <a:p>
            <a:pPr lvl="1" eaLnBrk="1" hangingPunct="1"/>
            <a:r>
              <a:rPr lang="en-US" altLang="en-US" sz="2400" dirty="0"/>
              <a:t>	Motions can be made: Anyone present can vote or make motions </a:t>
            </a:r>
            <a:br>
              <a:rPr lang="en-US" altLang="en-US" sz="2400" dirty="0"/>
            </a:br>
            <a:r>
              <a:rPr lang="en-US" altLang="en-US" sz="2400" dirty="0"/>
              <a:t>(Only name and affiliation are required, please register your attendance on imat.)</a:t>
            </a:r>
          </a:p>
          <a:p>
            <a:pPr lvl="1" eaLnBrk="1" hangingPunct="1"/>
            <a:r>
              <a:rPr lang="en-US" altLang="en-US" sz="2400" dirty="0"/>
              <a:t>	75% majority required to pass </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140779"/>
            <a:ext cx="11394796" cy="5332415"/>
          </a:xfrm>
        </p:spPr>
        <p:txBody>
          <a:bodyPr/>
          <a:lstStyle/>
          <a:p>
            <a:pPr marL="0" indent="0">
              <a:spcBef>
                <a:spcPts val="200"/>
              </a:spcBef>
              <a:defRPr/>
            </a:pPr>
            <a:r>
              <a:rPr lang="en-US" altLang="en-US" dirty="0"/>
              <a:t>Tuesday 9 March 2021 11:15 – 13:15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Motions discussion, Approval of Minutes, General Status  [10 min.]</a:t>
            </a:r>
          </a:p>
          <a:p>
            <a:pPr marL="857250" lvl="1" indent="-457200">
              <a:spcBef>
                <a:spcPts val="200"/>
              </a:spcBef>
              <a:buFont typeface="Times New Roman" panose="02020603050405020304" pitchFamily="18" charset="0"/>
              <a:buAutoNum type="arabicPeriod"/>
              <a:defRPr/>
            </a:pPr>
            <a:r>
              <a:rPr lang="en-US" altLang="en-US" dirty="0"/>
              <a:t>WBA Report/LS -</a:t>
            </a:r>
            <a:r>
              <a:rPr lang="en-US" dirty="0">
                <a:hlinkClick r:id="rId3"/>
              </a:rPr>
              <a:t>11-21-0170r0</a:t>
            </a:r>
            <a:endParaRPr lang="en-US" altLang="en-US" dirty="0"/>
          </a:p>
          <a:p>
            <a:pPr marL="1371600" lvl="2" indent="-457200">
              <a:buFont typeface="+mj-lt"/>
              <a:buAutoNum type="alphaLcParenR"/>
            </a:pPr>
            <a:r>
              <a:rPr lang="en-US" dirty="0"/>
              <a:t>Review of WBA Report/LS – (note WBA presentation </a:t>
            </a:r>
            <a:r>
              <a:rPr lang="en-US" dirty="0">
                <a:highlight>
                  <a:srgbClr val="FFFF00"/>
                </a:highlight>
              </a:rPr>
              <a:t>was</a:t>
            </a:r>
            <a:r>
              <a:rPr lang="en-US" dirty="0"/>
              <a:t> provided, Monday AM2 in WNG)</a:t>
            </a:r>
          </a:p>
          <a:p>
            <a:pPr marL="1371600" lvl="2" indent="-457200">
              <a:buFont typeface="+mj-lt"/>
              <a:buAutoNum type="alphaLcParenR"/>
            </a:pPr>
            <a:r>
              <a:rPr lang="en-US" dirty="0"/>
              <a:t>Contributions regarding 802.11ax capabilities that address the specific challenges identified in the WBA Report/LS  </a:t>
            </a:r>
          </a:p>
          <a:p>
            <a:pPr marL="1371600" lvl="2" indent="-457200">
              <a:buFont typeface="+mj-lt"/>
              <a:buAutoNum type="alphaLcParenR"/>
            </a:pPr>
            <a:r>
              <a:rPr lang="en-US" dirty="0"/>
              <a:t>Discussion/contributions reply LS text proposals</a:t>
            </a:r>
          </a:p>
          <a:p>
            <a:pPr marL="0" indent="0">
              <a:spcBef>
                <a:spcPts val="200"/>
              </a:spcBef>
              <a:defRPr/>
            </a:pPr>
            <a:endParaRPr 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42127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140779"/>
            <a:ext cx="11394796" cy="5332415"/>
          </a:xfrm>
        </p:spPr>
        <p:txBody>
          <a:bodyPr/>
          <a:lstStyle/>
          <a:p>
            <a:pPr marL="0" indent="0">
              <a:spcBef>
                <a:spcPts val="200"/>
              </a:spcBef>
              <a:defRPr/>
            </a:pPr>
            <a:r>
              <a:rPr lang="en-US" altLang="en-US" dirty="0"/>
              <a:t>Wednesday 10 March 2021 19:00 – 21:00 h ET</a:t>
            </a:r>
          </a:p>
          <a:p>
            <a:pPr marL="857250" lvl="1" indent="-457200">
              <a:spcBef>
                <a:spcPts val="200"/>
              </a:spcBef>
              <a:buFont typeface="+mj-lt"/>
              <a:buAutoNum type="arabicPeriod"/>
              <a:defRPr/>
            </a:pPr>
            <a:r>
              <a:rPr lang="en-US" dirty="0"/>
              <a:t>Call for Secretary/Admin/Status [5 min.]</a:t>
            </a:r>
          </a:p>
          <a:p>
            <a:pPr marL="857250" lvl="1" indent="-457200">
              <a:spcBef>
                <a:spcPts val="200"/>
              </a:spcBef>
              <a:buFont typeface="Times New Roman" panose="02020603050405020304" pitchFamily="18" charset="0"/>
              <a:buAutoNum type="arabicPeriod"/>
              <a:defRPr/>
            </a:pPr>
            <a:r>
              <a:rPr lang="en-US" altLang="en-US" dirty="0"/>
              <a:t>Technical Report Status – Way Forward Discussion</a:t>
            </a:r>
          </a:p>
          <a:p>
            <a:pPr marL="1257300" lvl="2" indent="-457200">
              <a:spcBef>
                <a:spcPts val="200"/>
              </a:spcBef>
              <a:buFont typeface="+mj-lt"/>
              <a:buAutoNum type="alphaLcParenR"/>
              <a:defRPr/>
            </a:pPr>
            <a:r>
              <a:rPr lang="en-US" altLang="en-US" sz="2000" dirty="0"/>
              <a:t>Status of </a:t>
            </a:r>
            <a:r>
              <a:rPr lang="en-US" sz="2000" dirty="0">
                <a:hlinkClick r:id="rId3"/>
              </a:rPr>
              <a:t>11-20/0013r11</a:t>
            </a:r>
            <a:r>
              <a:rPr lang="en-US" sz="2000" dirty="0"/>
              <a:t> </a:t>
            </a:r>
          </a:p>
          <a:p>
            <a:pPr marL="1257300" lvl="2" indent="-457200">
              <a:spcBef>
                <a:spcPts val="200"/>
              </a:spcBef>
              <a:buFont typeface="+mj-lt"/>
              <a:buAutoNum type="alphaLcParenR"/>
              <a:defRPr/>
            </a:pPr>
            <a:r>
              <a:rPr lang="en-US" sz="2000" dirty="0"/>
              <a:t>Discussion on way forward (contributions?)</a:t>
            </a:r>
          </a:p>
          <a:p>
            <a:pPr marL="1714500" lvl="3" indent="-457200">
              <a:spcBef>
                <a:spcPts val="200"/>
              </a:spcBef>
              <a:buFont typeface="+mj-lt"/>
              <a:buAutoNum type="alphaLcParenR"/>
              <a:defRPr/>
            </a:pPr>
            <a:r>
              <a:rPr lang="en-US" sz="1800" dirty="0"/>
              <a:t>Technical Report</a:t>
            </a:r>
          </a:p>
          <a:p>
            <a:pPr marL="1714500" lvl="3" indent="-457200">
              <a:spcBef>
                <a:spcPts val="200"/>
              </a:spcBef>
              <a:buFont typeface="+mj-lt"/>
              <a:buAutoNum type="alphaLcParenR"/>
              <a:defRPr/>
            </a:pPr>
            <a:r>
              <a:rPr lang="en-US" sz="1800" dirty="0"/>
              <a:t>Liaison/Public Announcement</a:t>
            </a:r>
          </a:p>
          <a:p>
            <a:pPr marL="857250" lvl="1" indent="-457200">
              <a:spcBef>
                <a:spcPts val="200"/>
              </a:spcBef>
              <a:buFont typeface="+mj-lt"/>
              <a:buAutoNum type="arabicPeriod"/>
              <a:defRPr/>
            </a:pPr>
            <a:r>
              <a:rPr lang="en-US" altLang="en-US" dirty="0"/>
              <a:t>Continue WBA Discussions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479347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 (cont.)</a:t>
            </a:r>
          </a:p>
        </p:txBody>
      </p:sp>
      <p:sp>
        <p:nvSpPr>
          <p:cNvPr id="20483" name="Rectangle 3"/>
          <p:cNvSpPr>
            <a:spLocks noGrp="1" noChangeArrowheads="1"/>
          </p:cNvSpPr>
          <p:nvPr>
            <p:ph idx="1"/>
          </p:nvPr>
        </p:nvSpPr>
        <p:spPr>
          <a:xfrm>
            <a:off x="568604" y="1142999"/>
            <a:ext cx="11154276" cy="5332415"/>
          </a:xfrm>
        </p:spPr>
        <p:txBody>
          <a:bodyPr/>
          <a:lstStyle/>
          <a:p>
            <a:pPr marL="0" indent="0">
              <a:spcBef>
                <a:spcPts val="200"/>
              </a:spcBef>
              <a:defRPr/>
            </a:pPr>
            <a:r>
              <a:rPr lang="en-US" altLang="en-US" dirty="0"/>
              <a:t>Thursday 11 March 2021 11:15 – 13:15 h ET</a:t>
            </a:r>
          </a:p>
          <a:p>
            <a:pPr marL="857250" lvl="1" indent="-457200">
              <a:spcBef>
                <a:spcPts val="200"/>
              </a:spcBef>
              <a:buFont typeface="+mj-lt"/>
              <a:buAutoNum type="arabicPeriod"/>
              <a:defRPr/>
            </a:pPr>
            <a:r>
              <a:rPr lang="en-US" dirty="0"/>
              <a:t>Call for Secretary/Admin [5 min]</a:t>
            </a:r>
          </a:p>
          <a:p>
            <a:pPr marL="857250" lvl="1" indent="-457200">
              <a:spcBef>
                <a:spcPts val="200"/>
              </a:spcBef>
              <a:buFont typeface="+mj-lt"/>
              <a:buAutoNum type="arabicPeriod"/>
              <a:defRPr/>
            </a:pPr>
            <a:r>
              <a:rPr lang="en-US" dirty="0"/>
              <a:t>Continue discussions:</a:t>
            </a:r>
          </a:p>
          <a:p>
            <a:pPr marL="1257300" lvl="2" indent="-457200">
              <a:spcBef>
                <a:spcPts val="200"/>
              </a:spcBef>
              <a:buFont typeface="+mj-lt"/>
              <a:buAutoNum type="arabicPeriod"/>
              <a:defRPr/>
            </a:pPr>
            <a:r>
              <a:rPr lang="en-US" dirty="0"/>
              <a:t>WBA</a:t>
            </a:r>
          </a:p>
          <a:p>
            <a:pPr marL="1257300" lvl="2" indent="-457200">
              <a:spcBef>
                <a:spcPts val="200"/>
              </a:spcBef>
              <a:buFont typeface="+mj-lt"/>
              <a:buAutoNum type="arabicPeriod"/>
              <a:defRPr/>
            </a:pPr>
            <a:r>
              <a:rPr lang="en-US" dirty="0"/>
              <a:t>Technical Report</a:t>
            </a:r>
          </a:p>
          <a:p>
            <a:pPr marL="0" indent="0">
              <a:spcBef>
                <a:spcPts val="200"/>
              </a:spcBef>
              <a:defRPr/>
            </a:pPr>
            <a:r>
              <a:rPr lang="en-US" altLang="en-US" dirty="0"/>
              <a:t>Monday 15 March 2021 19:00 – 21:00 h ET</a:t>
            </a:r>
          </a:p>
          <a:p>
            <a:pPr marL="857250" lvl="1" indent="-457200">
              <a:spcBef>
                <a:spcPts val="200"/>
              </a:spcBef>
              <a:buFont typeface="+mj-lt"/>
              <a:buAutoNum type="arabicPeriod"/>
              <a:defRPr/>
            </a:pPr>
            <a:r>
              <a:rPr lang="en-US" dirty="0"/>
              <a:t>Call for Secretary/Admin [5 min]</a:t>
            </a:r>
          </a:p>
          <a:p>
            <a:pPr marL="857250" lvl="1" indent="-457200">
              <a:spcBef>
                <a:spcPts val="200"/>
              </a:spcBef>
              <a:buFont typeface="+mj-lt"/>
              <a:buAutoNum type="arabicPeriod"/>
              <a:defRPr/>
            </a:pPr>
            <a:r>
              <a:rPr lang="en-US" dirty="0"/>
              <a:t>Continue discussions:</a:t>
            </a:r>
          </a:p>
          <a:p>
            <a:pPr marL="1257300" lvl="2" indent="-457200">
              <a:spcBef>
                <a:spcPts val="200"/>
              </a:spcBef>
              <a:buFont typeface="+mj-lt"/>
              <a:buAutoNum type="arabicPeriod"/>
              <a:defRPr/>
            </a:pPr>
            <a:r>
              <a:rPr lang="en-US" dirty="0"/>
              <a:t>Technical Report</a:t>
            </a:r>
          </a:p>
          <a:p>
            <a:pPr marL="1257300" lvl="2" indent="-457200">
              <a:spcBef>
                <a:spcPts val="200"/>
              </a:spcBef>
              <a:buFont typeface="+mj-lt"/>
              <a:buAutoNum type="arabicPeriod"/>
              <a:defRPr/>
            </a:pPr>
            <a:r>
              <a:rPr lang="en-US" dirty="0"/>
              <a:t>WBA</a:t>
            </a:r>
          </a:p>
          <a:p>
            <a:pPr marL="857250" lvl="1" indent="-457200">
              <a:spcBef>
                <a:spcPts val="200"/>
              </a:spcBef>
              <a:buFont typeface="+mj-lt"/>
              <a:buAutoNum type="arabicPeriod"/>
              <a:defRPr/>
            </a:pPr>
            <a:r>
              <a:rPr lang="en-US" altLang="en-US" dirty="0"/>
              <a:t>Future Sessions Planning [10 min.]</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629360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March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7</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43000"/>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828800"/>
            <a:ext cx="10361084" cy="4113213"/>
          </a:xfrm>
        </p:spPr>
        <p:txBody>
          <a:bodyPr>
            <a:normAutofit lnSpcReduction="10000"/>
          </a:bodyPr>
          <a:lstStyle/>
          <a:p>
            <a:pPr>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
        <p:nvSpPr>
          <p:cNvPr id="4" name="Date Placeholder 3">
            <a:extLst>
              <a:ext uri="{FF2B5EF4-FFF2-40B4-BE49-F238E27FC236}">
                <a16:creationId xmlns:a16="http://schemas.microsoft.com/office/drawing/2014/main" id="{2F69097F-9064-40C0-8B81-F01991023C50}"/>
              </a:ext>
            </a:extLst>
          </p:cNvPr>
          <p:cNvSpPr>
            <a:spLocks noGrp="1"/>
          </p:cNvSpPr>
          <p:nvPr>
            <p:ph type="dt" idx="15"/>
          </p:nvPr>
        </p:nvSpPr>
        <p:spPr/>
        <p:txBody>
          <a:bodyPr/>
          <a:lstStyle/>
          <a:p>
            <a:r>
              <a:rPr lang="en-US" dirty="0"/>
              <a:t>March 2021</a:t>
            </a:r>
            <a:endParaRPr lang="en-GB" dirty="0"/>
          </a:p>
        </p:txBody>
      </p:sp>
      <p:sp>
        <p:nvSpPr>
          <p:cNvPr id="5" name="Footer Placeholder 4">
            <a:extLst>
              <a:ext uri="{FF2B5EF4-FFF2-40B4-BE49-F238E27FC236}">
                <a16:creationId xmlns:a16="http://schemas.microsoft.com/office/drawing/2014/main" id="{14A708BA-F43E-4827-905C-C32D9DB2BA0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88B4D9D1-698D-41FC-BD93-4E2702B81DDD}"/>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1B35010-95F5-442D-8F5B-357EDA6B4347}">
  <ds:schemaRefs>
    <ds:schemaRef ds:uri="60873816-0101-4504-946e-6fdefec58fb5"/>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4e36d776-f4f9-4739-bb28-fcc060563e14"/>
    <ds:schemaRef ds:uri="http://www.w3.org/XML/1998/namespace"/>
  </ds:schemaRefs>
</ds:datastoreItem>
</file>

<file path=customXml/itemProps3.xml><?xml version="1.0" encoding="utf-8"?>
<ds:datastoreItem xmlns:ds="http://schemas.openxmlformats.org/officeDocument/2006/customXml" ds:itemID="{A034F48E-90AD-4246-ACE4-D7D7572A3F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10826</TotalTime>
  <Words>4054</Words>
  <Application>Microsoft Office PowerPoint</Application>
  <PresentationFormat>Widescreen</PresentationFormat>
  <Paragraphs>446</Paragraphs>
  <Slides>29</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6" baseType="lpstr">
      <vt:lpstr>Arial</vt:lpstr>
      <vt:lpstr>Calibri</vt:lpstr>
      <vt:lpstr>DejaVu Serif</vt:lpstr>
      <vt:lpstr>Monotype Sorts</vt:lpstr>
      <vt:lpstr>Times New Roman</vt:lpstr>
      <vt:lpstr>Office Theme</vt:lpstr>
      <vt:lpstr>Document</vt:lpstr>
      <vt:lpstr>AANI SC Teleconference Agenda</vt:lpstr>
      <vt:lpstr>Abstract</vt:lpstr>
      <vt:lpstr>Reminders and Rules</vt:lpstr>
      <vt:lpstr>Agenda</vt:lpstr>
      <vt:lpstr>Agenda</vt:lpstr>
      <vt:lpstr>Agenda (cont.)</vt:lpstr>
      <vt:lpstr>Guidelines for IEEE-SA Meetings</vt:lpstr>
      <vt:lpstr>Resources – URLs</vt:lpstr>
      <vt:lpstr>IEEE SA Copyright Policy</vt:lpstr>
      <vt:lpstr>IEEE SA Copyright Policy</vt:lpstr>
      <vt:lpstr>Participation in IEEE 802 Meetings</vt:lpstr>
      <vt:lpstr>Approval of Minutes</vt:lpstr>
      <vt:lpstr>Status on the Proposal on Interworking</vt:lpstr>
      <vt:lpstr>Status on the Proposal on Interworking (cont.)</vt:lpstr>
      <vt:lpstr>WBA Report/LS </vt:lpstr>
      <vt:lpstr>Agenda</vt:lpstr>
      <vt:lpstr>Status on the Proposal on Interworking</vt:lpstr>
      <vt:lpstr>Status on the Proposal on Interworking (cont.)</vt:lpstr>
      <vt:lpstr>Motion (13 January)</vt:lpstr>
      <vt:lpstr>WG Motion (15 January 2021): Motion 1: AANI report</vt:lpstr>
      <vt:lpstr>Technical Report Discussion</vt:lpstr>
      <vt:lpstr>Agenda</vt:lpstr>
      <vt:lpstr>AANI SC Quick Status</vt:lpstr>
      <vt:lpstr>AANI SC Quick Status (cont.)</vt:lpstr>
      <vt:lpstr>WBA Report/LS (cont.) </vt:lpstr>
      <vt:lpstr>Agenda</vt:lpstr>
      <vt:lpstr>Draft Straw Poll 1</vt:lpstr>
      <vt:lpstr>Draft Straw Poll 2/3</vt:lpstr>
      <vt:lpstr>Future Sessions Planning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 SC Teleconference Agenda</dc:title>
  <dc:creator>Joseph Levy</dc:creator>
  <cp:lastModifiedBy>Joseph Levy</cp:lastModifiedBy>
  <cp:revision>4</cp:revision>
  <dcterms:created xsi:type="dcterms:W3CDTF">2021-01-13T08:32:13Z</dcterms:created>
  <dcterms:modified xsi:type="dcterms:W3CDTF">2021-03-11T16:04:28Z</dcterms:modified>
</cp:coreProperties>
</file>