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2"/>
  </p:notesMasterIdLst>
  <p:handoutMasterIdLst>
    <p:handoutMasterId r:id="rId33"/>
  </p:handoutMasterIdLst>
  <p:sldIdLst>
    <p:sldId id="256" r:id="rId5"/>
    <p:sldId id="257" r:id="rId6"/>
    <p:sldId id="265" r:id="rId7"/>
    <p:sldId id="393" r:id="rId8"/>
    <p:sldId id="426" r:id="rId9"/>
    <p:sldId id="394" r:id="rId10"/>
    <p:sldId id="368" r:id="rId11"/>
    <p:sldId id="268" r:id="rId12"/>
    <p:sldId id="283" r:id="rId13"/>
    <p:sldId id="284" r:id="rId14"/>
    <p:sldId id="280" r:id="rId15"/>
    <p:sldId id="372" r:id="rId16"/>
    <p:sldId id="367" r:id="rId17"/>
    <p:sldId id="371" r:id="rId18"/>
    <p:sldId id="427" r:id="rId19"/>
    <p:sldId id="428" r:id="rId20"/>
    <p:sldId id="429" r:id="rId21"/>
    <p:sldId id="430" r:id="rId22"/>
    <p:sldId id="415" r:id="rId23"/>
    <p:sldId id="419" r:id="rId24"/>
    <p:sldId id="431" r:id="rId25"/>
    <p:sldId id="433" r:id="rId26"/>
    <p:sldId id="432" r:id="rId27"/>
    <p:sldId id="434" r:id="rId28"/>
    <p:sldId id="435" r:id="rId29"/>
    <p:sldId id="436" r:id="rId30"/>
    <p:sldId id="274"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F56458-9A32-4ACD-A3AB-FC91090A4DB3}" v="4" dt="2021-03-11T02:49:57.6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89" d="100"/>
          <a:sy n="89" d="100"/>
        </p:scale>
        <p:origin x="84" y="10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7FF56458-9A32-4ACD-A3AB-FC91090A4DB3}"/>
    <pc:docChg chg="undo custSel addSld delSld modSld sldOrd modMainMaster">
      <pc:chgData name="Joseph Levy" userId="3766db8f-7892-44ce-ae9b-8fce39950acf" providerId="ADAL" clId="{7FF56458-9A32-4ACD-A3AB-FC91090A4DB3}" dt="2021-03-11T03:05:48.520" v="1213" actId="20577"/>
      <pc:docMkLst>
        <pc:docMk/>
      </pc:docMkLst>
      <pc:sldChg chg="modSp mod">
        <pc:chgData name="Joseph Levy" userId="3766db8f-7892-44ce-ae9b-8fce39950acf" providerId="ADAL" clId="{7FF56458-9A32-4ACD-A3AB-FC91090A4DB3}" dt="2021-03-10T23:23:15.060" v="76" actId="20577"/>
        <pc:sldMkLst>
          <pc:docMk/>
          <pc:sldMk cId="0" sldId="257"/>
        </pc:sldMkLst>
        <pc:spChg chg="mod">
          <ac:chgData name="Joseph Levy" userId="3766db8f-7892-44ce-ae9b-8fce39950acf" providerId="ADAL" clId="{7FF56458-9A32-4ACD-A3AB-FC91090A4DB3}" dt="2021-03-10T23:23:15.060" v="76" actId="20577"/>
          <ac:spMkLst>
            <pc:docMk/>
            <pc:sldMk cId="0" sldId="257"/>
            <ac:spMk id="3" creationId="{443B98C9-C847-4EA9-A208-0AE53C2FE4EA}"/>
          </ac:spMkLst>
        </pc:spChg>
      </pc:sldChg>
      <pc:sldChg chg="modSp mod">
        <pc:chgData name="Joseph Levy" userId="3766db8f-7892-44ce-ae9b-8fce39950acf" providerId="ADAL" clId="{7FF56458-9A32-4ACD-A3AB-FC91090A4DB3}" dt="2021-03-11T03:05:48.520" v="1213" actId="20577"/>
        <pc:sldMkLst>
          <pc:docMk/>
          <pc:sldMk cId="884494122" sldId="274"/>
        </pc:sldMkLst>
        <pc:spChg chg="mod">
          <ac:chgData name="Joseph Levy" userId="3766db8f-7892-44ce-ae9b-8fce39950acf" providerId="ADAL" clId="{7FF56458-9A32-4ACD-A3AB-FC91090A4DB3}" dt="2021-03-11T03:03:03.519" v="1170" actId="14100"/>
          <ac:spMkLst>
            <pc:docMk/>
            <pc:sldMk cId="884494122" sldId="274"/>
            <ac:spMk id="37890" creationId="{00000000-0000-0000-0000-000000000000}"/>
          </ac:spMkLst>
        </pc:spChg>
        <pc:spChg chg="mod">
          <ac:chgData name="Joseph Levy" userId="3766db8f-7892-44ce-ae9b-8fce39950acf" providerId="ADAL" clId="{7FF56458-9A32-4ACD-A3AB-FC91090A4DB3}" dt="2021-03-11T03:05:48.520" v="1213" actId="20577"/>
          <ac:spMkLst>
            <pc:docMk/>
            <pc:sldMk cId="884494122" sldId="274"/>
            <ac:spMk id="37891" creationId="{00000000-0000-0000-0000-000000000000}"/>
          </ac:spMkLst>
        </pc:spChg>
      </pc:sldChg>
      <pc:sldChg chg="modSp mod">
        <pc:chgData name="Joseph Levy" userId="3766db8f-7892-44ce-ae9b-8fce39950acf" providerId="ADAL" clId="{7FF56458-9A32-4ACD-A3AB-FC91090A4DB3}" dt="2021-03-11T00:05:48.641" v="115" actId="20578"/>
        <pc:sldMkLst>
          <pc:docMk/>
          <pc:sldMk cId="3079604625" sldId="428"/>
        </pc:sldMkLst>
        <pc:spChg chg="mod">
          <ac:chgData name="Joseph Levy" userId="3766db8f-7892-44ce-ae9b-8fce39950acf" providerId="ADAL" clId="{7FF56458-9A32-4ACD-A3AB-FC91090A4DB3}" dt="2021-03-11T00:05:48.641" v="115" actId="20578"/>
          <ac:spMkLst>
            <pc:docMk/>
            <pc:sldMk cId="3079604625" sldId="428"/>
            <ac:spMk id="20483" creationId="{00000000-0000-0000-0000-000000000000}"/>
          </ac:spMkLst>
        </pc:spChg>
      </pc:sldChg>
      <pc:sldChg chg="ord">
        <pc:chgData name="Joseph Levy" userId="3766db8f-7892-44ce-ae9b-8fce39950acf" providerId="ADAL" clId="{7FF56458-9A32-4ACD-A3AB-FC91090A4DB3}" dt="2021-03-11T02:25:15.338" v="125"/>
        <pc:sldMkLst>
          <pc:docMk/>
          <pc:sldMk cId="3178030701" sldId="432"/>
        </pc:sldMkLst>
      </pc:sldChg>
      <pc:sldChg chg="modSp mod">
        <pc:chgData name="Joseph Levy" userId="3766db8f-7892-44ce-ae9b-8fce39950acf" providerId="ADAL" clId="{7FF56458-9A32-4ACD-A3AB-FC91090A4DB3}" dt="2021-03-11T02:32:14.069" v="428" actId="255"/>
        <pc:sldMkLst>
          <pc:docMk/>
          <pc:sldMk cId="334232042" sldId="433"/>
        </pc:sldMkLst>
        <pc:spChg chg="mod">
          <ac:chgData name="Joseph Levy" userId="3766db8f-7892-44ce-ae9b-8fce39950acf" providerId="ADAL" clId="{7FF56458-9A32-4ACD-A3AB-FC91090A4DB3}" dt="2021-03-11T02:24:13.065" v="116" actId="6549"/>
          <ac:spMkLst>
            <pc:docMk/>
            <pc:sldMk cId="334232042" sldId="433"/>
            <ac:spMk id="12290" creationId="{00000000-0000-0000-0000-000000000000}"/>
          </ac:spMkLst>
        </pc:spChg>
        <pc:spChg chg="mod">
          <ac:chgData name="Joseph Levy" userId="3766db8f-7892-44ce-ae9b-8fce39950acf" providerId="ADAL" clId="{7FF56458-9A32-4ACD-A3AB-FC91090A4DB3}" dt="2021-03-11T02:32:14.069" v="428" actId="255"/>
          <ac:spMkLst>
            <pc:docMk/>
            <pc:sldMk cId="334232042" sldId="433"/>
            <ac:spMk id="20483" creationId="{00000000-0000-0000-0000-000000000000}"/>
          </ac:spMkLst>
        </pc:spChg>
      </pc:sldChg>
      <pc:sldChg chg="modSp add mod">
        <pc:chgData name="Joseph Levy" userId="3766db8f-7892-44ce-ae9b-8fce39950acf" providerId="ADAL" clId="{7FF56458-9A32-4ACD-A3AB-FC91090A4DB3}" dt="2021-03-11T02:26:56.312" v="178" actId="20577"/>
        <pc:sldMkLst>
          <pc:docMk/>
          <pc:sldMk cId="3375089798" sldId="434"/>
        </pc:sldMkLst>
        <pc:spChg chg="mod">
          <ac:chgData name="Joseph Levy" userId="3766db8f-7892-44ce-ae9b-8fce39950acf" providerId="ADAL" clId="{7FF56458-9A32-4ACD-A3AB-FC91090A4DB3}" dt="2021-03-11T02:26:56.312" v="178" actId="20577"/>
          <ac:spMkLst>
            <pc:docMk/>
            <pc:sldMk cId="3375089798" sldId="434"/>
            <ac:spMk id="20483" creationId="{00000000-0000-0000-0000-000000000000}"/>
          </ac:spMkLst>
        </pc:spChg>
      </pc:sldChg>
      <pc:sldChg chg="modSp new mod">
        <pc:chgData name="Joseph Levy" userId="3766db8f-7892-44ce-ae9b-8fce39950acf" providerId="ADAL" clId="{7FF56458-9A32-4ACD-A3AB-FC91090A4DB3}" dt="2021-03-11T02:40:19.386" v="743" actId="20577"/>
        <pc:sldMkLst>
          <pc:docMk/>
          <pc:sldMk cId="2631866560" sldId="435"/>
        </pc:sldMkLst>
        <pc:spChg chg="mod">
          <ac:chgData name="Joseph Levy" userId="3766db8f-7892-44ce-ae9b-8fce39950acf" providerId="ADAL" clId="{7FF56458-9A32-4ACD-A3AB-FC91090A4DB3}" dt="2021-03-11T02:40:19.386" v="743" actId="20577"/>
          <ac:spMkLst>
            <pc:docMk/>
            <pc:sldMk cId="2631866560" sldId="435"/>
            <ac:spMk id="2" creationId="{90304CD5-E0CA-4222-B4B3-16F58038DEB1}"/>
          </ac:spMkLst>
        </pc:spChg>
        <pc:spChg chg="mod">
          <ac:chgData name="Joseph Levy" userId="3766db8f-7892-44ce-ae9b-8fce39950acf" providerId="ADAL" clId="{7FF56458-9A32-4ACD-A3AB-FC91090A4DB3}" dt="2021-03-11T02:37:55.806" v="685" actId="20577"/>
          <ac:spMkLst>
            <pc:docMk/>
            <pc:sldMk cId="2631866560" sldId="435"/>
            <ac:spMk id="3" creationId="{AEC1EB3D-8041-43FF-9120-901369C08F70}"/>
          </ac:spMkLst>
        </pc:spChg>
      </pc:sldChg>
      <pc:sldChg chg="modSp add mod">
        <pc:chgData name="Joseph Levy" userId="3766db8f-7892-44ce-ae9b-8fce39950acf" providerId="ADAL" clId="{7FF56458-9A32-4ACD-A3AB-FC91090A4DB3}" dt="2021-03-11T02:40:13.382" v="737" actId="20577"/>
        <pc:sldMkLst>
          <pc:docMk/>
          <pc:sldMk cId="323163336" sldId="436"/>
        </pc:sldMkLst>
        <pc:spChg chg="mod">
          <ac:chgData name="Joseph Levy" userId="3766db8f-7892-44ce-ae9b-8fce39950acf" providerId="ADAL" clId="{7FF56458-9A32-4ACD-A3AB-FC91090A4DB3}" dt="2021-03-11T02:40:13.382" v="737" actId="20577"/>
          <ac:spMkLst>
            <pc:docMk/>
            <pc:sldMk cId="323163336" sldId="436"/>
            <ac:spMk id="2" creationId="{90304CD5-E0CA-4222-B4B3-16F58038DEB1}"/>
          </ac:spMkLst>
        </pc:spChg>
        <pc:spChg chg="mod">
          <ac:chgData name="Joseph Levy" userId="3766db8f-7892-44ce-ae9b-8fce39950acf" providerId="ADAL" clId="{7FF56458-9A32-4ACD-A3AB-FC91090A4DB3}" dt="2021-03-11T02:40:07.516" v="731" actId="20577"/>
          <ac:spMkLst>
            <pc:docMk/>
            <pc:sldMk cId="323163336" sldId="436"/>
            <ac:spMk id="3" creationId="{AEC1EB3D-8041-43FF-9120-901369C08F70}"/>
          </ac:spMkLst>
        </pc:spChg>
      </pc:sldChg>
      <pc:sldChg chg="new del">
        <pc:chgData name="Joseph Levy" userId="3766db8f-7892-44ce-ae9b-8fce39950acf" providerId="ADAL" clId="{7FF56458-9A32-4ACD-A3AB-FC91090A4DB3}" dt="2021-03-11T02:35:08.004" v="565" actId="47"/>
        <pc:sldMkLst>
          <pc:docMk/>
          <pc:sldMk cId="2422471719" sldId="436"/>
        </pc:sldMkLst>
      </pc:sldChg>
      <pc:sldMasterChg chg="modSp mod">
        <pc:chgData name="Joseph Levy" userId="3766db8f-7892-44ce-ae9b-8fce39950acf" providerId="ADAL" clId="{7FF56458-9A32-4ACD-A3AB-FC91090A4DB3}" dt="2021-03-10T23:22:40.038" v="1" actId="6549"/>
        <pc:sldMasterMkLst>
          <pc:docMk/>
          <pc:sldMasterMk cId="0" sldId="2147483648"/>
        </pc:sldMasterMkLst>
        <pc:spChg chg="mod">
          <ac:chgData name="Joseph Levy" userId="3766db8f-7892-44ce-ae9b-8fce39950acf" providerId="ADAL" clId="{7FF56458-9A32-4ACD-A3AB-FC91090A4DB3}" dt="2021-03-10T23:22:40.038"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1968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27</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077995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374407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8</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87744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22</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0631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802.11-21/0214r2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1/11-21-0148-00-AANI-ieee-802-11-aani-standing-committee-january-2021-interim-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013-11-AANI-draft-technical-report-on-interworking-between-3gpp-5g-network-wlan.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1/11-21-0413-00-AANI-aani-sc-technical-report-11-20-0013-way-forward.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3" Type="http://schemas.openxmlformats.org/officeDocument/2006/relationships/hyperlink" Target="https://mentor.ieee.org/802.11/dcn/20/11-20-1262-02-AANI-cc32-aani-report-comments.xls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977-00-AANI-aani-sc-teleconference-minutes-15-december-2020.docx" TargetMode="External"/><Relationship Id="rId2" Type="http://schemas.openxmlformats.org/officeDocument/2006/relationships/hyperlink" Target="https://mentor.ieee.org/802.11/dcn/20/11-20-0013-05-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926-00-AANI-aani-sc-teleconference-minutes-november-2020-plenary.docx" TargetMode="External"/><Relationship Id="rId5" Type="http://schemas.openxmlformats.org/officeDocument/2006/relationships/hyperlink" Target="https://mentor.ieee.org/802.11/dcn/20/11-20-0013-05-AANI-draft-technical-report-on-interworking-between-3gpp-5g-network-wlan.pdf" TargetMode="External"/><Relationship Id="rId10" Type="http://schemas.openxmlformats.org/officeDocument/2006/relationships/hyperlink" Target="https://mentor.ieee.org/802.11/dcn/20/11-20-1601"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AANI-aani-sc-teleconference-1-oct-2020-meeting-minutes.docx"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0/11-20-0013-10-AANI-draft-technical-report-on-interworking-between-3gpp-5g-network-wlan.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413-AANI-aani-sc-technical-report-11-20-0013-way-forward.pptx" TargetMode="External"/><Relationship Id="rId2" Type="http://schemas.openxmlformats.org/officeDocument/2006/relationships/hyperlink" Target="https://mentor.ieee.org/802.11/dcn/20/11-20-0013-11-AANI-draft-technical-report-on-interworking-between-3gpp-5g-network-wlan.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0/11-20-0013-11-AANI-draft-technical-report-on-interworking-between-3gpp-5g-network-wlan.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2021-03-09</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March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March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March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January 2021 Interim </a:t>
            </a:r>
            <a:r>
              <a:rPr lang="en-US" dirty="0"/>
              <a:t>Telecons</a:t>
            </a:r>
            <a:r>
              <a:rPr lang="en-US" altLang="en-US" dirty="0"/>
              <a:t>:</a:t>
            </a:r>
            <a:br>
              <a:rPr lang="en-US" altLang="en-US" dirty="0"/>
            </a:br>
            <a:r>
              <a:rPr lang="en-US" altLang="en-US" dirty="0">
                <a:hlinkClick r:id="rId2"/>
              </a:rPr>
              <a:t>11-21/0148r0</a:t>
            </a:r>
            <a:r>
              <a:rPr lang="en-US" altLang="en-US" dirty="0"/>
              <a:t> </a:t>
            </a:r>
            <a:r>
              <a:rPr lang="en-US" altLang="en-US" sz="2000" b="0" dirty="0"/>
              <a:t>“</a:t>
            </a:r>
            <a:r>
              <a:rPr lang="en-US" sz="2000" b="0" dirty="0"/>
              <a:t>IEEE 802.11 AANI Standing Committee January 2021 Interim Meeting Minutes”</a:t>
            </a:r>
            <a:r>
              <a:rPr lang="en-US" altLang="en-US" sz="2000" b="0" dirty="0"/>
              <a:t> </a:t>
            </a:r>
          </a:p>
          <a:p>
            <a:r>
              <a:rPr lang="en-US" altLang="en-US" dirty="0"/>
              <a:t>	</a:t>
            </a:r>
            <a:r>
              <a:rPr lang="en-US" altLang="en-US" sz="2000" b="0" dirty="0"/>
              <a:t>Comments?</a:t>
            </a:r>
          </a:p>
          <a:p>
            <a:r>
              <a:rPr lang="en-US" altLang="en-US" b="0" dirty="0"/>
              <a:t> 	</a:t>
            </a:r>
            <a:r>
              <a:rPr lang="en-US" altLang="en-US" sz="2000" b="0" dirty="0"/>
              <a:t>Objections to approving the minutes by unanimous consent? </a:t>
            </a:r>
          </a:p>
          <a:p>
            <a:endParaRPr lang="en-US" altLang="en-US" sz="2000" b="0" dirty="0">
              <a:solidFill>
                <a:srgbClr val="92D050"/>
              </a:solidFill>
            </a:endParaRPr>
          </a:p>
          <a:p>
            <a:r>
              <a:rPr lang="en-US" altLang="en-US" dirty="0"/>
              <a:t>Minutes from AANI SC Teleconferences:</a:t>
            </a:r>
          </a:p>
          <a:p>
            <a:r>
              <a:rPr lang="en-US" altLang="en-US" sz="2000" b="0" dirty="0"/>
              <a:t>	None held</a:t>
            </a:r>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143000"/>
            <a:ext cx="11999913" cy="5410836"/>
          </a:xfrm>
        </p:spPr>
        <p:txBody>
          <a:bodyPr/>
          <a:lstStyle/>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a:t>
            </a:r>
            <a:r>
              <a:rPr lang="en-US" altLang="en-US" sz="16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600" b="0" dirty="0">
                <a:solidFill>
                  <a:schemeClr val="tx1"/>
                </a:solidFill>
              </a:rPr>
              <a:t>)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a:t>
            </a:r>
            <a:r>
              <a:rPr lang="en-US" altLang="en-US" sz="16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600" b="0" dirty="0">
                <a:solidFill>
                  <a:schemeClr val="tx1"/>
                </a:solidFill>
              </a:rPr>
              <a:t>) – no Straw Polls  - 802 Tutorial (</a:t>
            </a:r>
            <a:r>
              <a:rPr lang="en-US" sz="16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a:t>
            </a:r>
            <a:r>
              <a:rPr lang="en-US" altLang="en-US" sz="16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600" b="0" dirty="0">
                <a:solidFill>
                  <a:schemeClr val="tx1"/>
                </a:solidFill>
              </a:rPr>
              <a:t>)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a:t>
            </a:r>
            <a:r>
              <a:rPr lang="en-US" altLang="en-US" sz="16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600" b="0" dirty="0">
                <a:solidFill>
                  <a:schemeClr val="tx1"/>
                </a:solidFill>
              </a:rPr>
              <a:t>)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600" b="0" dirty="0">
                <a:solidFill>
                  <a:schemeClr val="tx1"/>
                </a:solidFill>
              </a:rPr>
              <a:t>15 December 2020 – (see minutes: </a:t>
            </a:r>
            <a:r>
              <a:rPr lang="en-US" altLang="en-US" sz="16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6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600" b="0" dirty="0">
                <a:solidFill>
                  <a:schemeClr val="tx1"/>
                </a:solidFill>
              </a:rPr>
              <a:t>05 January 2021 – (see minutes: </a:t>
            </a:r>
            <a:r>
              <a:rPr lang="en-US" altLang="en-US" sz="16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6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600" b="0" dirty="0">
                <a:solidFill>
                  <a:schemeClr val="tx1"/>
                </a:solidFill>
              </a:rPr>
              <a:t>January 2021 Interim – (see minutes: </a:t>
            </a:r>
            <a:r>
              <a:rPr lang="en-US" altLang="en-US" sz="16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600" b="0" dirty="0">
                <a:solidFill>
                  <a:schemeClr val="tx1"/>
                </a:solidFill>
              </a:rPr>
              <a:t>) – reviewed: report status, the report 11-20/0013r10, completed comment resolution, approved a motioned to send </a:t>
            </a:r>
            <a:r>
              <a:rPr lang="en-US" altLang="en-US" sz="16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600" b="0" dirty="0">
                <a:solidFill>
                  <a:schemeClr val="tx1"/>
                </a:solidFill>
              </a:rPr>
              <a:t> to the 802.11 WG for approval. Discussed: the possibility of a Liaison Statement to 3GPP and other interested parties.  The WG did not approve the report. </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EAD22-3385-49ED-B215-C43EDDD115DA}"/>
              </a:ext>
            </a:extLst>
          </p:cNvPr>
          <p:cNvSpPr>
            <a:spLocks noGrp="1"/>
          </p:cNvSpPr>
          <p:nvPr>
            <p:ph type="title"/>
          </p:nvPr>
        </p:nvSpPr>
        <p:spPr>
          <a:xfrm>
            <a:off x="914401" y="685801"/>
            <a:ext cx="10361084" cy="457199"/>
          </a:xfrm>
        </p:spPr>
        <p:txBody>
          <a:bodyPr/>
          <a:lstStyle/>
          <a:p>
            <a:r>
              <a:rPr lang="en-US" dirty="0"/>
              <a:t>WBA Report/LS </a:t>
            </a:r>
          </a:p>
        </p:txBody>
      </p:sp>
      <p:sp>
        <p:nvSpPr>
          <p:cNvPr id="3" name="Content Placeholder 2">
            <a:extLst>
              <a:ext uri="{FF2B5EF4-FFF2-40B4-BE49-F238E27FC236}">
                <a16:creationId xmlns:a16="http://schemas.microsoft.com/office/drawing/2014/main" id="{8EBFB1B0-D4CD-41CA-ADBC-D05AC0132624}"/>
              </a:ext>
            </a:extLst>
          </p:cNvPr>
          <p:cNvSpPr>
            <a:spLocks noGrp="1"/>
          </p:cNvSpPr>
          <p:nvPr>
            <p:ph idx="1"/>
          </p:nvPr>
        </p:nvSpPr>
        <p:spPr>
          <a:xfrm>
            <a:off x="914401" y="1524001"/>
            <a:ext cx="10361084" cy="4570414"/>
          </a:xfrm>
        </p:spPr>
        <p:txBody>
          <a:bodyPr/>
          <a:lstStyle/>
          <a:p>
            <a:pPr marL="571500" indent="-457200">
              <a:buFont typeface="+mj-lt"/>
              <a:buAutoNum type="arabicPeriod"/>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 </a:t>
            </a:r>
          </a:p>
          <a:p>
            <a:pPr marL="571500" indent="-457200">
              <a:buFont typeface="+mj-lt"/>
              <a:buAutoNum type="arabicPeriod"/>
            </a:pPr>
            <a:r>
              <a:rPr lang="en-US" dirty="0"/>
              <a:t>Contributions regarding 802.11ax capabilities:</a:t>
            </a:r>
          </a:p>
          <a:p>
            <a:pPr marL="971550" lvl="1" indent="-457200">
              <a:buFont typeface="+mj-lt"/>
              <a:buAutoNum type="alphaLcPeriod"/>
            </a:pPr>
            <a:r>
              <a:rPr lang="en-US" dirty="0"/>
              <a:t>?  </a:t>
            </a:r>
          </a:p>
          <a:p>
            <a:pPr marL="571500" indent="-457200">
              <a:buFont typeface="+mj-lt"/>
              <a:buAutoNum type="arabicPeriod"/>
            </a:pPr>
            <a:r>
              <a:rPr lang="en-US" dirty="0"/>
              <a:t>Discussion/contributions reply LS text proposals:</a:t>
            </a:r>
          </a:p>
          <a:p>
            <a:pPr marL="971550" lvl="1" indent="-457200">
              <a:buFont typeface="+mj-lt"/>
              <a:buAutoNum type="alphaLcPeriod"/>
            </a:pPr>
            <a:r>
              <a:rPr lang="en-US" dirty="0"/>
              <a:t>?  </a:t>
            </a:r>
          </a:p>
          <a:p>
            <a:endParaRPr lang="en-US" dirty="0"/>
          </a:p>
        </p:txBody>
      </p:sp>
      <p:sp>
        <p:nvSpPr>
          <p:cNvPr id="4" name="Slide Number Placeholder 3">
            <a:extLst>
              <a:ext uri="{FF2B5EF4-FFF2-40B4-BE49-F238E27FC236}">
                <a16:creationId xmlns:a16="http://schemas.microsoft.com/office/drawing/2014/main" id="{EBEFAA97-E20F-485C-B6F2-596AC613F5AE}"/>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3FDC14F-3945-4B95-ADFF-26F31E63014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A98E009-1F9E-48E6-962F-2AE98A663461}"/>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282187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Wednesday 10 March 2021 19:00 – 21:00 h ET</a:t>
            </a:r>
          </a:p>
          <a:p>
            <a:pPr marL="857250" lvl="1" indent="-457200">
              <a:spcBef>
                <a:spcPts val="200"/>
              </a:spcBef>
              <a:buFont typeface="+mj-lt"/>
              <a:buAutoNum type="arabicPeriod"/>
              <a:defRPr/>
            </a:pPr>
            <a:r>
              <a:rPr lang="en-US" dirty="0"/>
              <a:t>Call for Secretary/Admin/Status [5 min]</a:t>
            </a:r>
          </a:p>
          <a:p>
            <a:pPr marL="857250" lvl="1" indent="-457200">
              <a:spcBef>
                <a:spcPts val="200"/>
              </a:spcBef>
              <a:buFont typeface="Times New Roman" panose="02020603050405020304" pitchFamily="18" charset="0"/>
              <a:buAutoNum type="arabicPeriod"/>
              <a:defRPr/>
            </a:pPr>
            <a:r>
              <a:rPr lang="en-US" altLang="en-US" dirty="0"/>
              <a:t>Technical Report Status – Way Forward Discussion</a:t>
            </a:r>
          </a:p>
          <a:p>
            <a:pPr marL="1257300" lvl="2" indent="-457200">
              <a:spcBef>
                <a:spcPts val="200"/>
              </a:spcBef>
              <a:buFont typeface="+mj-lt"/>
              <a:buAutoNum type="alphaLcParenR"/>
              <a:defRPr/>
            </a:pPr>
            <a:r>
              <a:rPr lang="en-US" altLang="en-US" sz="2000" dirty="0"/>
              <a:t>Status of </a:t>
            </a:r>
            <a:r>
              <a:rPr lang="en-US" sz="2000" dirty="0">
                <a:hlinkClick r:id="rId3"/>
              </a:rPr>
              <a:t>11-20/0013r11</a:t>
            </a:r>
            <a:r>
              <a:rPr lang="en-US" sz="2000" dirty="0"/>
              <a:t> </a:t>
            </a:r>
          </a:p>
          <a:p>
            <a:pPr marL="1257300" lvl="2" indent="-457200">
              <a:spcBef>
                <a:spcPts val="200"/>
              </a:spcBef>
              <a:buFont typeface="+mj-lt"/>
              <a:buAutoNum type="alphaLcParenR"/>
              <a:defRPr/>
            </a:pPr>
            <a:r>
              <a:rPr lang="en-US" sz="2000" dirty="0"/>
              <a:t>Discussion on way forward (contributions?)</a:t>
            </a:r>
          </a:p>
          <a:p>
            <a:pPr marL="1714500" lvl="3" indent="-457200">
              <a:spcBef>
                <a:spcPts val="200"/>
              </a:spcBef>
              <a:buFont typeface="+mj-lt"/>
              <a:buAutoNum type="alphaLcParenR"/>
              <a:defRPr/>
            </a:pPr>
            <a:r>
              <a:rPr lang="en-US" sz="1800" dirty="0"/>
              <a:t>Technical Report</a:t>
            </a:r>
          </a:p>
          <a:p>
            <a:pPr marL="1714500" lvl="3" indent="-457200">
              <a:spcBef>
                <a:spcPts val="200"/>
              </a:spcBef>
              <a:buFont typeface="+mj-lt"/>
              <a:buAutoNum type="alphaLcParenR"/>
              <a:defRPr/>
            </a:pPr>
            <a:r>
              <a:rPr lang="en-US" sz="1800" dirty="0"/>
              <a:t>11-21/438r0</a:t>
            </a:r>
          </a:p>
          <a:p>
            <a:pPr marL="1714500" lvl="3" indent="-457200">
              <a:spcBef>
                <a:spcPts val="200"/>
              </a:spcBef>
              <a:buFont typeface="+mj-lt"/>
              <a:buAutoNum type="alphaLcParenR"/>
              <a:defRPr/>
            </a:pPr>
            <a:r>
              <a:rPr lang="en-US" sz="1800" dirty="0">
                <a:hlinkClick r:id="rId4"/>
              </a:rPr>
              <a:t>11-21/0413r0</a:t>
            </a:r>
            <a:r>
              <a:rPr lang="en-US" sz="1800" dirty="0"/>
              <a:t> </a:t>
            </a:r>
            <a:r>
              <a:rPr lang="en-US" sz="2000" dirty="0"/>
              <a:t>“AANI SC Technical Report 11-20/0013 - Way Forward” Joseph Levy</a:t>
            </a:r>
          </a:p>
          <a:p>
            <a:pPr marL="1714500" lvl="3" indent="-457200">
              <a:spcBef>
                <a:spcPts val="200"/>
              </a:spcBef>
              <a:buFont typeface="+mj-lt"/>
              <a:buAutoNum type="alphaLcParenR"/>
              <a:defRPr/>
            </a:pPr>
            <a:r>
              <a:rPr lang="en-US" sz="1800" dirty="0"/>
              <a:t>Liaison/Public Announcement</a:t>
            </a:r>
          </a:p>
          <a:p>
            <a:pPr marL="857250" lvl="1" indent="-457200">
              <a:spcBef>
                <a:spcPts val="200"/>
              </a:spcBef>
              <a:buFont typeface="+mj-lt"/>
              <a:buAutoNum type="arabicPeriod"/>
              <a:defRPr/>
            </a:pPr>
            <a:r>
              <a:rPr lang="en-US" altLang="en-US" dirty="0"/>
              <a:t>Continue WBA Discussions</a:t>
            </a:r>
          </a:p>
          <a:p>
            <a:pPr marL="857250" lvl="1" indent="-457200">
              <a:spcBef>
                <a:spcPts val="200"/>
              </a:spcBef>
              <a:buFont typeface="+mj-lt"/>
              <a:buAutoNum type="arabicPeriod"/>
              <a:defRPr/>
            </a:pPr>
            <a:r>
              <a:rPr lang="en-US" altLang="en-US" dirty="0"/>
              <a:t>Future Sessions Planning</a:t>
            </a: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079604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393018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143000"/>
            <a:ext cx="11999913" cy="5410836"/>
          </a:xfrm>
        </p:spPr>
        <p:txBody>
          <a:bodyPr/>
          <a:lstStyle/>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11-20/1600)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11-20/1668) – no Straw Polls  - 802 Tutorial (</a:t>
            </a:r>
            <a:r>
              <a:rPr lang="en-US" sz="1800" u="sng" dirty="0">
                <a:solidFill>
                  <a:srgbClr val="0000FF"/>
                </a:solidFill>
                <a:effectLst/>
                <a:latin typeface="DejaVu Serif"/>
                <a:ea typeface="DengXian" panose="02010600030101010101" pitchFamily="2" charset="-122"/>
                <a:hlinkClick r:id="rId10"/>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11-20/1689)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11-20/1748)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1"/>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600" b="0" dirty="0">
                <a:solidFill>
                  <a:schemeClr val="tx1"/>
                </a:solidFill>
              </a:rPr>
              <a:t>15 December 2020 – (see minutes: </a:t>
            </a:r>
            <a:r>
              <a:rPr lang="en-US" altLang="en-US" sz="1600" b="0" dirty="0">
                <a:solidFill>
                  <a:schemeClr val="tx1"/>
                </a:solidFill>
                <a:hlinkClick r:id="rId12"/>
              </a:rPr>
              <a:t>11-20/1977r0</a:t>
            </a:r>
            <a:r>
              <a:rPr lang="en-US" altLang="en-US" sz="16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600" b="0" dirty="0">
                <a:solidFill>
                  <a:schemeClr val="tx1"/>
                </a:solidFill>
              </a:rPr>
              <a:t>05 January 2021 – (see minutes: 11-21/0058r0) – reviewed editorial review status, report updates, and proposed motions.  </a:t>
            </a:r>
          </a:p>
          <a:p>
            <a:pPr>
              <a:spcBef>
                <a:spcPts val="200"/>
              </a:spcBef>
              <a:buFont typeface="Arial" panose="020B0604020202020204" pitchFamily="34" charset="0"/>
              <a:buChar char="•"/>
              <a:defRPr/>
            </a:pPr>
            <a:r>
              <a:rPr lang="en-US" altLang="en-US" sz="1600" b="0" dirty="0">
                <a:solidFill>
                  <a:schemeClr val="tx1"/>
                </a:solidFill>
              </a:rPr>
              <a:t>January 2021 Interim – Reviewed: report status, the report 11-20/0013r10, completed comment resolution, approved a motioned to send 11-20/0013r10 to the 802.11 WG for approval. Discussed: the possibility of a Liaison Statement to 3GPP and other interested parties.  The WG did not approve the report. </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532952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Motion (13 January)</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601785"/>
            <a:ext cx="10361084" cy="4570414"/>
          </a:xfrm>
        </p:spPr>
        <p:txBody>
          <a:bodyPr/>
          <a:lstStyle/>
          <a:p>
            <a:r>
              <a:rPr lang="en-US" dirty="0">
                <a:solidFill>
                  <a:schemeClr val="tx1"/>
                </a:solidFill>
              </a:rPr>
              <a:t>Motion 7:</a:t>
            </a:r>
          </a:p>
          <a:p>
            <a:r>
              <a:rPr lang="en-US" dirty="0">
                <a:solidFill>
                  <a:schemeClr val="tx1"/>
                </a:solidFill>
              </a:rPr>
              <a:t>Move to request 802.11 WG to approve </a:t>
            </a:r>
            <a:r>
              <a:rPr lang="en-US" dirty="0">
                <a:solidFill>
                  <a:schemeClr val="tx1"/>
                </a:solidFill>
                <a:hlinkClick r:id="rId2"/>
              </a:rPr>
              <a:t>11-20/0013r10</a:t>
            </a:r>
            <a:r>
              <a:rPr lang="en-US" dirty="0">
                <a:solidFill>
                  <a:schemeClr val="tx1"/>
                </a:solidFill>
              </a:rPr>
              <a:t> the “Draft technical report on interworking between 3GPP 5G network &amp; WLAN”, with editorial privileges given to the WG Chair.</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Stuart KERRY		</a:t>
            </a:r>
          </a:p>
          <a:p>
            <a:r>
              <a:rPr lang="en-US" sz="2000" dirty="0">
                <a:solidFill>
                  <a:schemeClr val="tx1"/>
                </a:solidFill>
              </a:rPr>
              <a:t>	Second: Hyun Seo OH</a:t>
            </a:r>
          </a:p>
          <a:p>
            <a:r>
              <a:rPr lang="en-US" sz="2000" dirty="0">
                <a:solidFill>
                  <a:schemeClr val="tx1"/>
                </a:solidFill>
              </a:rPr>
              <a:t>	Result: Y:20  N:0  A:8  DNV:8 </a:t>
            </a:r>
          </a:p>
          <a:p>
            <a:endParaRPr lang="en-US" sz="2000" dirty="0">
              <a:solidFill>
                <a:schemeClr val="tx1"/>
              </a:solidFill>
            </a:endParaRPr>
          </a:p>
          <a:p>
            <a:r>
              <a:rPr lang="en-US" b="0" i="1" dirty="0">
                <a:solidFill>
                  <a:schemeClr val="tx1"/>
                </a:solidFill>
              </a:rPr>
              <a:t>Note: additional WG motions may be necessary to approve liaison statements and/or a press release. These possible actions are TBD.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19</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317574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March 2021</a:t>
            </a:r>
          </a:p>
          <a:p>
            <a:pPr algn="ctr"/>
            <a:r>
              <a:rPr lang="en-GB" dirty="0"/>
              <a:t>  Teleconferences – During 802.11 WG Plenary Meeting</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929217" y="4739798"/>
            <a:ext cx="9855201" cy="923330"/>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Changes made during the Tuesday 9 March 2021 teleconference</a:t>
            </a:r>
          </a:p>
          <a:p>
            <a:r>
              <a:rPr lang="en-US" sz="1800" dirty="0">
                <a:solidFill>
                  <a:schemeClr val="tx1"/>
                </a:solidFill>
              </a:rPr>
              <a:t>r2: Changes made during the Wednesday 10 March 2021 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2"/>
            <a:ext cx="10361084" cy="1066798"/>
          </a:xfrm>
        </p:spPr>
        <p:txBody>
          <a:bodyPr/>
          <a:lstStyle/>
          <a:p>
            <a:r>
              <a:rPr lang="en-US" dirty="0"/>
              <a:t>WG Motion (15 January 2021):</a:t>
            </a:r>
            <a:br>
              <a:rPr lang="en-US" dirty="0"/>
            </a:br>
            <a:r>
              <a:rPr lang="en-US" dirty="0"/>
              <a:t>Motion 1: AANI report</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2133600"/>
            <a:ext cx="10361084" cy="4341813"/>
          </a:xfrm>
        </p:spPr>
        <p:txBody>
          <a:bodyPr/>
          <a:lstStyle/>
          <a:p>
            <a:r>
              <a:rPr lang="en-US" dirty="0"/>
              <a:t>Move to approve 11-20/0013r10 the “Draft technical report on interworking between 3GPP 5G network &amp; WLAN”, with editorial privileges given to the WG Chair.</a:t>
            </a:r>
          </a:p>
          <a:p>
            <a:endParaRPr lang="en-US" dirty="0"/>
          </a:p>
          <a:p>
            <a:r>
              <a:rPr lang="en-US" dirty="0"/>
              <a:t>Moved: Joseph Levy on behalf of AANI SC</a:t>
            </a:r>
          </a:p>
          <a:p>
            <a:r>
              <a:rPr lang="en-US" dirty="0"/>
              <a:t>Seconded: Rui Yang</a:t>
            </a:r>
          </a:p>
          <a:p>
            <a:r>
              <a:rPr lang="en-US" dirty="0"/>
              <a:t>Result: Yes: 39, No: 22, Abstain: 34 (Motion fails)</a:t>
            </a:r>
          </a:p>
          <a:p>
            <a:endParaRPr lang="en-US" dirty="0"/>
          </a:p>
          <a:p>
            <a:r>
              <a:rPr lang="en-US" dirty="0"/>
              <a:t>[AANI similar motion result: Result: Y:20  N:0  A:8  DNV:8]</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20</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227651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4F7C2-0961-4640-BD3A-F5876F29D80D}"/>
              </a:ext>
            </a:extLst>
          </p:cNvPr>
          <p:cNvSpPr>
            <a:spLocks noGrp="1"/>
          </p:cNvSpPr>
          <p:nvPr>
            <p:ph type="title"/>
          </p:nvPr>
        </p:nvSpPr>
        <p:spPr/>
        <p:txBody>
          <a:bodyPr/>
          <a:lstStyle/>
          <a:p>
            <a:r>
              <a:rPr lang="en-US" dirty="0"/>
              <a:t>Technical Report Discussion</a:t>
            </a:r>
          </a:p>
        </p:txBody>
      </p:sp>
      <p:sp>
        <p:nvSpPr>
          <p:cNvPr id="3" name="Content Placeholder 2">
            <a:extLst>
              <a:ext uri="{FF2B5EF4-FFF2-40B4-BE49-F238E27FC236}">
                <a16:creationId xmlns:a16="http://schemas.microsoft.com/office/drawing/2014/main" id="{672245C3-4AE9-45A0-B25E-9A1BB52963BF}"/>
              </a:ext>
            </a:extLst>
          </p:cNvPr>
          <p:cNvSpPr>
            <a:spLocks noGrp="1"/>
          </p:cNvSpPr>
          <p:nvPr>
            <p:ph idx="1"/>
          </p:nvPr>
        </p:nvSpPr>
        <p:spPr>
          <a:xfrm>
            <a:off x="914401" y="1524000"/>
            <a:ext cx="10361084" cy="4876799"/>
          </a:xfrm>
        </p:spPr>
        <p:txBody>
          <a:bodyPr/>
          <a:lstStyle/>
          <a:p>
            <a:pPr marL="0" indent="0"/>
            <a:r>
              <a:rPr lang="en-US" sz="2800" dirty="0"/>
              <a:t>Status:</a:t>
            </a:r>
          </a:p>
          <a:p>
            <a:pPr marL="457200" indent="-457200">
              <a:buFont typeface="+mj-lt"/>
              <a:buAutoNum type="arabicPeriod"/>
            </a:pPr>
            <a:r>
              <a:rPr lang="en-US" dirty="0"/>
              <a:t>The AANI SC has agreed to send the report to 802.11 WG for approval</a:t>
            </a:r>
          </a:p>
          <a:p>
            <a:pPr marL="457200" indent="-457200">
              <a:buFont typeface="+mj-lt"/>
              <a:buAutoNum type="arabicPeriod"/>
            </a:pPr>
            <a:r>
              <a:rPr lang="en-US" dirty="0"/>
              <a:t>The 802.11 WG did not approve the report</a:t>
            </a:r>
          </a:p>
          <a:p>
            <a:pPr marL="457200" indent="-457200">
              <a:buFont typeface="+mj-lt"/>
              <a:buAutoNum type="arabicPeriod"/>
            </a:pPr>
            <a:r>
              <a:rPr lang="en-US" dirty="0"/>
              <a:t>A “Clean” version of the report (</a:t>
            </a:r>
            <a:r>
              <a:rPr lang="en-US" dirty="0">
                <a:hlinkClick r:id="rId2"/>
              </a:rPr>
              <a:t>11-20/0013r11</a:t>
            </a:r>
            <a:r>
              <a:rPr lang="en-US" dirty="0"/>
              <a:t>) has been uploaded</a:t>
            </a:r>
          </a:p>
          <a:p>
            <a:pPr marL="0" indent="0"/>
            <a:endParaRPr lang="en-US" sz="1000" dirty="0"/>
          </a:p>
          <a:p>
            <a:pPr marL="0" indent="0"/>
            <a:r>
              <a:rPr lang="en-US" sz="2800" dirty="0"/>
              <a:t>Way forward discussion:</a:t>
            </a:r>
          </a:p>
          <a:p>
            <a:pPr marL="457200" indent="-457200">
              <a:buFont typeface="+mj-lt"/>
              <a:buAutoNum type="arabicPeriod"/>
            </a:pPr>
            <a:r>
              <a:rPr lang="en-US" dirty="0"/>
              <a:t>Provide additional information to 802.11 WG?</a:t>
            </a:r>
          </a:p>
          <a:p>
            <a:pPr marL="857250" lvl="1" indent="-457200">
              <a:buFont typeface="+mj-lt"/>
              <a:buAutoNum type="alphaLcParenR"/>
            </a:pPr>
            <a:r>
              <a:rPr lang="en-US" sz="2400" dirty="0">
                <a:hlinkClick r:id="rId3"/>
              </a:rPr>
              <a:t>11-21/0413</a:t>
            </a:r>
            <a:r>
              <a:rPr lang="en-US" dirty="0"/>
              <a:t> </a:t>
            </a:r>
            <a:r>
              <a:rPr lang="en-US" sz="2400" dirty="0">
                <a:cs typeface="+mn-cs"/>
              </a:rPr>
              <a:t>- “AANI SC Technical Report 11-20/0013 - Way Forward”</a:t>
            </a:r>
          </a:p>
          <a:p>
            <a:pPr marL="457200" indent="-457200">
              <a:buFont typeface="+mj-lt"/>
              <a:buAutoNum type="arabicPeriod"/>
            </a:pPr>
            <a:r>
              <a:rPr lang="en-US" dirty="0"/>
              <a:t>Resubmit the report for approval by the WG?</a:t>
            </a:r>
          </a:p>
          <a:p>
            <a:pPr marL="457200" indent="-457200">
              <a:buFont typeface="+mj-lt"/>
              <a:buAutoNum type="arabicPeriod"/>
            </a:pPr>
            <a:r>
              <a:rPr lang="en-US" dirty="0"/>
              <a:t>Modify/update the report?</a:t>
            </a:r>
          </a:p>
          <a:p>
            <a:pPr marL="457200" indent="-457200">
              <a:buFont typeface="+mj-lt"/>
              <a:buAutoNum type="arabicPeriod"/>
            </a:pPr>
            <a:r>
              <a:rPr lang="en-US" dirty="0"/>
              <a:t>Take no further action?</a:t>
            </a:r>
          </a:p>
        </p:txBody>
      </p:sp>
      <p:sp>
        <p:nvSpPr>
          <p:cNvPr id="4" name="Slide Number Placeholder 3">
            <a:extLst>
              <a:ext uri="{FF2B5EF4-FFF2-40B4-BE49-F238E27FC236}">
                <a16:creationId xmlns:a16="http://schemas.microsoft.com/office/drawing/2014/main" id="{197893CE-0516-44A3-970D-D20CB3717931}"/>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1CE96ED-D187-4596-9569-0A1A96B6AE47}"/>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D2DBDCD-2C34-446D-8794-548C127E4DAD}"/>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844563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568604" y="1316829"/>
            <a:ext cx="11154276" cy="5332415"/>
          </a:xfrm>
        </p:spPr>
        <p:txBody>
          <a:bodyPr/>
          <a:lstStyle/>
          <a:p>
            <a:pPr marL="0" indent="0">
              <a:spcBef>
                <a:spcPts val="200"/>
              </a:spcBef>
              <a:defRPr/>
            </a:pPr>
            <a:r>
              <a:rPr lang="en-US" altLang="en-US" dirty="0"/>
              <a:t>Thursday 11 March 2021 11:15 – 13:15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WBA</a:t>
            </a:r>
          </a:p>
          <a:p>
            <a:pPr marL="1257300" lvl="2" indent="-457200">
              <a:spcBef>
                <a:spcPts val="200"/>
              </a:spcBef>
              <a:buFont typeface="+mj-lt"/>
              <a:buAutoNum type="arabicPeriod"/>
              <a:defRPr/>
            </a:pPr>
            <a:r>
              <a:rPr lang="en-US" dirty="0"/>
              <a:t>Technical Report</a:t>
            </a:r>
          </a:p>
          <a:p>
            <a:pPr marL="1257300" lvl="2" indent="-457200">
              <a:spcBef>
                <a:spcPts val="200"/>
              </a:spcBef>
              <a:buFont typeface="+mj-lt"/>
              <a:buAutoNum type="arabicPeriod"/>
              <a:defRPr/>
            </a:pPr>
            <a:endParaRPr lang="en-US" dirty="0"/>
          </a:p>
          <a:p>
            <a:pPr marL="1257300" lvl="2" indent="-457200">
              <a:spcBef>
                <a:spcPts val="200"/>
              </a:spcBef>
              <a:buFont typeface="+mj-lt"/>
              <a:buAutoNum type="arabicPeriod"/>
              <a:defRPr/>
            </a:pPr>
            <a:endParaRPr lang="en-US" dirty="0"/>
          </a:p>
          <a:p>
            <a:pPr marL="0" indent="0">
              <a:spcBef>
                <a:spcPts val="200"/>
              </a:spcBef>
              <a:defRPr/>
            </a:pPr>
            <a:r>
              <a:rPr lang="en-US" sz="2000" b="0" i="1" dirty="0"/>
              <a:t>Note the Chair has not received any notification of planned contributions on either the WBA or Technical Report topics for this meeting, if there are none this may be a very short meeting. </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34232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EAD22-3385-49ED-B215-C43EDDD115DA}"/>
              </a:ext>
            </a:extLst>
          </p:cNvPr>
          <p:cNvSpPr>
            <a:spLocks noGrp="1"/>
          </p:cNvSpPr>
          <p:nvPr>
            <p:ph type="title"/>
          </p:nvPr>
        </p:nvSpPr>
        <p:spPr>
          <a:xfrm>
            <a:off x="914401" y="685801"/>
            <a:ext cx="10361084" cy="457199"/>
          </a:xfrm>
        </p:spPr>
        <p:txBody>
          <a:bodyPr/>
          <a:lstStyle/>
          <a:p>
            <a:r>
              <a:rPr lang="en-US" dirty="0"/>
              <a:t>WBA Report/LS (cont.) </a:t>
            </a:r>
          </a:p>
        </p:txBody>
      </p:sp>
      <p:sp>
        <p:nvSpPr>
          <p:cNvPr id="3" name="Content Placeholder 2">
            <a:extLst>
              <a:ext uri="{FF2B5EF4-FFF2-40B4-BE49-F238E27FC236}">
                <a16:creationId xmlns:a16="http://schemas.microsoft.com/office/drawing/2014/main" id="{8EBFB1B0-D4CD-41CA-ADBC-D05AC0132624}"/>
              </a:ext>
            </a:extLst>
          </p:cNvPr>
          <p:cNvSpPr>
            <a:spLocks noGrp="1"/>
          </p:cNvSpPr>
          <p:nvPr>
            <p:ph idx="1"/>
          </p:nvPr>
        </p:nvSpPr>
        <p:spPr>
          <a:xfrm>
            <a:off x="914401" y="1524001"/>
            <a:ext cx="10361084" cy="4570414"/>
          </a:xfrm>
        </p:spPr>
        <p:txBody>
          <a:bodyPr/>
          <a:lstStyle/>
          <a:p>
            <a:pPr marL="571500" indent="-457200">
              <a:buFont typeface="+mj-lt"/>
              <a:buAutoNum type="arabicPeriod"/>
            </a:pPr>
            <a:r>
              <a:rPr lang="en-US" dirty="0"/>
              <a:t>Contributions regarding 802.11ax capabilities:</a:t>
            </a:r>
          </a:p>
          <a:p>
            <a:pPr marL="971550" lvl="1" indent="-457200">
              <a:buFont typeface="+mj-lt"/>
              <a:buAutoNum type="alphaLcPeriod"/>
            </a:pPr>
            <a:r>
              <a:rPr lang="en-US" dirty="0"/>
              <a:t>?  </a:t>
            </a:r>
          </a:p>
          <a:p>
            <a:pPr marL="571500" indent="-457200">
              <a:buFont typeface="+mj-lt"/>
              <a:buAutoNum type="arabicPeriod"/>
            </a:pPr>
            <a:r>
              <a:rPr lang="en-US" dirty="0"/>
              <a:t>Discussion/contributions reply LS text proposals:</a:t>
            </a:r>
          </a:p>
          <a:p>
            <a:pPr marL="971550" lvl="1" indent="-457200">
              <a:buFont typeface="+mj-lt"/>
              <a:buAutoNum type="alphaLcPeriod"/>
            </a:pPr>
            <a:r>
              <a:rPr lang="en-US" dirty="0"/>
              <a:t>?  </a:t>
            </a:r>
          </a:p>
          <a:p>
            <a:endParaRPr lang="en-US" dirty="0"/>
          </a:p>
        </p:txBody>
      </p:sp>
      <p:sp>
        <p:nvSpPr>
          <p:cNvPr id="4" name="Slide Number Placeholder 3">
            <a:extLst>
              <a:ext uri="{FF2B5EF4-FFF2-40B4-BE49-F238E27FC236}">
                <a16:creationId xmlns:a16="http://schemas.microsoft.com/office/drawing/2014/main" id="{EBEFAA97-E20F-485C-B6F2-596AC613F5AE}"/>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3FDC14F-3945-4B95-ADFF-26F31E63014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A98E009-1F9E-48E6-962F-2AE98A663461}"/>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178030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568604" y="1323974"/>
            <a:ext cx="11154276" cy="5332415"/>
          </a:xfrm>
        </p:spPr>
        <p:txBody>
          <a:bodyPr/>
          <a:lstStyle/>
          <a:p>
            <a:pPr marL="0" indent="0">
              <a:spcBef>
                <a:spcPts val="200"/>
              </a:spcBef>
              <a:defRPr/>
            </a:pPr>
            <a:r>
              <a:rPr lang="en-US" altLang="en-US" dirty="0"/>
              <a:t>Monday 15 March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Technical Report</a:t>
            </a:r>
          </a:p>
          <a:p>
            <a:pPr marL="1257300" lvl="2" indent="-457200">
              <a:spcBef>
                <a:spcPts val="200"/>
              </a:spcBef>
              <a:buFont typeface="+mj-lt"/>
              <a:buAutoNum type="arabicPeriod"/>
              <a:defRPr/>
            </a:pPr>
            <a:r>
              <a:rPr lang="en-US" dirty="0"/>
              <a:t>WBA</a:t>
            </a:r>
          </a:p>
          <a:p>
            <a:pPr marL="857250" lvl="1" indent="-457200">
              <a:spcBef>
                <a:spcPts val="200"/>
              </a:spcBef>
              <a:buFont typeface="+mj-lt"/>
              <a:buAutoNum type="arabicPeriod"/>
              <a:defRPr/>
            </a:pPr>
            <a:r>
              <a:rPr lang="en-US" altLang="en-US" dirty="0"/>
              <a:t>Technical Report Way Forward Straw Polls [30 min.]</a:t>
            </a:r>
          </a:p>
          <a:p>
            <a:pPr marL="857250" lvl="1" indent="-457200">
              <a:spcBef>
                <a:spcPts val="200"/>
              </a:spcBef>
              <a:buFont typeface="+mj-lt"/>
              <a:buAutoNum type="arabicPeriod"/>
              <a:defRPr/>
            </a:pPr>
            <a:r>
              <a:rPr lang="en-US" altLang="en-US" dirty="0"/>
              <a:t>Future Sessions Planning [10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375089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04CD5-E0CA-4222-B4B3-16F58038DEB1}"/>
              </a:ext>
            </a:extLst>
          </p:cNvPr>
          <p:cNvSpPr>
            <a:spLocks noGrp="1"/>
          </p:cNvSpPr>
          <p:nvPr>
            <p:ph type="title"/>
          </p:nvPr>
        </p:nvSpPr>
        <p:spPr/>
        <p:txBody>
          <a:bodyPr/>
          <a:lstStyle/>
          <a:p>
            <a:r>
              <a:rPr lang="en-US" dirty="0"/>
              <a:t>Draft Straw Poll 1</a:t>
            </a:r>
          </a:p>
        </p:txBody>
      </p:sp>
      <p:sp>
        <p:nvSpPr>
          <p:cNvPr id="3" name="Content Placeholder 2">
            <a:extLst>
              <a:ext uri="{FF2B5EF4-FFF2-40B4-BE49-F238E27FC236}">
                <a16:creationId xmlns:a16="http://schemas.microsoft.com/office/drawing/2014/main" id="{AEC1EB3D-8041-43FF-9120-901369C08F70}"/>
              </a:ext>
            </a:extLst>
          </p:cNvPr>
          <p:cNvSpPr>
            <a:spLocks noGrp="1"/>
          </p:cNvSpPr>
          <p:nvPr>
            <p:ph idx="1"/>
          </p:nvPr>
        </p:nvSpPr>
        <p:spPr>
          <a:xfrm>
            <a:off x="914401" y="1676401"/>
            <a:ext cx="10361084" cy="4418014"/>
          </a:xfrm>
        </p:spPr>
        <p:txBody>
          <a:bodyPr/>
          <a:lstStyle/>
          <a:p>
            <a:r>
              <a:rPr lang="en-US" dirty="0"/>
              <a:t>Which of the following way forwards do you support (from 11-21/0413r1):</a:t>
            </a:r>
          </a:p>
          <a:p>
            <a:endParaRPr lang="en-US" dirty="0"/>
          </a:p>
          <a:p>
            <a:pPr marL="457200" indent="-457200">
              <a:buFont typeface="+mj-lt"/>
              <a:buAutoNum type="arabicPeriod"/>
            </a:pPr>
            <a:r>
              <a:rPr lang="en-US" dirty="0"/>
              <a:t>Run a new WG Comment Collection on the current version of the report</a:t>
            </a:r>
          </a:p>
          <a:p>
            <a:pPr marL="457200" indent="-457200">
              <a:buFont typeface="+mj-lt"/>
              <a:buAutoNum type="arabicPeriod"/>
            </a:pPr>
            <a:r>
              <a:rPr lang="en-US" dirty="0"/>
              <a:t>Resolve the technical detailed provided in </a:t>
            </a:r>
            <a:r>
              <a:rPr lang="en-US" sz="2400" dirty="0"/>
              <a:t>11-21/438r0 in 11-20/0013rX</a:t>
            </a:r>
            <a:endParaRPr lang="en-US" dirty="0"/>
          </a:p>
          <a:p>
            <a:pPr marL="457200" indent="-457200">
              <a:buFont typeface="+mj-lt"/>
              <a:buAutoNum type="arabicPeriod"/>
            </a:pPr>
            <a:r>
              <a:rPr lang="en-US" dirty="0"/>
              <a:t>New 802.11 WG Motion to approve 11-20/0013r11</a:t>
            </a:r>
          </a:p>
          <a:p>
            <a:pPr marL="457200" indent="-457200">
              <a:buFont typeface="+mj-lt"/>
              <a:buAutoNum type="arabicPeriod"/>
            </a:pPr>
            <a:r>
              <a:rPr lang="en-US" dirty="0"/>
              <a:t>Invite the authors and others to suggest action based on the report</a:t>
            </a:r>
          </a:p>
          <a:p>
            <a:pPr marL="457200" indent="-457200">
              <a:buFont typeface="+mj-lt"/>
              <a:buAutoNum type="arabicPeriod"/>
            </a:pPr>
            <a:r>
              <a:rPr lang="en-US" dirty="0"/>
              <a:t>Gap analysis comparison between 11-20/0013r11 and the WBA report</a:t>
            </a:r>
          </a:p>
          <a:p>
            <a:endParaRPr lang="en-US" dirty="0"/>
          </a:p>
          <a:p>
            <a:r>
              <a:rPr lang="en-US" dirty="0"/>
              <a:t>Please choose all options you support.</a:t>
            </a:r>
          </a:p>
        </p:txBody>
      </p:sp>
      <p:sp>
        <p:nvSpPr>
          <p:cNvPr id="4" name="Slide Number Placeholder 3">
            <a:extLst>
              <a:ext uri="{FF2B5EF4-FFF2-40B4-BE49-F238E27FC236}">
                <a16:creationId xmlns:a16="http://schemas.microsoft.com/office/drawing/2014/main" id="{AE1417B4-C886-4173-A160-B48985F6827F}"/>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863F2B5-E833-4D12-AD38-D76DE782E64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72A902B-43D2-4228-9674-59A358FF524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631866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04CD5-E0CA-4222-B4B3-16F58038DEB1}"/>
              </a:ext>
            </a:extLst>
          </p:cNvPr>
          <p:cNvSpPr>
            <a:spLocks noGrp="1"/>
          </p:cNvSpPr>
          <p:nvPr>
            <p:ph type="title"/>
          </p:nvPr>
        </p:nvSpPr>
        <p:spPr/>
        <p:txBody>
          <a:bodyPr/>
          <a:lstStyle/>
          <a:p>
            <a:r>
              <a:rPr lang="en-US" dirty="0"/>
              <a:t>Draft Straw Poll 2/3</a:t>
            </a:r>
          </a:p>
        </p:txBody>
      </p:sp>
      <p:sp>
        <p:nvSpPr>
          <p:cNvPr id="3" name="Content Placeholder 2">
            <a:extLst>
              <a:ext uri="{FF2B5EF4-FFF2-40B4-BE49-F238E27FC236}">
                <a16:creationId xmlns:a16="http://schemas.microsoft.com/office/drawing/2014/main" id="{AEC1EB3D-8041-43FF-9120-901369C08F70}"/>
              </a:ext>
            </a:extLst>
          </p:cNvPr>
          <p:cNvSpPr>
            <a:spLocks noGrp="1"/>
          </p:cNvSpPr>
          <p:nvPr>
            <p:ph idx="1"/>
          </p:nvPr>
        </p:nvSpPr>
        <p:spPr>
          <a:xfrm>
            <a:off x="914401" y="1676401"/>
            <a:ext cx="10361084" cy="4418014"/>
          </a:xfrm>
        </p:spPr>
        <p:txBody>
          <a:bodyPr/>
          <a:lstStyle/>
          <a:p>
            <a:r>
              <a:rPr lang="en-US" dirty="0"/>
              <a:t>Will you do work to support option 2: Resolve the technical detailed provided in </a:t>
            </a:r>
            <a:r>
              <a:rPr lang="en-US" sz="2400" dirty="0"/>
              <a:t>11-21/438r0 in 11-20/0013rX</a:t>
            </a:r>
            <a:r>
              <a:rPr lang="en-US" dirty="0"/>
              <a:t>? </a:t>
            </a:r>
          </a:p>
          <a:p>
            <a:pPr lvl="2">
              <a:buFont typeface="Arial" panose="020B0604020202020204" pitchFamily="34" charset="0"/>
              <a:buChar char="•"/>
            </a:pPr>
            <a:r>
              <a:rPr lang="en-US" sz="2000" dirty="0"/>
              <a:t>Yes</a:t>
            </a:r>
          </a:p>
          <a:p>
            <a:pPr lvl="2">
              <a:buFont typeface="Arial" panose="020B0604020202020204" pitchFamily="34" charset="0"/>
              <a:buChar char="•"/>
            </a:pPr>
            <a:r>
              <a:rPr lang="en-US" sz="2000" dirty="0"/>
              <a:t>No</a:t>
            </a:r>
          </a:p>
          <a:p>
            <a:pPr lvl="2">
              <a:buFont typeface="Arial" panose="020B0604020202020204" pitchFamily="34" charset="0"/>
              <a:buChar char="•"/>
            </a:pPr>
            <a:r>
              <a:rPr lang="en-US" sz="2000" dirty="0"/>
              <a:t>Need to think about it</a:t>
            </a:r>
          </a:p>
          <a:p>
            <a:pPr marL="457200" indent="-457200">
              <a:buFont typeface="+mj-lt"/>
              <a:buAutoNum type="arabicPeriod"/>
            </a:pPr>
            <a:r>
              <a:rPr lang="en-US" dirty="0"/>
              <a:t>Will you do work to support option 5: Gap analysis comparison between 11-20/0013r11 and the WBA report</a:t>
            </a:r>
          </a:p>
          <a:p>
            <a:pPr lvl="2">
              <a:buFont typeface="Arial" panose="020B0604020202020204" pitchFamily="34" charset="0"/>
              <a:buChar char="•"/>
            </a:pPr>
            <a:r>
              <a:rPr lang="en-US" sz="2400" dirty="0"/>
              <a:t>Yes</a:t>
            </a:r>
          </a:p>
          <a:p>
            <a:pPr lvl="2">
              <a:buFont typeface="Arial" panose="020B0604020202020204" pitchFamily="34" charset="0"/>
              <a:buChar char="•"/>
            </a:pPr>
            <a:r>
              <a:rPr lang="en-US" sz="2400" dirty="0"/>
              <a:t>No</a:t>
            </a:r>
          </a:p>
          <a:p>
            <a:pPr lvl="2">
              <a:buFont typeface="Arial" panose="020B0604020202020204" pitchFamily="34" charset="0"/>
              <a:buChar char="•"/>
            </a:pPr>
            <a:r>
              <a:rPr lang="en-US" sz="2400" dirty="0"/>
              <a:t>Need to think about it</a:t>
            </a:r>
          </a:p>
        </p:txBody>
      </p:sp>
      <p:sp>
        <p:nvSpPr>
          <p:cNvPr id="4" name="Slide Number Placeholder 3">
            <a:extLst>
              <a:ext uri="{FF2B5EF4-FFF2-40B4-BE49-F238E27FC236}">
                <a16:creationId xmlns:a16="http://schemas.microsoft.com/office/drawing/2014/main" id="{AE1417B4-C886-4173-A160-B48985F6827F}"/>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863F2B5-E833-4D12-AD38-D76DE782E64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72A902B-43D2-4228-9674-59A358FF524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31633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2"/>
            <a:ext cx="10361084" cy="273050"/>
          </a:xfrm>
        </p:spPr>
        <p:txBody>
          <a:bodyPr/>
          <a:lstStyle/>
          <a:p>
            <a:r>
              <a:rPr lang="en-US" altLang="en-US" dirty="0"/>
              <a:t>Future Sessions Planning</a:t>
            </a:r>
          </a:p>
        </p:txBody>
      </p:sp>
      <p:sp>
        <p:nvSpPr>
          <p:cNvPr id="37891" name="Content Placeholder 2"/>
          <p:cNvSpPr>
            <a:spLocks noGrp="1"/>
          </p:cNvSpPr>
          <p:nvPr>
            <p:ph idx="1"/>
          </p:nvPr>
        </p:nvSpPr>
        <p:spPr>
          <a:xfrm>
            <a:off x="599939" y="942976"/>
            <a:ext cx="10992122" cy="5484815"/>
          </a:xfrm>
        </p:spPr>
        <p:txBody>
          <a:bodyPr/>
          <a:lstStyle/>
          <a:p>
            <a:r>
              <a:rPr lang="it-IT" altLang="en-US" sz="2000" dirty="0"/>
              <a:t>802.11 WG May Interim Teleconferences:</a:t>
            </a:r>
            <a:br>
              <a:rPr lang="it-IT" altLang="en-US" sz="2000" dirty="0"/>
            </a:br>
            <a:r>
              <a:rPr lang="it-IT" altLang="en-US" sz="1600" b="0" i="1" dirty="0"/>
              <a:t>AANI SC -  </a:t>
            </a:r>
            <a:r>
              <a:rPr lang="it-IT" altLang="en-US" sz="1600" b="0" i="1" dirty="0">
                <a:highlight>
                  <a:srgbClr val="FFFF00"/>
                </a:highlight>
              </a:rPr>
              <a:t>three</a:t>
            </a:r>
            <a:r>
              <a:rPr lang="it-IT" altLang="en-US" sz="1600" b="0" i="1" dirty="0"/>
              <a:t> meeting slot to be requested – </a:t>
            </a:r>
            <a:r>
              <a:rPr lang="it-IT" altLang="en-US" sz="1800" b="0" i="1" dirty="0"/>
              <a:t>TBD  (preferred time slots 11:15, 13:30, 16:00, or 19:00?)</a:t>
            </a:r>
            <a:endParaRPr lang="it-IT" altLang="en-US" sz="1600" b="0" i="1" dirty="0"/>
          </a:p>
          <a:p>
            <a:r>
              <a:rPr lang="it-IT" altLang="en-US" sz="2000" dirty="0"/>
              <a:t>AANI SC Teleconference Plan:</a:t>
            </a:r>
          </a:p>
          <a:p>
            <a:pPr marL="57150" indent="0"/>
            <a:r>
              <a:rPr lang="it-IT" altLang="en-US" sz="1600" b="0" i="1" dirty="0">
                <a:cs typeface="+mn-cs"/>
              </a:rPr>
              <a:t>	WBA LS – 802.11ax technical discussion:</a:t>
            </a:r>
          </a:p>
          <a:p>
            <a:pPr lvl="1">
              <a:buFont typeface="Arial" panose="020B0604020202020204" pitchFamily="34" charset="0"/>
              <a:buChar char="•"/>
            </a:pPr>
            <a:r>
              <a:rPr lang="it-IT" altLang="en-US" sz="1600" i="1" dirty="0">
                <a:cs typeface="+mn-cs"/>
              </a:rPr>
              <a:t>Tuesday April 13 9:00 h ET or Thursday April 15 9:00 h ET or Thurday 15 19:00 h ET</a:t>
            </a:r>
          </a:p>
          <a:p>
            <a:pPr lvl="1">
              <a:buFont typeface="Arial" panose="020B0604020202020204" pitchFamily="34" charset="0"/>
              <a:buChar char="•"/>
            </a:pPr>
            <a:r>
              <a:rPr lang="it-IT" altLang="en-US" sz="1600" i="1" dirty="0">
                <a:cs typeface="+mn-cs"/>
              </a:rPr>
              <a:t>Tuesday April 27 9:00 h ET or Tuesday April 27 15:00 h ET or Thursday April 29 9:00 h ET or Thurday 19:00 h ET</a:t>
            </a:r>
            <a:endParaRPr lang="it-IT" altLang="en-US" sz="1600" b="0" i="1" dirty="0">
              <a:cs typeface="+mn-cs"/>
            </a:endParaRPr>
          </a:p>
          <a:p>
            <a:pPr marL="400050" lvl="1" indent="0"/>
            <a:r>
              <a:rPr lang="it-IT" altLang="en-US" sz="1600" i="1" dirty="0">
                <a:cs typeface="+mn-cs"/>
              </a:rPr>
              <a:t>Technical Report discussion:</a:t>
            </a:r>
          </a:p>
          <a:p>
            <a:pPr lvl="1">
              <a:buFont typeface="Arial" panose="020B0604020202020204" pitchFamily="34" charset="0"/>
              <a:buChar char="•"/>
            </a:pPr>
            <a:r>
              <a:rPr lang="it-IT" altLang="en-US" sz="1600" b="0" i="1" dirty="0">
                <a:cs typeface="+mn-cs"/>
              </a:rPr>
              <a:t>?</a:t>
            </a:r>
          </a:p>
          <a:p>
            <a:pPr lvl="1">
              <a:buFont typeface="Arial" panose="020B0604020202020204" pitchFamily="34" charset="0"/>
              <a:buChar char="•"/>
            </a:pPr>
            <a:r>
              <a:rPr lang="it-IT" altLang="en-US" sz="1600" b="0" i="1" dirty="0">
                <a:cs typeface="+mn-cs"/>
              </a:rPr>
              <a:t>Additional teleconferences scheduled as required (with 10 days notice)</a:t>
            </a:r>
          </a:p>
          <a:p>
            <a:r>
              <a:rPr lang="en-US" sz="1800" dirty="0"/>
              <a:t>WBA Report/LS </a:t>
            </a:r>
            <a:r>
              <a:rPr lang="en-US" sz="1800" dirty="0">
                <a:hlinkClick r:id="rId3"/>
              </a:rPr>
              <a:t>11-21-0170r0</a:t>
            </a:r>
            <a:r>
              <a:rPr lang="en-US" sz="1800" dirty="0"/>
              <a:t> request – 802.11ax </a:t>
            </a:r>
          </a:p>
          <a:p>
            <a:pPr marL="971550" lvl="1" indent="-457200">
              <a:buFont typeface="+mj-lt"/>
              <a:buAutoNum type="arabicPeriod"/>
            </a:pPr>
            <a:r>
              <a:rPr lang="en-US" sz="1800" dirty="0"/>
              <a:t>Contributions on 802.11ax capabilities addressing specific challenges identified in the WBA Report/LS  </a:t>
            </a:r>
          </a:p>
          <a:p>
            <a:pPr marL="971550" lvl="1" indent="-457200">
              <a:buFont typeface="+mj-lt"/>
              <a:buAutoNum type="arabicPeriod"/>
            </a:pPr>
            <a:r>
              <a:rPr lang="en-US" sz="1800" dirty="0"/>
              <a:t>Discussion/contributions reply LS text proposals</a:t>
            </a:r>
          </a:p>
          <a:p>
            <a:r>
              <a:rPr lang="en-US" sz="1800" dirty="0"/>
              <a:t>The AANI SC is contribution driven, contributions on the following are in scope:</a:t>
            </a:r>
          </a:p>
          <a:p>
            <a:pPr marL="857250" lvl="1" indent="-457200">
              <a:buFont typeface="+mj-lt"/>
              <a:buAutoNum type="arabicPeriod"/>
            </a:pPr>
            <a:r>
              <a:rPr lang="en-US" sz="1800" dirty="0"/>
              <a:t>Contributions </a:t>
            </a:r>
            <a:r>
              <a:rPr lang="en-US" sz="1800" b="0" dirty="0"/>
              <a:t>on Interworking of 802.11 with 3GPP or any other technology. </a:t>
            </a:r>
            <a:r>
              <a:rPr lang="en-US" sz="1800" dirty="0"/>
              <a:t> </a:t>
            </a:r>
          </a:p>
          <a:p>
            <a:pPr marL="857250" lvl="1" indent="-457200">
              <a:buFont typeface="+mj-lt"/>
              <a:buAutoNum type="arabicPeriod"/>
            </a:pPr>
            <a:r>
              <a:rPr lang="en-US" sz="1800" dirty="0"/>
              <a:t>Contributions on 802.11 technical performance relative to IMT-2020 requirements</a:t>
            </a:r>
          </a:p>
          <a:p>
            <a:pPr marL="857250" lvl="1" indent="-457200">
              <a:buFont typeface="+mj-lt"/>
              <a:buAutoNum type="arabicPeriod"/>
            </a:pPr>
            <a:r>
              <a:rPr lang="en-US" sz="1800" dirty="0"/>
              <a:t>In support of 802.1 Nendica </a:t>
            </a:r>
            <a:endParaRPr lang="en-US" altLang="en-US" sz="1800"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914400"/>
            <a:ext cx="11151658"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https://imat.ieee.org/attendance</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2400" dirty="0"/>
              <a:t>During the 802.11 WG Plenary meeting (this meeting) motions are in order. </a:t>
            </a:r>
          </a:p>
          <a:p>
            <a:pPr lvl="1" eaLnBrk="1" hangingPunct="1"/>
            <a:r>
              <a:rPr lang="en-US" altLang="en-US" sz="2400" dirty="0"/>
              <a:t>	Motions can be made: Anyone present can vote or make motions </a:t>
            </a:r>
            <a:br>
              <a:rPr lang="en-US" altLang="en-US" sz="2400" dirty="0"/>
            </a:br>
            <a:r>
              <a:rPr lang="en-US" altLang="en-US" sz="2400" dirty="0"/>
              <a:t>(Only name and affiliation are required, please register your attendance on imat.)</a:t>
            </a:r>
          </a:p>
          <a:p>
            <a:pPr lvl="1" eaLnBrk="1" hangingPunct="1"/>
            <a:r>
              <a:rPr lang="en-US" altLang="en-US" sz="2400" dirty="0"/>
              <a:t>	75% majority required to pass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Tuesday 9 March 2021 11:15 – 13:15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Motions discussion, Approval of Minutes, General Status  [10 min.]</a:t>
            </a:r>
          </a:p>
          <a:p>
            <a:pPr marL="857250" lvl="1" indent="-457200">
              <a:spcBef>
                <a:spcPts val="200"/>
              </a:spcBef>
              <a:buFont typeface="Times New Roman" panose="02020603050405020304" pitchFamily="18" charset="0"/>
              <a:buAutoNum type="arabicPeriod"/>
              <a:defRPr/>
            </a:pPr>
            <a:r>
              <a:rPr lang="en-US" altLang="en-US" dirty="0"/>
              <a:t>WBA Report/LS -</a:t>
            </a:r>
            <a:r>
              <a:rPr lang="en-US" dirty="0">
                <a:hlinkClick r:id="rId3"/>
              </a:rPr>
              <a:t>11-21-0170r0</a:t>
            </a:r>
            <a:endParaRPr lang="en-US" altLang="en-US" dirty="0"/>
          </a:p>
          <a:p>
            <a:pPr marL="1371600" lvl="2" indent="-457200">
              <a:buFont typeface="+mj-lt"/>
              <a:buAutoNum type="alphaLcParenR"/>
            </a:pPr>
            <a:r>
              <a:rPr lang="en-US" dirty="0"/>
              <a:t>Review of WBA Report/LS – (note WBA presentation </a:t>
            </a:r>
            <a:r>
              <a:rPr lang="en-US" dirty="0">
                <a:highlight>
                  <a:srgbClr val="FFFF00"/>
                </a:highlight>
              </a:rPr>
              <a:t>was</a:t>
            </a:r>
            <a:r>
              <a:rPr lang="en-US" dirty="0"/>
              <a:t> provided, Monday AM2 in WNG)</a:t>
            </a:r>
          </a:p>
          <a:p>
            <a:pPr marL="1371600" lvl="2" indent="-457200">
              <a:buFont typeface="+mj-lt"/>
              <a:buAutoNum type="alphaLcParenR"/>
            </a:pPr>
            <a:r>
              <a:rPr lang="en-US" dirty="0"/>
              <a:t>Contributions regarding 802.11ax capabilities that address the specific challenges identified in the WBA Report/LS  </a:t>
            </a:r>
          </a:p>
          <a:p>
            <a:pPr marL="1371600" lvl="2" indent="-457200">
              <a:buFont typeface="+mj-lt"/>
              <a:buAutoNum type="alphaLcParenR"/>
            </a:pPr>
            <a:r>
              <a:rPr lang="en-US" dirty="0"/>
              <a:t>Discussion/contributions reply LS text proposals</a:t>
            </a:r>
          </a:p>
          <a:p>
            <a:pPr marL="0" indent="0">
              <a:spcBef>
                <a:spcPts val="200"/>
              </a:spcBef>
              <a:defRPr/>
            </a:pP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Wednesday 10 March 2021 19:00 – 21:00 h ET</a:t>
            </a:r>
          </a:p>
          <a:p>
            <a:pPr marL="857250" lvl="1" indent="-457200">
              <a:spcBef>
                <a:spcPts val="200"/>
              </a:spcBef>
              <a:buFont typeface="+mj-lt"/>
              <a:buAutoNum type="arabicPeriod"/>
              <a:defRPr/>
            </a:pPr>
            <a:r>
              <a:rPr lang="en-US" dirty="0"/>
              <a:t>Call for Secretary/Admin/Status [5 min.]</a:t>
            </a:r>
          </a:p>
          <a:p>
            <a:pPr marL="857250" lvl="1" indent="-457200">
              <a:spcBef>
                <a:spcPts val="200"/>
              </a:spcBef>
              <a:buFont typeface="Times New Roman" panose="02020603050405020304" pitchFamily="18" charset="0"/>
              <a:buAutoNum type="arabicPeriod"/>
              <a:defRPr/>
            </a:pPr>
            <a:r>
              <a:rPr lang="en-US" altLang="en-US" dirty="0"/>
              <a:t>Technical Report Status – Way Forward Discussion</a:t>
            </a:r>
          </a:p>
          <a:p>
            <a:pPr marL="1257300" lvl="2" indent="-457200">
              <a:spcBef>
                <a:spcPts val="200"/>
              </a:spcBef>
              <a:buFont typeface="+mj-lt"/>
              <a:buAutoNum type="alphaLcParenR"/>
              <a:defRPr/>
            </a:pPr>
            <a:r>
              <a:rPr lang="en-US" altLang="en-US" sz="2000" dirty="0"/>
              <a:t>Status of </a:t>
            </a:r>
            <a:r>
              <a:rPr lang="en-US" sz="2000" dirty="0">
                <a:hlinkClick r:id="rId3"/>
              </a:rPr>
              <a:t>11-20/0013r11</a:t>
            </a:r>
            <a:r>
              <a:rPr lang="en-US" sz="2000" dirty="0"/>
              <a:t> </a:t>
            </a:r>
          </a:p>
          <a:p>
            <a:pPr marL="1257300" lvl="2" indent="-457200">
              <a:spcBef>
                <a:spcPts val="200"/>
              </a:spcBef>
              <a:buFont typeface="+mj-lt"/>
              <a:buAutoNum type="alphaLcParenR"/>
              <a:defRPr/>
            </a:pPr>
            <a:r>
              <a:rPr lang="en-US" sz="2000" dirty="0"/>
              <a:t>Discussion on way forward (contributions?)</a:t>
            </a:r>
          </a:p>
          <a:p>
            <a:pPr marL="1714500" lvl="3" indent="-457200">
              <a:spcBef>
                <a:spcPts val="200"/>
              </a:spcBef>
              <a:buFont typeface="+mj-lt"/>
              <a:buAutoNum type="alphaLcParenR"/>
              <a:defRPr/>
            </a:pPr>
            <a:r>
              <a:rPr lang="en-US" sz="1800" dirty="0"/>
              <a:t>Technical Report</a:t>
            </a:r>
          </a:p>
          <a:p>
            <a:pPr marL="1714500" lvl="3" indent="-457200">
              <a:spcBef>
                <a:spcPts val="200"/>
              </a:spcBef>
              <a:buFont typeface="+mj-lt"/>
              <a:buAutoNum type="alphaLcParenR"/>
              <a:defRPr/>
            </a:pPr>
            <a:r>
              <a:rPr lang="en-US" sz="1800" dirty="0"/>
              <a:t>Liaison/Public Announcement</a:t>
            </a:r>
          </a:p>
          <a:p>
            <a:pPr marL="857250" lvl="1" indent="-457200">
              <a:spcBef>
                <a:spcPts val="200"/>
              </a:spcBef>
              <a:buFont typeface="+mj-lt"/>
              <a:buAutoNum type="arabicPeriod"/>
              <a:defRPr/>
            </a:pPr>
            <a:r>
              <a:rPr lang="en-US" altLang="en-US" dirty="0"/>
              <a:t>Continue WBA Discussions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79347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 (cont.)</a:t>
            </a:r>
          </a:p>
        </p:txBody>
      </p:sp>
      <p:sp>
        <p:nvSpPr>
          <p:cNvPr id="20483" name="Rectangle 3"/>
          <p:cNvSpPr>
            <a:spLocks noGrp="1" noChangeArrowheads="1"/>
          </p:cNvSpPr>
          <p:nvPr>
            <p:ph idx="1"/>
          </p:nvPr>
        </p:nvSpPr>
        <p:spPr>
          <a:xfrm>
            <a:off x="568604" y="1142999"/>
            <a:ext cx="11154276" cy="5332415"/>
          </a:xfrm>
        </p:spPr>
        <p:txBody>
          <a:bodyPr/>
          <a:lstStyle/>
          <a:p>
            <a:pPr marL="0" indent="0">
              <a:spcBef>
                <a:spcPts val="200"/>
              </a:spcBef>
              <a:defRPr/>
            </a:pPr>
            <a:r>
              <a:rPr lang="en-US" altLang="en-US" dirty="0"/>
              <a:t>Thursday 11 March 2021 11:15 – 13:15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WBA</a:t>
            </a:r>
          </a:p>
          <a:p>
            <a:pPr marL="1257300" lvl="2" indent="-457200">
              <a:spcBef>
                <a:spcPts val="200"/>
              </a:spcBef>
              <a:buFont typeface="+mj-lt"/>
              <a:buAutoNum type="arabicPeriod"/>
              <a:defRPr/>
            </a:pPr>
            <a:r>
              <a:rPr lang="en-US" dirty="0"/>
              <a:t>Technical Report</a:t>
            </a:r>
          </a:p>
          <a:p>
            <a:pPr marL="0" indent="0">
              <a:spcBef>
                <a:spcPts val="200"/>
              </a:spcBef>
              <a:defRPr/>
            </a:pPr>
            <a:r>
              <a:rPr lang="en-US" altLang="en-US" dirty="0"/>
              <a:t>Monday 15 March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Technical Report</a:t>
            </a:r>
          </a:p>
          <a:p>
            <a:pPr marL="1257300" lvl="2" indent="-457200">
              <a:spcBef>
                <a:spcPts val="200"/>
              </a:spcBef>
              <a:buFont typeface="+mj-lt"/>
              <a:buAutoNum type="arabicPeriod"/>
              <a:defRPr/>
            </a:pPr>
            <a:r>
              <a:rPr lang="en-US" dirty="0"/>
              <a:t>WBA</a:t>
            </a:r>
          </a:p>
          <a:p>
            <a:pPr marL="857250" lvl="1" indent="-457200">
              <a:spcBef>
                <a:spcPts val="200"/>
              </a:spcBef>
              <a:buFont typeface="+mj-lt"/>
              <a:buAutoNum type="arabicPeriod"/>
              <a:defRPr/>
            </a:pPr>
            <a:r>
              <a:rPr lang="en-US" altLang="en-US" dirty="0"/>
              <a:t>Future Sessions Planning [10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629360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March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7</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March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4e36d776-f4f9-4739-bb28-fcc060563e1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10777</TotalTime>
  <Words>3760</Words>
  <Application>Microsoft Office PowerPoint</Application>
  <PresentationFormat>Widescreen</PresentationFormat>
  <Paragraphs>415</Paragraphs>
  <Slides>27</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DejaVu Serif</vt:lpstr>
      <vt:lpstr>Monotype Sorts</vt:lpstr>
      <vt:lpstr>Times New Roman</vt:lpstr>
      <vt:lpstr>Office Theme</vt:lpstr>
      <vt:lpstr>Document</vt:lpstr>
      <vt:lpstr>AANI SC Teleconference Agenda</vt:lpstr>
      <vt:lpstr>Abstract</vt:lpstr>
      <vt:lpstr>Reminders and Rules</vt:lpstr>
      <vt:lpstr>Agenda</vt:lpstr>
      <vt:lpstr>Agenda</vt:lpstr>
      <vt:lpstr>Agenda (cont.)</vt:lpstr>
      <vt:lpstr>Guidelines for IEEE-SA Meetings</vt:lpstr>
      <vt:lpstr>Resources – URLs</vt:lpstr>
      <vt:lpstr>IEEE SA Copyright Policy</vt:lpstr>
      <vt:lpstr>IEEE SA Copyright Policy</vt:lpstr>
      <vt:lpstr>Participation in IEEE 802 Meetings</vt:lpstr>
      <vt:lpstr>Approval of Minutes</vt:lpstr>
      <vt:lpstr>Status on the Proposal on Interworking</vt:lpstr>
      <vt:lpstr>Status on the Proposal on Interworking (cont.)</vt:lpstr>
      <vt:lpstr>WBA Report/LS </vt:lpstr>
      <vt:lpstr>Agenda</vt:lpstr>
      <vt:lpstr>Status on the Proposal on Interworking</vt:lpstr>
      <vt:lpstr>Status on the Proposal on Interworking (cont.)</vt:lpstr>
      <vt:lpstr>Motion (13 January)</vt:lpstr>
      <vt:lpstr>WG Motion (15 January 2021): Motion 1: AANI report</vt:lpstr>
      <vt:lpstr>Technical Report Discussion</vt:lpstr>
      <vt:lpstr>Agenda</vt:lpstr>
      <vt:lpstr>WBA Report/LS (cont.) </vt:lpstr>
      <vt:lpstr>Agenda</vt:lpstr>
      <vt:lpstr>Draft Straw Poll 1</vt:lpstr>
      <vt:lpstr>Draft Straw Poll 2/3</vt:lpstr>
      <vt:lpstr>Future Sessions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3</cp:revision>
  <dcterms:created xsi:type="dcterms:W3CDTF">2021-01-13T08:32:13Z</dcterms:created>
  <dcterms:modified xsi:type="dcterms:W3CDTF">2021-03-11T03:05:54Z</dcterms:modified>
</cp:coreProperties>
</file>