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38" r:id="rId4"/>
  </p:sldMasterIdLst>
  <p:notesMasterIdLst>
    <p:notesMasterId r:id="rId20"/>
  </p:notesMasterIdLst>
  <p:handoutMasterIdLst>
    <p:handoutMasterId r:id="rId21"/>
  </p:handoutMasterIdLst>
  <p:sldIdLst>
    <p:sldId id="256" r:id="rId5"/>
    <p:sldId id="287" r:id="rId6"/>
    <p:sldId id="257" r:id="rId7"/>
    <p:sldId id="285" r:id="rId8"/>
    <p:sldId id="274" r:id="rId9"/>
    <p:sldId id="325" r:id="rId10"/>
    <p:sldId id="275" r:id="rId11"/>
    <p:sldId id="326" r:id="rId12"/>
    <p:sldId id="327" r:id="rId13"/>
    <p:sldId id="328" r:id="rId14"/>
    <p:sldId id="329" r:id="rId15"/>
    <p:sldId id="297" r:id="rId16"/>
    <p:sldId id="330" r:id="rId17"/>
    <p:sldId id="284" r:id="rId18"/>
    <p:sldId id="264" r:id="rId1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EF24DDE-11E7-4625-96CE-FCE9DB96646B}" v="16" dt="2021-03-15T22:28:12.90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018" autoAdjust="0"/>
    <p:restoredTop sz="95407" autoAdjust="0"/>
  </p:normalViewPr>
  <p:slideViewPr>
    <p:cSldViewPr>
      <p:cViewPr varScale="1">
        <p:scale>
          <a:sx n="87" d="100"/>
          <a:sy n="87" d="100"/>
        </p:scale>
        <p:origin x="258" y="72"/>
      </p:cViewPr>
      <p:guideLst>
        <p:guide orient="horz" pos="2160"/>
        <p:guide pos="3840"/>
      </p:guideLst>
    </p:cSldViewPr>
  </p:slideViewPr>
  <p:outlineViewPr>
    <p:cViewPr varScale="1">
      <p:scale>
        <a:sx n="33" d="100"/>
        <a:sy n="33" d="100"/>
      </p:scale>
      <p:origin x="0" y="-9840"/>
    </p:cViewPr>
  </p:outlineViewPr>
  <p:notesTextViewPr>
    <p:cViewPr>
      <p:scale>
        <a:sx n="100" d="100"/>
        <a:sy n="100" d="100"/>
      </p:scale>
      <p:origin x="0" y="0"/>
    </p:cViewPr>
  </p:notesTextViewPr>
  <p:sorterViewPr>
    <p:cViewPr>
      <p:scale>
        <a:sx n="100" d="100"/>
        <a:sy n="100" d="100"/>
      </p:scale>
      <p:origin x="0" y="-1668"/>
    </p:cViewPr>
  </p:sorter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6/11/relationships/changesInfo" Target="changesInfos/changesInfo1.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n Rosdahl" userId="2820f357-2dd4-4127-8713-e0bfde0fd756" providerId="ADAL" clId="{9EF24DDE-11E7-4625-96CE-FCE9DB96646B}"/>
    <pc:docChg chg="undo custSel addSld modSld modMainMaster addSection delSection">
      <pc:chgData name="Jon Rosdahl" userId="2820f357-2dd4-4127-8713-e0bfde0fd756" providerId="ADAL" clId="{9EF24DDE-11E7-4625-96CE-FCE9DB96646B}" dt="2021-03-18T12:07:39.008" v="69" actId="20577"/>
      <pc:docMkLst>
        <pc:docMk/>
      </pc:docMkLst>
      <pc:sldChg chg="modSp mod">
        <pc:chgData name="Jon Rosdahl" userId="2820f357-2dd4-4127-8713-e0bfde0fd756" providerId="ADAL" clId="{9EF24DDE-11E7-4625-96CE-FCE9DB96646B}" dt="2021-03-18T12:07:39.008" v="69" actId="20577"/>
        <pc:sldMkLst>
          <pc:docMk/>
          <pc:sldMk cId="1604710471" sldId="328"/>
        </pc:sldMkLst>
        <pc:spChg chg="mod">
          <ac:chgData name="Jon Rosdahl" userId="2820f357-2dd4-4127-8713-e0bfde0fd756" providerId="ADAL" clId="{9EF24DDE-11E7-4625-96CE-FCE9DB96646B}" dt="2021-03-18T12:07:39.008" v="69" actId="20577"/>
          <ac:spMkLst>
            <pc:docMk/>
            <pc:sldMk cId="1604710471" sldId="328"/>
            <ac:spMk id="7" creationId="{00000000-0000-0000-0000-000000000000}"/>
          </ac:spMkLst>
        </pc:spChg>
      </pc:sldChg>
      <pc:sldChg chg="addSp delSp modSp new mod">
        <pc:chgData name="Jon Rosdahl" userId="2820f357-2dd4-4127-8713-e0bfde0fd756" providerId="ADAL" clId="{9EF24DDE-11E7-4625-96CE-FCE9DB96646B}" dt="2021-03-15T22:28:12.902" v="53" actId="404"/>
        <pc:sldMkLst>
          <pc:docMk/>
          <pc:sldMk cId="4272531753" sldId="330"/>
        </pc:sldMkLst>
        <pc:spChg chg="del">
          <ac:chgData name="Jon Rosdahl" userId="2820f357-2dd4-4127-8713-e0bfde0fd756" providerId="ADAL" clId="{9EF24DDE-11E7-4625-96CE-FCE9DB96646B}" dt="2021-03-15T22:25:34.338" v="7"/>
          <ac:spMkLst>
            <pc:docMk/>
            <pc:sldMk cId="4272531753" sldId="330"/>
            <ac:spMk id="2" creationId="{500EF7B9-96CD-4592-9782-17BE24468103}"/>
          </ac:spMkLst>
        </pc:spChg>
        <pc:spChg chg="del">
          <ac:chgData name="Jon Rosdahl" userId="2820f357-2dd4-4127-8713-e0bfde0fd756" providerId="ADAL" clId="{9EF24DDE-11E7-4625-96CE-FCE9DB96646B}" dt="2021-03-15T22:25:34.338" v="7"/>
          <ac:spMkLst>
            <pc:docMk/>
            <pc:sldMk cId="4272531753" sldId="330"/>
            <ac:spMk id="3" creationId="{6B6E2CD7-0C39-43F1-8075-0C1489CBAE10}"/>
          </ac:spMkLst>
        </pc:spChg>
        <pc:spChg chg="mod">
          <ac:chgData name="Jon Rosdahl" userId="2820f357-2dd4-4127-8713-e0bfde0fd756" providerId="ADAL" clId="{9EF24DDE-11E7-4625-96CE-FCE9DB96646B}" dt="2021-03-15T22:25:34.338" v="7"/>
          <ac:spMkLst>
            <pc:docMk/>
            <pc:sldMk cId="4272531753" sldId="330"/>
            <ac:spMk id="4" creationId="{9DAE4906-8E1C-45DE-9706-B2D089D62DD5}"/>
          </ac:spMkLst>
        </pc:spChg>
        <pc:spChg chg="mod">
          <ac:chgData name="Jon Rosdahl" userId="2820f357-2dd4-4127-8713-e0bfde0fd756" providerId="ADAL" clId="{9EF24DDE-11E7-4625-96CE-FCE9DB96646B}" dt="2021-03-15T22:25:34.338" v="7"/>
          <ac:spMkLst>
            <pc:docMk/>
            <pc:sldMk cId="4272531753" sldId="330"/>
            <ac:spMk id="5" creationId="{B5A148EC-7542-4828-819A-2F0E5101DDE7}"/>
          </ac:spMkLst>
        </pc:spChg>
        <pc:spChg chg="mod">
          <ac:chgData name="Jon Rosdahl" userId="2820f357-2dd4-4127-8713-e0bfde0fd756" providerId="ADAL" clId="{9EF24DDE-11E7-4625-96CE-FCE9DB96646B}" dt="2021-03-15T22:25:34.338" v="7"/>
          <ac:spMkLst>
            <pc:docMk/>
            <pc:sldMk cId="4272531753" sldId="330"/>
            <ac:spMk id="6" creationId="{5769505B-6F9C-4F2F-848F-D7F80D1ED6EE}"/>
          </ac:spMkLst>
        </pc:spChg>
        <pc:spChg chg="add mod">
          <ac:chgData name="Jon Rosdahl" userId="2820f357-2dd4-4127-8713-e0bfde0fd756" providerId="ADAL" clId="{9EF24DDE-11E7-4625-96CE-FCE9DB96646B}" dt="2021-03-15T22:26:34.471" v="35" actId="14100"/>
          <ac:spMkLst>
            <pc:docMk/>
            <pc:sldMk cId="4272531753" sldId="330"/>
            <ac:spMk id="7" creationId="{99A18766-1DB7-45FD-887F-00A0F42BAA8E}"/>
          </ac:spMkLst>
        </pc:spChg>
        <pc:spChg chg="add del mod">
          <ac:chgData name="Jon Rosdahl" userId="2820f357-2dd4-4127-8713-e0bfde0fd756" providerId="ADAL" clId="{9EF24DDE-11E7-4625-96CE-FCE9DB96646B}" dt="2021-03-15T22:26:04.612" v="8"/>
          <ac:spMkLst>
            <pc:docMk/>
            <pc:sldMk cId="4272531753" sldId="330"/>
            <ac:spMk id="8" creationId="{3F3CF6E2-8075-440A-97B8-866E9790188E}"/>
          </ac:spMkLst>
        </pc:spChg>
        <pc:spChg chg="add mod">
          <ac:chgData name="Jon Rosdahl" userId="2820f357-2dd4-4127-8713-e0bfde0fd756" providerId="ADAL" clId="{9EF24DDE-11E7-4625-96CE-FCE9DB96646B}" dt="2021-03-15T22:28:12.902" v="53" actId="404"/>
          <ac:spMkLst>
            <pc:docMk/>
            <pc:sldMk cId="4272531753" sldId="330"/>
            <ac:spMk id="9" creationId="{DD58731A-E055-4725-A2A2-AA44A1CBED8D}"/>
          </ac:spMkLst>
        </pc:spChg>
      </pc:sldChg>
      <pc:sldMasterChg chg="modSp mod">
        <pc:chgData name="Jon Rosdahl" userId="2820f357-2dd4-4127-8713-e0bfde0fd756" providerId="ADAL" clId="{9EF24DDE-11E7-4625-96CE-FCE9DB96646B}" dt="2021-03-15T22:24:57.054" v="3" actId="6549"/>
        <pc:sldMasterMkLst>
          <pc:docMk/>
          <pc:sldMasterMk cId="350243259" sldId="2147483738"/>
        </pc:sldMasterMkLst>
        <pc:spChg chg="mod">
          <ac:chgData name="Jon Rosdahl" userId="2820f357-2dd4-4127-8713-e0bfde0fd756" providerId="ADAL" clId="{9EF24DDE-11E7-4625-96CE-FCE9DB96646B}" dt="2021-03-15T22:24:57.054" v="3" actId="6549"/>
          <ac:spMkLst>
            <pc:docMk/>
            <pc:sldMasterMk cId="350243259" sldId="2147483738"/>
            <ac:spMk id="10" creationId="{00000000-0000-0000-0000-000000000000}"/>
          </ac:spMkLst>
        </pc:spChg>
      </pc:sldMaster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802-11-21/0212r3</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March 2021</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Jon Rosdahl (Qualcomm)</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802-11-21/0212r3</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March 2021</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Jon Rosdahl (Qualcomm)</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802-11-21/0212r3</a:t>
            </a:r>
          </a:p>
        </p:txBody>
      </p:sp>
      <p:sp>
        <p:nvSpPr>
          <p:cNvPr id="5" name="Rectangle 3"/>
          <p:cNvSpPr>
            <a:spLocks noGrp="1" noChangeArrowheads="1"/>
          </p:cNvSpPr>
          <p:nvPr>
            <p:ph type="dt"/>
          </p:nvPr>
        </p:nvSpPr>
        <p:spPr>
          <a:ln/>
        </p:spPr>
        <p:txBody>
          <a:bodyPr/>
          <a:lstStyle/>
          <a:p>
            <a:r>
              <a:rPr lang="en-US"/>
              <a:t>March 2021</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802-11-21/0212r3</a:t>
            </a:r>
          </a:p>
        </p:txBody>
      </p:sp>
      <p:sp>
        <p:nvSpPr>
          <p:cNvPr id="5" name="Rectangle 3"/>
          <p:cNvSpPr>
            <a:spLocks noGrp="1" noChangeArrowheads="1"/>
          </p:cNvSpPr>
          <p:nvPr>
            <p:ph type="dt"/>
          </p:nvPr>
        </p:nvSpPr>
        <p:spPr>
          <a:ln/>
        </p:spPr>
        <p:txBody>
          <a:bodyPr/>
          <a:lstStyle/>
          <a:p>
            <a:r>
              <a:rPr lang="en-US"/>
              <a:t>March 2021</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r>
              <a:rPr lang="en-US" dirty="0"/>
              <a:t>AOE = Anywhere On Earth (23:59 UTC-12)</a:t>
            </a:r>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802-11-21/0212r3</a:t>
            </a:r>
          </a:p>
        </p:txBody>
      </p:sp>
      <p:sp>
        <p:nvSpPr>
          <p:cNvPr id="5" name="Date Placeholder 4"/>
          <p:cNvSpPr>
            <a:spLocks noGrp="1"/>
          </p:cNvSpPr>
          <p:nvPr>
            <p:ph type="dt" idx="11"/>
          </p:nvPr>
        </p:nvSpPr>
        <p:spPr/>
        <p:txBody>
          <a:bodyPr/>
          <a:lstStyle/>
          <a:p>
            <a:r>
              <a:rPr lang="en-US"/>
              <a:t>March 2021</a:t>
            </a:r>
          </a:p>
        </p:txBody>
      </p:sp>
      <p:sp>
        <p:nvSpPr>
          <p:cNvPr id="6" name="Footer Placeholder 5"/>
          <p:cNvSpPr>
            <a:spLocks noGrp="1"/>
          </p:cNvSpPr>
          <p:nvPr>
            <p:ph type="ftr" idx="12"/>
          </p:nvPr>
        </p:nvSpPr>
        <p:spPr/>
        <p:txBody>
          <a:bodyPr/>
          <a:lstStyle/>
          <a:p>
            <a:r>
              <a:rPr lang="en-US"/>
              <a:t>Jon Rosdahl (Qualcomm)</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25906815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802-11-21/0212r3</a:t>
            </a:r>
          </a:p>
        </p:txBody>
      </p:sp>
      <p:sp>
        <p:nvSpPr>
          <p:cNvPr id="5" name="Rectangle 3"/>
          <p:cNvSpPr>
            <a:spLocks noGrp="1" noChangeArrowheads="1"/>
          </p:cNvSpPr>
          <p:nvPr>
            <p:ph type="dt"/>
          </p:nvPr>
        </p:nvSpPr>
        <p:spPr>
          <a:ln/>
        </p:spPr>
        <p:txBody>
          <a:bodyPr/>
          <a:lstStyle/>
          <a:p>
            <a:r>
              <a:rPr lang="en-US"/>
              <a:t>March 2021</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15</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pPr defTabSz="445234"/>
            <a:r>
              <a:rPr lang="en-US"/>
              <a:t>March 2021</a:t>
            </a:r>
            <a:endParaRPr lang="en-GB" dirty="0"/>
          </a:p>
        </p:txBody>
      </p:sp>
      <p:sp>
        <p:nvSpPr>
          <p:cNvPr id="5"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240251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xfrm>
            <a:off x="914402" y="304014"/>
            <a:ext cx="1710397" cy="303208"/>
          </a:xfrm>
          <a:ln/>
        </p:spPr>
        <p:txBody>
          <a:bodyPr/>
          <a:lstStyle>
            <a:lvl1pPr algn="l">
              <a:defRPr/>
            </a:lvl1pPr>
          </a:lstStyle>
          <a:p>
            <a:r>
              <a:rPr lang="en-US"/>
              <a:t>March 2021</a:t>
            </a:r>
            <a:endParaRPr lang="en-GB" dirty="0"/>
          </a:p>
        </p:txBody>
      </p:sp>
      <p:sp>
        <p:nvSpPr>
          <p:cNvPr id="5" name="Rectangle 4"/>
          <p:cNvSpPr>
            <a:spLocks noGrp="1" noChangeArrowheads="1"/>
          </p:cNvSpPr>
          <p:nvPr>
            <p:ph type="ftr" idx="11"/>
          </p:nvPr>
        </p:nvSpPr>
        <p:spPr>
          <a:xfrm>
            <a:off x="8760296" y="6475416"/>
            <a:ext cx="2701498" cy="276996"/>
          </a:xfrm>
          <a:ln/>
        </p:spPr>
        <p:txBody>
          <a:bodyPr/>
          <a:lstStyle>
            <a:lvl1pPr>
              <a:defRPr/>
            </a:lvl1pPr>
          </a:lstStyle>
          <a:p>
            <a:r>
              <a:rPr lang="en-GB" dirty="0"/>
              <a:t>Jon Rosdahl (Qualcomm)</a:t>
            </a:r>
          </a:p>
        </p:txBody>
      </p:sp>
      <p:sp>
        <p:nvSpPr>
          <p:cNvPr id="6" name="Rectangle 5"/>
          <p:cNvSpPr>
            <a:spLocks noGrp="1" noChangeArrowheads="1"/>
          </p:cNvSpPr>
          <p:nvPr>
            <p:ph type="sldNum" idx="12"/>
          </p:nvPr>
        </p:nvSpPr>
        <p:spPr>
          <a:xfrm>
            <a:off x="5793320" y="6475416"/>
            <a:ext cx="878744" cy="382584"/>
          </a:xfrm>
          <a:ln/>
        </p:spPr>
        <p:txBody>
          <a:bodyPr/>
          <a:lstStyle>
            <a:lvl1pPr>
              <a:defRPr/>
            </a:lvl1pPr>
          </a:lstStyle>
          <a:p>
            <a:r>
              <a:rPr lang="en-GB"/>
              <a:t>Slide </a:t>
            </a:r>
            <a:fld id="{440F5867-744E-4AA6-B0ED-4C44D2DFBB7B}" type="slidenum">
              <a:rPr lang="en-GB" smtClean="0"/>
              <a:pPr/>
              <a:t>‹#›</a:t>
            </a:fld>
            <a:endParaRPr lang="en-GB" dirty="0"/>
          </a:p>
        </p:txBody>
      </p:sp>
    </p:spTree>
    <p:extLst>
      <p:ext uri="{BB962C8B-B14F-4D97-AF65-F5344CB8AC3E}">
        <p14:creationId xmlns:p14="http://schemas.microsoft.com/office/powerpoint/2010/main" val="38805541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
          <p:cNvSpPr>
            <a:spLocks noGrp="1" noChangeArrowheads="1"/>
          </p:cNvSpPr>
          <p:nvPr>
            <p:ph type="dt" idx="10"/>
          </p:nvPr>
        </p:nvSpPr>
        <p:spPr>
          <a:ln/>
        </p:spPr>
        <p:txBody>
          <a:bodyPr/>
          <a:lstStyle>
            <a:lvl1pPr>
              <a:defRPr/>
            </a:lvl1pPr>
          </a:lstStyle>
          <a:p>
            <a:pPr>
              <a:defRPr/>
            </a:pPr>
            <a:r>
              <a:rPr lang="en-US">
                <a:solidFill>
                  <a:srgbClr val="000000"/>
                </a:solidFill>
              </a:rPr>
              <a:t>March 2021</a:t>
            </a:r>
            <a:endParaRPr lang="en-US" dirty="0">
              <a:solidFill>
                <a:srgbClr val="000000"/>
              </a:solidFill>
            </a:endParaRPr>
          </a:p>
        </p:txBody>
      </p:sp>
      <p:sp>
        <p:nvSpPr>
          <p:cNvPr id="5" name="Rectangle 4"/>
          <p:cNvSpPr>
            <a:spLocks noGrp="1" noChangeArrowheads="1"/>
          </p:cNvSpPr>
          <p:nvPr>
            <p:ph type="ftr" idx="11"/>
          </p:nvPr>
        </p:nvSpPr>
        <p:spPr>
          <a:ln/>
        </p:spPr>
        <p:txBody>
          <a:bodyPr/>
          <a:lstStyle>
            <a:lvl1pPr>
              <a:defRPr/>
            </a:lvl1pPr>
          </a:lstStyle>
          <a:p>
            <a:pPr>
              <a:defRPr/>
            </a:pPr>
            <a:r>
              <a:rPr lang="en-US">
                <a:solidFill>
                  <a:srgbClr val="000000"/>
                </a:solidFill>
              </a:rPr>
              <a:t>Jon Rosdahl (Qualcomm)</a:t>
            </a:r>
          </a:p>
        </p:txBody>
      </p:sp>
      <p:sp>
        <p:nvSpPr>
          <p:cNvPr id="6" name="Rectangle 5"/>
          <p:cNvSpPr>
            <a:spLocks noGrp="1" noChangeArrowheads="1"/>
          </p:cNvSpPr>
          <p:nvPr>
            <p:ph type="sldNum" idx="12"/>
          </p:nvPr>
        </p:nvSpPr>
        <p:spPr>
          <a:ln/>
        </p:spPr>
        <p:txBody>
          <a:bodyPr/>
          <a:lstStyle>
            <a:lvl1pPr>
              <a:defRPr/>
            </a:lvl1pPr>
          </a:lstStyle>
          <a:p>
            <a:pPr>
              <a:defRPr/>
            </a:pPr>
            <a:r>
              <a:rPr lang="en-US" altLang="en-US">
                <a:solidFill>
                  <a:srgbClr val="000000"/>
                </a:solidFill>
              </a:rPr>
              <a:t>Slide </a:t>
            </a:r>
            <a:fld id="{3A4934C6-33C0-44EA-8053-B7FE352B788A}" type="slidenum">
              <a:rPr lang="en-US" altLang="en-US" smtClean="0">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6518133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2"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3"/>
          <p:cNvSpPr>
            <a:spLocks noGrp="1" noChangeArrowheads="1"/>
          </p:cNvSpPr>
          <p:nvPr>
            <p:ph type="dt" idx="10"/>
          </p:nvPr>
        </p:nvSpPr>
        <p:spPr>
          <a:ln/>
        </p:spPr>
        <p:txBody>
          <a:bodyPr/>
          <a:lstStyle>
            <a:lvl1pPr>
              <a:defRPr/>
            </a:lvl1pPr>
          </a:lstStyle>
          <a:p>
            <a:pPr defTabSz="445234"/>
            <a:r>
              <a:rPr lang="en-US"/>
              <a:t>March 2021</a:t>
            </a:r>
            <a:endParaRPr lang="en-GB" dirty="0"/>
          </a:p>
        </p:txBody>
      </p:sp>
      <p:sp>
        <p:nvSpPr>
          <p:cNvPr id="6"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7"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13297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10972800" cy="808038"/>
          </a:xfrm>
        </p:spPr>
        <p:txBody>
          <a:bodyPr/>
          <a:lstStyle>
            <a:lvl1pPr>
              <a:defRPr/>
            </a:lvl1pPr>
          </a:lstStyle>
          <a:p>
            <a:r>
              <a:rPr lang="en-US"/>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pPr defTabSz="445234"/>
            <a:r>
              <a:rPr lang="en-US"/>
              <a:t>March 2021</a:t>
            </a:r>
            <a:endParaRPr lang="en-GB" dirty="0"/>
          </a:p>
        </p:txBody>
      </p:sp>
      <p:sp>
        <p:nvSpPr>
          <p:cNvPr id="8" name="Footer Placeholder 7"/>
          <p:cNvSpPr>
            <a:spLocks noGrp="1"/>
          </p:cNvSpPr>
          <p:nvPr>
            <p:ph type="ftr" idx="11"/>
          </p:nvPr>
        </p:nvSpPr>
        <p:spPr>
          <a:xfrm>
            <a:off x="7524753" y="6475416"/>
            <a:ext cx="3865033" cy="180975"/>
          </a:xfrm>
        </p:spPr>
        <p:txBody>
          <a:bodyPr/>
          <a:lstStyle>
            <a:lvl1pPr>
              <a:defRPr/>
            </a:lvl1pPr>
          </a:lstStyle>
          <a:p>
            <a:pPr defTabSz="445234"/>
            <a:r>
              <a:rPr lang="en-GB"/>
              <a:t>Jon Rosdahl (Qualcomm)</a:t>
            </a:r>
            <a:endParaRPr lang="en-GB" dirty="0"/>
          </a:p>
        </p:txBody>
      </p:sp>
      <p:sp>
        <p:nvSpPr>
          <p:cNvPr id="9" name="Slide Number Placeholder 8"/>
          <p:cNvSpPr>
            <a:spLocks noGrp="1"/>
          </p:cNvSpPr>
          <p:nvPr>
            <p:ph type="sldNum" idx="12"/>
          </p:nvPr>
        </p:nvSpPr>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4324310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pPr defTabSz="445234"/>
            <a:r>
              <a:rPr lang="en-US"/>
              <a:t>March 2021</a:t>
            </a:r>
            <a:endParaRPr lang="en-GB" dirty="0"/>
          </a:p>
        </p:txBody>
      </p:sp>
      <p:sp>
        <p:nvSpPr>
          <p:cNvPr id="4"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5"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6857891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r>
              <a:rPr lang="en-US">
                <a:solidFill>
                  <a:srgbClr val="000000"/>
                </a:solidFill>
              </a:rPr>
              <a:t>March 2021</a:t>
            </a:r>
            <a:endParaRPr lang="en-US" dirty="0">
              <a:solidFill>
                <a:srgbClr val="000000"/>
              </a:solidFill>
            </a:endParaRPr>
          </a:p>
        </p:txBody>
      </p:sp>
      <p:sp>
        <p:nvSpPr>
          <p:cNvPr id="3" name="Rectangle 4"/>
          <p:cNvSpPr>
            <a:spLocks noGrp="1" noChangeArrowheads="1"/>
          </p:cNvSpPr>
          <p:nvPr>
            <p:ph type="ftr" idx="11"/>
          </p:nvPr>
        </p:nvSpPr>
        <p:spPr>
          <a:ln/>
        </p:spPr>
        <p:txBody>
          <a:bodyPr/>
          <a:lstStyle>
            <a:lvl1pPr>
              <a:defRPr/>
            </a:lvl1pPr>
          </a:lstStyle>
          <a:p>
            <a:pPr>
              <a:defRPr/>
            </a:pPr>
            <a:r>
              <a:rPr lang="en-US">
                <a:solidFill>
                  <a:srgbClr val="000000"/>
                </a:solidFill>
              </a:rPr>
              <a:t>Jon Rosdahl (Qualcomm)</a:t>
            </a:r>
          </a:p>
        </p:txBody>
      </p:sp>
      <p:sp>
        <p:nvSpPr>
          <p:cNvPr id="4" name="Rectangle 5"/>
          <p:cNvSpPr>
            <a:spLocks noGrp="1" noChangeArrowheads="1"/>
          </p:cNvSpPr>
          <p:nvPr>
            <p:ph type="sldNum" idx="12"/>
          </p:nvPr>
        </p:nvSpPr>
        <p:spPr>
          <a:ln/>
        </p:spPr>
        <p:txBody>
          <a:bodyPr/>
          <a:lstStyle>
            <a:lvl1pPr>
              <a:defRPr/>
            </a:lvl1pPr>
          </a:lstStyle>
          <a:p>
            <a:pPr>
              <a:defRPr/>
            </a:pPr>
            <a:r>
              <a:rPr lang="en-US" altLang="en-US">
                <a:solidFill>
                  <a:srgbClr val="000000"/>
                </a:solidFill>
              </a:rPr>
              <a:t>Slide </a:t>
            </a:r>
            <a:fld id="{15ECB0D5-842F-47F7-9F0C-DE88E9DC97C4}" type="slidenum">
              <a:rPr lang="en-US" altLang="en-US" smtClean="0">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40782214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pPr defTabSz="445234"/>
            <a:r>
              <a:rPr lang="en-US"/>
              <a:t>March 2021</a:t>
            </a:r>
            <a:endParaRPr lang="en-GB" dirty="0"/>
          </a:p>
        </p:txBody>
      </p:sp>
      <p:sp>
        <p:nvSpPr>
          <p:cNvPr id="5"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41544104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3"/>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pPr defTabSz="445234"/>
            <a:r>
              <a:rPr lang="en-US"/>
              <a:t>March 2021</a:t>
            </a:r>
            <a:endParaRPr lang="en-GB" dirty="0"/>
          </a:p>
        </p:txBody>
      </p:sp>
      <p:sp>
        <p:nvSpPr>
          <p:cNvPr id="5"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5359406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914402" y="685803"/>
            <a:ext cx="10361084"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2051" name="Rectangle 2"/>
          <p:cNvSpPr>
            <a:spLocks noGrp="1" noChangeArrowheads="1"/>
          </p:cNvSpPr>
          <p:nvPr>
            <p:ph type="body" idx="1"/>
          </p:nvPr>
        </p:nvSpPr>
        <p:spPr bwMode="auto">
          <a:xfrm>
            <a:off x="914402" y="1981201"/>
            <a:ext cx="10361084"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9" y="303217"/>
            <a:ext cx="1710397" cy="30320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pPr defTabSz="445234"/>
            <a:r>
              <a:rPr lang="en-US"/>
              <a:t>March 2021</a:t>
            </a:r>
            <a:endParaRPr lang="en-GB" dirty="0"/>
          </a:p>
        </p:txBody>
      </p:sp>
      <p:sp>
        <p:nvSpPr>
          <p:cNvPr id="1028" name="Rectangle 4"/>
          <p:cNvSpPr>
            <a:spLocks noGrp="1" noChangeArrowheads="1"/>
          </p:cNvSpPr>
          <p:nvPr>
            <p:ph type="ftr"/>
          </p:nvPr>
        </p:nvSpPr>
        <p:spPr bwMode="auto">
          <a:xfrm>
            <a:off x="8688288" y="6475416"/>
            <a:ext cx="2701498" cy="27699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800">
                <a:solidFill>
                  <a:srgbClr val="000000"/>
                </a:solidFill>
                <a:ea typeface="Arial Unicode MS" pitchFamily="34" charset="-128"/>
                <a:cs typeface="Arial Unicode MS" pitchFamily="34" charset="-128"/>
              </a:defRPr>
            </a:lvl1pPr>
          </a:lstStyle>
          <a:p>
            <a:pPr defTabSz="445234"/>
            <a:r>
              <a:rPr lang="en-GB"/>
              <a:t>Jon Rosdahl (Qualcomm)</a:t>
            </a:r>
            <a:endParaRPr lang="en-GB" dirty="0"/>
          </a:p>
        </p:txBody>
      </p:sp>
      <p:sp>
        <p:nvSpPr>
          <p:cNvPr id="1029" name="Rectangle 5"/>
          <p:cNvSpPr>
            <a:spLocks noGrp="1" noChangeArrowheads="1"/>
          </p:cNvSpPr>
          <p:nvPr>
            <p:ph type="sldNum"/>
          </p:nvPr>
        </p:nvSpPr>
        <p:spPr bwMode="auto">
          <a:xfrm>
            <a:off x="5663952" y="6475416"/>
            <a:ext cx="83421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a:solidFill>
                  <a:srgbClr val="000000"/>
                </a:solidFill>
                <a:latin typeface="Times New Roman" pitchFamily="16" charset="0"/>
                <a:ea typeface="MS Gothic" charset="-128"/>
                <a:cs typeface="Arial Unicode MS" charset="0"/>
              </a:defRPr>
            </a:lvl1pPr>
          </a:lstStyle>
          <a:p>
            <a:pPr defTabSz="445234"/>
            <a:r>
              <a:rPr lang="en-GB"/>
              <a:t>Slide </a:t>
            </a:r>
            <a:fld id="{D09C756B-EB39-4236-ADBB-73052B179AE4}" type="slidenum">
              <a:rPr lang="en-GB" smtClean="0"/>
              <a:pPr defTabSz="445234"/>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1800">
              <a:latin typeface="Times New Roman" pitchFamily="16" charset="0"/>
              <a:ea typeface="MS Gothic" charset="-128"/>
              <a:cs typeface="+mn-cs"/>
            </a:endParaRPr>
          </a:p>
        </p:txBody>
      </p:sp>
      <p:sp>
        <p:nvSpPr>
          <p:cNvPr id="1031" name="Rectangle 7"/>
          <p:cNvSpPr>
            <a:spLocks noChangeArrowheads="1"/>
          </p:cNvSpPr>
          <p:nvPr/>
        </p:nvSpPr>
        <p:spPr bwMode="auto">
          <a:xfrm>
            <a:off x="912286" y="6475413"/>
            <a:ext cx="628377" cy="276999"/>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8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1800">
              <a:latin typeface="Times New Roman" pitchFamily="16" charset="0"/>
              <a:ea typeface="MS Gothic" charset="-128"/>
              <a:cs typeface="+mn-cs"/>
            </a:endParaRPr>
          </a:p>
        </p:txBody>
      </p:sp>
      <p:sp>
        <p:nvSpPr>
          <p:cNvPr id="10" name="Date Placeholder 3"/>
          <p:cNvSpPr txBox="1">
            <a:spLocks/>
          </p:cNvSpPr>
          <p:nvPr/>
        </p:nvSpPr>
        <p:spPr bwMode="auto">
          <a:xfrm>
            <a:off x="4775201" y="357188"/>
            <a:ext cx="6496051" cy="273050"/>
          </a:xfrm>
          <a:prstGeom prst="rect">
            <a:avLst/>
          </a:prstGeom>
          <a:noFill/>
          <a:ln w="9525">
            <a:noFill/>
            <a:round/>
            <a:headEnd/>
            <a:tailEnd/>
          </a:ln>
          <a:effectLst/>
        </p:spPr>
        <p:txBody>
          <a:bodyPr lIns="0" tIns="0" rIns="0" bIns="0" anchor="b"/>
          <a:lstStyle>
            <a:lvl1pPr>
              <a:defRPr/>
            </a:lvl1pPr>
          </a:lstStyle>
          <a:p>
            <a: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2000" b="1" dirty="0">
                <a:solidFill>
                  <a:schemeClr val="tx1"/>
                </a:solidFill>
                <a:latin typeface="Times New Roman" pitchFamily="16" charset="0"/>
                <a:ea typeface="MS Gothic" charset="-128"/>
                <a:cs typeface="Arial Unicode MS" charset="0"/>
              </a:rPr>
              <a:t>doc.: </a:t>
            </a:r>
            <a:r>
              <a:rPr lang="en-GB" sz="1800" b="1" dirty="0">
                <a:solidFill>
                  <a:schemeClr val="tx1"/>
                </a:solidFill>
                <a:latin typeface="Times New Roman" pitchFamily="16" charset="0"/>
                <a:ea typeface="MS Gothic" charset="-128"/>
                <a:cs typeface="Arial Unicode MS" charset="0"/>
              </a:rPr>
              <a:t>IEEE</a:t>
            </a:r>
            <a:r>
              <a:rPr lang="en-GB" sz="2000" b="1" dirty="0">
                <a:solidFill>
                  <a:schemeClr val="tx1"/>
                </a:solidFill>
                <a:latin typeface="Times New Roman" pitchFamily="16" charset="0"/>
                <a:ea typeface="MS Gothic" charset="-128"/>
                <a:cs typeface="Arial Unicode MS" charset="0"/>
              </a:rPr>
              <a:t> 802.</a:t>
            </a:r>
            <a:r>
              <a:rPr lang="en-US" sz="2000" b="1" dirty="0">
                <a:solidFill>
                  <a:schemeClr val="tx1"/>
                </a:solidFill>
                <a:effectLst/>
              </a:rPr>
              <a:t>11-21-0212r3</a:t>
            </a:r>
          </a:p>
        </p:txBody>
      </p:sp>
    </p:spTree>
    <p:extLst>
      <p:ext uri="{BB962C8B-B14F-4D97-AF65-F5344CB8AC3E}">
        <p14:creationId xmlns:p14="http://schemas.microsoft.com/office/powerpoint/2010/main" val="350243259"/>
      </p:ext>
    </p:extLst>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1" fontAlgn="base" hangingPunct="1">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1" fontAlgn="base" hangingPunct="1">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hyperlink" Target="https://ieee802.org/1/files/public/docs2021/dq-draft-CSD-0121-v01.pdf" TargetMode="External"/><Relationship Id="rId2" Type="http://schemas.openxmlformats.org/officeDocument/2006/relationships/hyperlink" Target="https://ieee802.org/1/files/public/docs2021/dq-draft-PAR-0121-v01.pdf" TargetMode="External"/><Relationship Id="rId1" Type="http://schemas.openxmlformats.org/officeDocument/2006/relationships/slideLayout" Target="../slideLayouts/slideLayout2.xml"/><Relationship Id="rId5" Type="http://schemas.openxmlformats.org/officeDocument/2006/relationships/hyperlink" Target="https://www.ieee802.org/1/files/public/docs2021/dr-CSD-0221-v01.pdf" TargetMode="External"/><Relationship Id="rId4" Type="http://schemas.openxmlformats.org/officeDocument/2006/relationships/hyperlink" Target="https://www.ieee802.org/1/files/public/docs2021/dr-PAR-0221-v01.pdf"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802.org/1/files/public/docs2021/dr-PAR-0321-v01.pdf" TargetMode="External"/><Relationship Id="rId7" Type="http://schemas.openxmlformats.org/officeDocument/2006/relationships/hyperlink" Target="https://www.ieee802.org/1/files/public/docs2021/dq-CSD-0321-v01.pdf" TargetMode="External"/><Relationship Id="rId2" Type="http://schemas.openxmlformats.org/officeDocument/2006/relationships/hyperlink" Target="https://www.ieee802.org/1/files/public/docs2021/dr-PAR-CSD-comments-0321-v01.pdf" TargetMode="External"/><Relationship Id="rId1" Type="http://schemas.openxmlformats.org/officeDocument/2006/relationships/slideLayout" Target="../slideLayouts/slideLayout2.xml"/><Relationship Id="rId6" Type="http://schemas.openxmlformats.org/officeDocument/2006/relationships/hyperlink" Target="https://www.ieee802.org/1/files/public/docs2021/dq-PAR-0321-v01.pdf" TargetMode="External"/><Relationship Id="rId5" Type="http://schemas.openxmlformats.org/officeDocument/2006/relationships/hyperlink" Target="https://www.ieee802.org/1/files/public/docs2021/dq-PAR-CSD-comments-0321-v01.pdf" TargetMode="External"/><Relationship Id="rId4" Type="http://schemas.openxmlformats.org/officeDocument/2006/relationships/hyperlink" Target="https://www.ieee802.org/1/files/public/docs2021/dr-CSD-0321-v01.pdf"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hyperlink" Target="http://grouper.ieee.org/groups/802/PARs.s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s://mentor.ieee.org/802.11/dcn/20/11-20-1725-00-0PAR-par-minutes-november-2020-session.docx"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ieee802.org/1/files/public/docs2021/dq-draft-CSD-0121-v01.pdf" TargetMode="External"/><Relationship Id="rId2" Type="http://schemas.openxmlformats.org/officeDocument/2006/relationships/hyperlink" Target="https://ieee802.org/1/files/public/docs2021/dq-draft-PAR-0121-v01.pdf" TargetMode="External"/><Relationship Id="rId1" Type="http://schemas.openxmlformats.org/officeDocument/2006/relationships/slideLayout" Target="../slideLayouts/slideLayout2.xml"/><Relationship Id="rId5" Type="http://schemas.openxmlformats.org/officeDocument/2006/relationships/hyperlink" Target="https://www.ieee802.org/1/files/public/docs2021/dr-CSD-0221-v01.pdf" TargetMode="External"/><Relationship Id="rId4" Type="http://schemas.openxmlformats.org/officeDocument/2006/relationships/hyperlink" Target="https://www.ieee802.org/1/files/public/docs2021/dr-PAR-0221-v01.pdf"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grouper.ieee.org/groups/802/PARs.s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eee802.org/1/files/public/docs2021/dq-draft-CSD-0121-v01.pdf" TargetMode="External"/><Relationship Id="rId2" Type="http://schemas.openxmlformats.org/officeDocument/2006/relationships/hyperlink" Target="https://ieee802.org/1/files/public/docs2021/dq-draft-PAR-0121-v01.pdf" TargetMode="External"/><Relationship Id="rId1" Type="http://schemas.openxmlformats.org/officeDocument/2006/relationships/slideLayout" Target="../slideLayouts/slideLayout2.xml"/><Relationship Id="rId5" Type="http://schemas.openxmlformats.org/officeDocument/2006/relationships/hyperlink" Target="https://www.ieee802.org/1/files/public/docs2021/dr-CSD-0221-v01.pdf" TargetMode="External"/><Relationship Id="rId4" Type="http://schemas.openxmlformats.org/officeDocument/2006/relationships/hyperlink" Target="https://www.ieee802.org/1/files/public/docs2021/dr-PAR-0221-v01.pdf"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1/dcn/20/11-20-1725-00-0PAR-par-minutes-november-2020-session.docx"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hyperlink" Target="https://ieee802.org/1/files/public/docs2021/dq-draft-CSD-0121-v01.pdf" TargetMode="External"/><Relationship Id="rId2" Type="http://schemas.openxmlformats.org/officeDocument/2006/relationships/hyperlink" Target="https://ieee802.org/1/files/public/docs2021/dq-draft-PAR-0121-v01.pdf"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ieee802.org/1/files/public/docs2021/dr-CSD-0221-v01.pdf" TargetMode="External"/><Relationship Id="rId2" Type="http://schemas.openxmlformats.org/officeDocument/2006/relationships/hyperlink" Target="https://www.ieee802.org/1/files/public/docs2021/dr-PAR-0221-v01.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b="0" dirty="0"/>
              <a:t>PAR Review SC - Meeting Agenda and Comment slides - March 2020 - Electronic Plenary</a:t>
            </a:r>
            <a:endParaRPr lang="en-GB" dirty="0"/>
          </a:p>
        </p:txBody>
      </p:sp>
      <p:sp>
        <p:nvSpPr>
          <p:cNvPr id="3074" name="Rectangle 2"/>
          <p:cNvSpPr>
            <a:spLocks noGrp="1" noChangeArrowheads="1"/>
          </p:cNvSpPr>
          <p:nvPr>
            <p:ph idx="1"/>
          </p:nvPr>
        </p:nvSpPr>
        <p:spPr>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2021-03-16</a:t>
            </a:r>
          </a:p>
        </p:txBody>
      </p:sp>
      <p:sp>
        <p:nvSpPr>
          <p:cNvPr id="6" name="Date Placeholder 3"/>
          <p:cNvSpPr>
            <a:spLocks noGrp="1"/>
          </p:cNvSpPr>
          <p:nvPr>
            <p:ph type="dt" idx="10"/>
          </p:nvPr>
        </p:nvSpPr>
        <p:spPr/>
        <p:txBody>
          <a:bodyPr/>
          <a:lstStyle/>
          <a:p>
            <a:r>
              <a:rPr lang="en-US"/>
              <a:t>March 2021</a:t>
            </a:r>
            <a:endParaRPr lang="en-GB" dirty="0"/>
          </a:p>
        </p:txBody>
      </p:sp>
      <p:sp>
        <p:nvSpPr>
          <p:cNvPr id="7" name="Footer Placeholder 4"/>
          <p:cNvSpPr>
            <a:spLocks noGrp="1"/>
          </p:cNvSpPr>
          <p:nvPr>
            <p:ph type="ftr" idx="11"/>
          </p:nvPr>
        </p:nvSpPr>
        <p:spPr/>
        <p:txBody>
          <a:bodyPr/>
          <a:lstStyle/>
          <a:p>
            <a:r>
              <a:rPr lang="en-GB"/>
              <a:t>Jon Rosdahl (Qualcomm)</a:t>
            </a:r>
            <a:endParaRPr lang="en-GB" dirty="0"/>
          </a:p>
        </p:txBody>
      </p:sp>
      <p:sp>
        <p:nvSpPr>
          <p:cNvPr id="8" name="Slide Number Placeholder 5"/>
          <p:cNvSpPr>
            <a:spLocks noGrp="1"/>
          </p:cNvSpPr>
          <p:nvPr>
            <p:ph type="sldNum" idx="12"/>
          </p:nvPr>
        </p:nvSpPr>
        <p:spPr/>
        <p:txBody>
          <a:bodyPr/>
          <a:lstStyle/>
          <a:p>
            <a:r>
              <a:rPr lang="en-GB"/>
              <a:t>Slide </a:t>
            </a:r>
            <a:fld id="{93823DB3-BAA4-4F4A-B4B3-ED9ABE70E976}" type="slidenum">
              <a:rPr lang="en-GB" smtClean="0"/>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57025170"/>
              </p:ext>
            </p:extLst>
          </p:nvPr>
        </p:nvGraphicFramePr>
        <p:xfrm>
          <a:off x="2057400" y="2590805"/>
          <a:ext cx="8001000" cy="2422525"/>
        </p:xfrm>
        <a:graphic>
          <a:graphicData uri="http://schemas.openxmlformats.org/presentationml/2006/ole">
            <mc:AlternateContent xmlns:mc="http://schemas.openxmlformats.org/markup-compatibility/2006">
              <mc:Choice xmlns:v="urn:schemas-microsoft-com:vml" Requires="v">
                <p:oleObj spid="_x0000_s1026" name="Document" r:id="rId4" imgW="8289564" imgH="2521714" progId="Word.Document.8">
                  <p:embed/>
                </p:oleObj>
              </mc:Choice>
              <mc:Fallback>
                <p:oleObj name="Document" r:id="rId4" imgW="8289564" imgH="2521714" progId="Word.Document.8">
                  <p:embed/>
                  <p:pic>
                    <p:nvPicPr>
                      <p:cNvPr id="3075" name="Object 3"/>
                      <p:cNvPicPr>
                        <a:picLocks noChangeAspect="1" noChangeArrowheads="1"/>
                      </p:cNvPicPr>
                      <p:nvPr/>
                    </p:nvPicPr>
                    <p:blipFill>
                      <a:blip r:embed="rId5"/>
                      <a:srcRect/>
                      <a:stretch>
                        <a:fillRect/>
                      </a:stretch>
                    </p:blipFill>
                    <p:spPr bwMode="auto">
                      <a:xfrm>
                        <a:off x="2057400" y="2590805"/>
                        <a:ext cx="8001000" cy="242252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2121694" y="2246414"/>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Snapshot Report to </a:t>
            </a:r>
            <a:r>
              <a:rPr lang="en-US"/>
              <a:t>802.11 closing plenary</a:t>
            </a:r>
            <a:endParaRPr lang="en-US" dirty="0"/>
          </a:p>
        </p:txBody>
      </p:sp>
      <p:sp>
        <p:nvSpPr>
          <p:cNvPr id="2" name="Text Placeholder 1"/>
          <p:cNvSpPr>
            <a:spLocks noGrp="1"/>
          </p:cNvSpPr>
          <p:nvPr>
            <p:ph type="body" idx="1"/>
          </p:nvPr>
        </p:nvSpPr>
        <p:spPr/>
        <p:txBody>
          <a:bodyPr/>
          <a:lstStyle/>
          <a:p>
            <a:r>
              <a:rPr lang="en-US" dirty="0"/>
              <a:t>As of March 15</a:t>
            </a:r>
          </a:p>
        </p:txBody>
      </p:sp>
      <p:sp>
        <p:nvSpPr>
          <p:cNvPr id="4" name="Date Placeholder 3"/>
          <p:cNvSpPr>
            <a:spLocks noGrp="1"/>
          </p:cNvSpPr>
          <p:nvPr>
            <p:ph type="dt" idx="10"/>
          </p:nvPr>
        </p:nvSpPr>
        <p:spPr/>
        <p:txBody>
          <a:bodyPr/>
          <a:lstStyle/>
          <a:p>
            <a:r>
              <a:rPr lang="en-US"/>
              <a:t>March 2021</a:t>
            </a:r>
            <a:endParaRPr lang="en-GB"/>
          </a:p>
        </p:txBody>
      </p:sp>
      <p:sp>
        <p:nvSpPr>
          <p:cNvPr id="5" name="Footer Placeholder 4"/>
          <p:cNvSpPr>
            <a:spLocks noGrp="1"/>
          </p:cNvSpPr>
          <p:nvPr>
            <p:ph type="ftr" idx="11"/>
          </p:nvPr>
        </p:nvSpPr>
        <p:spPr/>
        <p:txBody>
          <a:bodyPr/>
          <a:lstStyle/>
          <a:p>
            <a:r>
              <a:rPr lang="en-GB"/>
              <a:t>Jon Rosdahl (Qualcomm)</a:t>
            </a:r>
          </a:p>
        </p:txBody>
      </p:sp>
      <p:sp>
        <p:nvSpPr>
          <p:cNvPr id="6" name="Slide Number Placeholder 5"/>
          <p:cNvSpPr>
            <a:spLocks noGrp="1"/>
          </p:cNvSpPr>
          <p:nvPr>
            <p:ph type="sldNum" idx="12"/>
          </p:nvPr>
        </p:nvSpPr>
        <p:spPr/>
        <p:txBody>
          <a:bodyPr/>
          <a:lstStyle/>
          <a:p>
            <a:r>
              <a:rPr lang="en-GB"/>
              <a:t>Slide </a:t>
            </a:r>
            <a:fld id="{3ABCC52B-A3F7-440B-BBF2-55191E6E7773}" type="slidenum">
              <a:rPr lang="en-GB" smtClean="0"/>
              <a:pPr/>
              <a:t>10</a:t>
            </a:fld>
            <a:endParaRPr lang="en-GB"/>
          </a:p>
        </p:txBody>
      </p:sp>
    </p:spTree>
    <p:extLst>
      <p:ext uri="{BB962C8B-B14F-4D97-AF65-F5344CB8AC3E}">
        <p14:creationId xmlns:p14="http://schemas.microsoft.com/office/powerpoint/2010/main" val="16047104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E3723C62-F503-4B28-A6CE-0E72B92714AF}"/>
              </a:ext>
            </a:extLst>
          </p:cNvPr>
          <p:cNvSpPr>
            <a:spLocks noGrp="1"/>
          </p:cNvSpPr>
          <p:nvPr>
            <p:ph type="title"/>
          </p:nvPr>
        </p:nvSpPr>
        <p:spPr>
          <a:xfrm>
            <a:off x="914402" y="685803"/>
            <a:ext cx="10361084" cy="726973"/>
          </a:xfrm>
        </p:spPr>
        <p:txBody>
          <a:bodyPr/>
          <a:lstStyle/>
          <a:p>
            <a:r>
              <a:rPr lang="en-US" sz="2400" dirty="0"/>
              <a:t>PAR Review SC </a:t>
            </a:r>
            <a:br>
              <a:rPr lang="en-US" sz="2400" dirty="0"/>
            </a:br>
            <a:r>
              <a:rPr lang="en-US" sz="2400" dirty="0"/>
              <a:t>Jon Rosdahl, Chair</a:t>
            </a:r>
          </a:p>
        </p:txBody>
      </p:sp>
      <p:sp>
        <p:nvSpPr>
          <p:cNvPr id="8" name="Content Placeholder 7">
            <a:extLst>
              <a:ext uri="{FF2B5EF4-FFF2-40B4-BE49-F238E27FC236}">
                <a16:creationId xmlns:a16="http://schemas.microsoft.com/office/drawing/2014/main" id="{CB46589D-B045-4F67-96F9-108FD0B249A7}"/>
              </a:ext>
            </a:extLst>
          </p:cNvPr>
          <p:cNvSpPr>
            <a:spLocks noGrp="1"/>
          </p:cNvSpPr>
          <p:nvPr>
            <p:ph idx="1"/>
          </p:nvPr>
        </p:nvSpPr>
        <p:spPr>
          <a:xfrm>
            <a:off x="914402" y="1628801"/>
            <a:ext cx="10361084" cy="4465614"/>
          </a:xfrm>
        </p:spPr>
        <p:txBody>
          <a:bodyPr/>
          <a:lstStyle/>
          <a:p>
            <a:pPr marL="285750" indent="-285750"/>
            <a:r>
              <a:rPr lang="en-US" dirty="0"/>
              <a:t>2 PARs to be considered on </a:t>
            </a:r>
            <a:r>
              <a:rPr lang="en-US" altLang="en-US" dirty="0"/>
              <a:t>Telecon March 8, 2021  13:30-15:30 ET</a:t>
            </a:r>
          </a:p>
          <a:p>
            <a:pPr marL="857250" lvl="1" indent="-457200">
              <a:buFont typeface="+mj-lt"/>
              <a:buAutoNum type="arabicPeriod"/>
            </a:pPr>
            <a:r>
              <a:rPr lang="en-US" dirty="0"/>
              <a:t>802.1Qdq Amendment: Shaper Parameter Settings for </a:t>
            </a:r>
            <a:r>
              <a:rPr lang="en-US" dirty="0" err="1"/>
              <a:t>Bursty</a:t>
            </a:r>
            <a:r>
              <a:rPr lang="en-US" dirty="0"/>
              <a:t> Traffic requiring Bounded Latency, </a:t>
            </a:r>
            <a:r>
              <a:rPr lang="en-US" dirty="0">
                <a:hlinkClick r:id="rId2"/>
              </a:rPr>
              <a:t>PAR</a:t>
            </a:r>
            <a:r>
              <a:rPr lang="en-US" dirty="0"/>
              <a:t> and </a:t>
            </a:r>
            <a:r>
              <a:rPr lang="en-US" dirty="0">
                <a:hlinkClick r:id="rId3"/>
              </a:rPr>
              <a:t>CSD </a:t>
            </a:r>
            <a:endParaRPr lang="en-US" dirty="0"/>
          </a:p>
          <a:p>
            <a:pPr marL="857250" lvl="1" indent="-457200">
              <a:buFont typeface="+mj-lt"/>
              <a:buAutoNum type="arabicPeriod"/>
            </a:pPr>
            <a:r>
              <a:rPr lang="en-US" dirty="0"/>
              <a:t>802.1ASdr - Amendment: Inclusive Terminology, </a:t>
            </a:r>
            <a:r>
              <a:rPr lang="en-US" dirty="0">
                <a:hlinkClick r:id="rId4"/>
              </a:rPr>
              <a:t>PAR</a:t>
            </a:r>
            <a:r>
              <a:rPr lang="en-US" dirty="0"/>
              <a:t> and </a:t>
            </a:r>
            <a:r>
              <a:rPr lang="en-US" dirty="0">
                <a:hlinkClick r:id="rId5"/>
              </a:rPr>
              <a:t>CSD</a:t>
            </a:r>
            <a:endParaRPr lang="en-US" dirty="0"/>
          </a:p>
          <a:p>
            <a:pPr marL="285750" indent="-285750"/>
            <a:r>
              <a:rPr lang="en-US" altLang="en-US" dirty="0"/>
              <a:t>Comments were posted to the EC reflector – 9 March 2021 11am MST</a:t>
            </a:r>
          </a:p>
          <a:p>
            <a:pPr marL="285750" indent="-285750"/>
            <a:r>
              <a:rPr lang="en-US" altLang="en-US" dirty="0"/>
              <a:t>Feedback from WG due Wednesday 17 March 2021</a:t>
            </a:r>
          </a:p>
          <a:p>
            <a:pPr marL="285750" indent="-285750"/>
            <a:r>
              <a:rPr lang="en-US" altLang="en-US" dirty="0"/>
              <a:t>Feedback to be reviewed on Thursda</a:t>
            </a:r>
            <a:r>
              <a:rPr lang="en-US" dirty="0"/>
              <a:t>y 18 March 2021 9:00-10:00 ET</a:t>
            </a:r>
          </a:p>
          <a:p>
            <a:pPr marL="285750" indent="-285750"/>
            <a:endParaRPr lang="en-US" dirty="0"/>
          </a:p>
          <a:p>
            <a:pPr marL="285750" indent="-285750"/>
            <a:r>
              <a:rPr lang="en-US" dirty="0"/>
              <a:t>A Final report will be sent out prior to the Closing EC </a:t>
            </a:r>
            <a:r>
              <a:rPr lang="en-US"/>
              <a:t>Plenary Meeting.</a:t>
            </a:r>
          </a:p>
          <a:p>
            <a:pPr marL="285750" indent="-285750"/>
            <a:endParaRPr lang="en-US" dirty="0"/>
          </a:p>
        </p:txBody>
      </p:sp>
      <p:sp>
        <p:nvSpPr>
          <p:cNvPr id="4" name="Date Placeholder 3">
            <a:extLst>
              <a:ext uri="{FF2B5EF4-FFF2-40B4-BE49-F238E27FC236}">
                <a16:creationId xmlns:a16="http://schemas.microsoft.com/office/drawing/2014/main" id="{CFA74791-02E4-4161-A74F-E2C580C09359}"/>
              </a:ext>
            </a:extLst>
          </p:cNvPr>
          <p:cNvSpPr>
            <a:spLocks noGrp="1"/>
          </p:cNvSpPr>
          <p:nvPr>
            <p:ph type="dt" idx="10"/>
          </p:nvPr>
        </p:nvSpPr>
        <p:spPr/>
        <p:txBody>
          <a:bodyPr/>
          <a:lstStyle/>
          <a:p>
            <a:pPr>
              <a:defRPr/>
            </a:pPr>
            <a:r>
              <a:rPr lang="en-US">
                <a:solidFill>
                  <a:srgbClr val="000000"/>
                </a:solidFill>
              </a:rPr>
              <a:t>March 2021</a:t>
            </a:r>
            <a:endParaRPr lang="en-US" dirty="0">
              <a:solidFill>
                <a:srgbClr val="000000"/>
              </a:solidFill>
            </a:endParaRPr>
          </a:p>
        </p:txBody>
      </p:sp>
      <p:sp>
        <p:nvSpPr>
          <p:cNvPr id="5" name="Footer Placeholder 4">
            <a:extLst>
              <a:ext uri="{FF2B5EF4-FFF2-40B4-BE49-F238E27FC236}">
                <a16:creationId xmlns:a16="http://schemas.microsoft.com/office/drawing/2014/main" id="{9E179B68-B8DD-4D01-A19B-C60183D73755}"/>
              </a:ext>
            </a:extLst>
          </p:cNvPr>
          <p:cNvSpPr>
            <a:spLocks noGrp="1"/>
          </p:cNvSpPr>
          <p:nvPr>
            <p:ph type="ftr" idx="11"/>
          </p:nvPr>
        </p:nvSpPr>
        <p:spPr/>
        <p:txBody>
          <a:bodyPr/>
          <a:lstStyle/>
          <a:p>
            <a:pPr>
              <a:defRPr/>
            </a:pPr>
            <a:r>
              <a:rPr lang="en-US">
                <a:solidFill>
                  <a:srgbClr val="000000"/>
                </a:solidFill>
              </a:rPr>
              <a:t>Jon Rosdahl (Qualcomm)</a:t>
            </a:r>
          </a:p>
        </p:txBody>
      </p:sp>
      <p:sp>
        <p:nvSpPr>
          <p:cNvPr id="6" name="Slide Number Placeholder 5">
            <a:extLst>
              <a:ext uri="{FF2B5EF4-FFF2-40B4-BE49-F238E27FC236}">
                <a16:creationId xmlns:a16="http://schemas.microsoft.com/office/drawing/2014/main" id="{91BACB44-535E-4B7C-96CE-D105B3096CD7}"/>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11</a:t>
            </a:fld>
            <a:endParaRPr lang="en-US" altLang="en-US">
              <a:solidFill>
                <a:srgbClr val="000000"/>
              </a:solidFill>
            </a:endParaRPr>
          </a:p>
        </p:txBody>
      </p:sp>
    </p:spTree>
    <p:extLst>
      <p:ext uri="{BB962C8B-B14F-4D97-AF65-F5344CB8AC3E}">
        <p14:creationId xmlns:p14="http://schemas.microsoft.com/office/powerpoint/2010/main" val="24931263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213105-1CA0-443F-B1A3-AC29BCE1437B}"/>
              </a:ext>
            </a:extLst>
          </p:cNvPr>
          <p:cNvSpPr>
            <a:spLocks noGrp="1"/>
          </p:cNvSpPr>
          <p:nvPr>
            <p:ph type="title"/>
          </p:nvPr>
        </p:nvSpPr>
        <p:spPr/>
        <p:txBody>
          <a:bodyPr/>
          <a:lstStyle/>
          <a:p>
            <a:r>
              <a:rPr lang="en-US" dirty="0"/>
              <a:t>Responses from 802 Working Groups</a:t>
            </a:r>
          </a:p>
        </p:txBody>
      </p:sp>
      <p:sp>
        <p:nvSpPr>
          <p:cNvPr id="3" name="Text Placeholder 2">
            <a:extLst>
              <a:ext uri="{FF2B5EF4-FFF2-40B4-BE49-F238E27FC236}">
                <a16:creationId xmlns:a16="http://schemas.microsoft.com/office/drawing/2014/main" id="{30B97474-5C9C-4EFA-B1B2-2D473D51CC1D}"/>
              </a:ext>
            </a:extLst>
          </p:cNvPr>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5180B14E-459D-4D1C-B097-7786B6E3248A}"/>
              </a:ext>
            </a:extLst>
          </p:cNvPr>
          <p:cNvSpPr>
            <a:spLocks noGrp="1"/>
          </p:cNvSpPr>
          <p:nvPr>
            <p:ph type="dt" idx="10"/>
          </p:nvPr>
        </p:nvSpPr>
        <p:spPr/>
        <p:txBody>
          <a:bodyPr/>
          <a:lstStyle/>
          <a:p>
            <a:pPr>
              <a:defRPr/>
            </a:pPr>
            <a:r>
              <a:rPr lang="en-US">
                <a:solidFill>
                  <a:srgbClr val="000000"/>
                </a:solidFill>
              </a:rPr>
              <a:t>March 2021</a:t>
            </a:r>
            <a:endParaRPr lang="en-US" dirty="0">
              <a:solidFill>
                <a:srgbClr val="000000"/>
              </a:solidFill>
            </a:endParaRPr>
          </a:p>
        </p:txBody>
      </p:sp>
      <p:sp>
        <p:nvSpPr>
          <p:cNvPr id="5" name="Footer Placeholder 4">
            <a:extLst>
              <a:ext uri="{FF2B5EF4-FFF2-40B4-BE49-F238E27FC236}">
                <a16:creationId xmlns:a16="http://schemas.microsoft.com/office/drawing/2014/main" id="{B8758877-86A7-43C7-9D10-6E5F40B028B1}"/>
              </a:ext>
            </a:extLst>
          </p:cNvPr>
          <p:cNvSpPr>
            <a:spLocks noGrp="1"/>
          </p:cNvSpPr>
          <p:nvPr>
            <p:ph type="ftr" idx="11"/>
          </p:nvPr>
        </p:nvSpPr>
        <p:spPr/>
        <p:txBody>
          <a:bodyPr/>
          <a:lstStyle/>
          <a:p>
            <a:pPr>
              <a:defRPr/>
            </a:pPr>
            <a:r>
              <a:rPr lang="en-US">
                <a:solidFill>
                  <a:srgbClr val="000000"/>
                </a:solidFill>
              </a:rPr>
              <a:t>Jon Rosdahl (Qualcomm)</a:t>
            </a:r>
          </a:p>
        </p:txBody>
      </p:sp>
      <p:sp>
        <p:nvSpPr>
          <p:cNvPr id="6" name="Slide Number Placeholder 5">
            <a:extLst>
              <a:ext uri="{FF2B5EF4-FFF2-40B4-BE49-F238E27FC236}">
                <a16:creationId xmlns:a16="http://schemas.microsoft.com/office/drawing/2014/main" id="{A5C49826-E039-44C4-A6DB-616DB23E417B}"/>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12</a:t>
            </a:fld>
            <a:endParaRPr lang="en-US" altLang="en-US">
              <a:solidFill>
                <a:srgbClr val="000000"/>
              </a:solidFill>
            </a:endParaRPr>
          </a:p>
        </p:txBody>
      </p:sp>
    </p:spTree>
    <p:extLst>
      <p:ext uri="{BB962C8B-B14F-4D97-AF65-F5344CB8AC3E}">
        <p14:creationId xmlns:p14="http://schemas.microsoft.com/office/powerpoint/2010/main" val="23676271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99A18766-1DB7-45FD-887F-00A0F42BAA8E}"/>
              </a:ext>
            </a:extLst>
          </p:cNvPr>
          <p:cNvSpPr>
            <a:spLocks noGrp="1"/>
          </p:cNvSpPr>
          <p:nvPr>
            <p:ph type="title"/>
          </p:nvPr>
        </p:nvSpPr>
        <p:spPr>
          <a:xfrm>
            <a:off x="914402" y="685803"/>
            <a:ext cx="10361084" cy="582957"/>
          </a:xfrm>
        </p:spPr>
        <p:txBody>
          <a:bodyPr/>
          <a:lstStyle/>
          <a:p>
            <a:r>
              <a:rPr lang="en-US" sz="2400" dirty="0"/>
              <a:t>Response from 802.1</a:t>
            </a:r>
          </a:p>
        </p:txBody>
      </p:sp>
      <p:sp>
        <p:nvSpPr>
          <p:cNvPr id="4" name="Date Placeholder 3">
            <a:extLst>
              <a:ext uri="{FF2B5EF4-FFF2-40B4-BE49-F238E27FC236}">
                <a16:creationId xmlns:a16="http://schemas.microsoft.com/office/drawing/2014/main" id="{9DAE4906-8E1C-45DE-9706-B2D089D62DD5}"/>
              </a:ext>
            </a:extLst>
          </p:cNvPr>
          <p:cNvSpPr>
            <a:spLocks noGrp="1"/>
          </p:cNvSpPr>
          <p:nvPr>
            <p:ph type="dt" idx="10"/>
          </p:nvPr>
        </p:nvSpPr>
        <p:spPr/>
        <p:txBody>
          <a:bodyPr/>
          <a:lstStyle/>
          <a:p>
            <a:pPr>
              <a:defRPr/>
            </a:pPr>
            <a:r>
              <a:rPr lang="en-US">
                <a:solidFill>
                  <a:srgbClr val="000000"/>
                </a:solidFill>
              </a:rPr>
              <a:t>March 2021</a:t>
            </a:r>
            <a:endParaRPr lang="en-US" dirty="0">
              <a:solidFill>
                <a:srgbClr val="000000"/>
              </a:solidFill>
            </a:endParaRPr>
          </a:p>
        </p:txBody>
      </p:sp>
      <p:sp>
        <p:nvSpPr>
          <p:cNvPr id="5" name="Footer Placeholder 4">
            <a:extLst>
              <a:ext uri="{FF2B5EF4-FFF2-40B4-BE49-F238E27FC236}">
                <a16:creationId xmlns:a16="http://schemas.microsoft.com/office/drawing/2014/main" id="{B5A148EC-7542-4828-819A-2F0E5101DDE7}"/>
              </a:ext>
            </a:extLst>
          </p:cNvPr>
          <p:cNvSpPr>
            <a:spLocks noGrp="1"/>
          </p:cNvSpPr>
          <p:nvPr>
            <p:ph type="ftr" idx="11"/>
          </p:nvPr>
        </p:nvSpPr>
        <p:spPr/>
        <p:txBody>
          <a:bodyPr/>
          <a:lstStyle/>
          <a:p>
            <a:pPr>
              <a:defRPr/>
            </a:pPr>
            <a:r>
              <a:rPr lang="en-US">
                <a:solidFill>
                  <a:srgbClr val="000000"/>
                </a:solidFill>
              </a:rPr>
              <a:t>Jon Rosdahl (Qualcomm)</a:t>
            </a:r>
          </a:p>
        </p:txBody>
      </p:sp>
      <p:sp>
        <p:nvSpPr>
          <p:cNvPr id="6" name="Slide Number Placeholder 5">
            <a:extLst>
              <a:ext uri="{FF2B5EF4-FFF2-40B4-BE49-F238E27FC236}">
                <a16:creationId xmlns:a16="http://schemas.microsoft.com/office/drawing/2014/main" id="{5769505B-6F9C-4F2F-848F-D7F80D1ED6EE}"/>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13</a:t>
            </a:fld>
            <a:endParaRPr lang="en-US" altLang="en-US">
              <a:solidFill>
                <a:srgbClr val="000000"/>
              </a:solidFill>
            </a:endParaRPr>
          </a:p>
        </p:txBody>
      </p:sp>
      <p:sp>
        <p:nvSpPr>
          <p:cNvPr id="9" name="Rectangle 1">
            <a:extLst>
              <a:ext uri="{FF2B5EF4-FFF2-40B4-BE49-F238E27FC236}">
                <a16:creationId xmlns:a16="http://schemas.microsoft.com/office/drawing/2014/main" id="{DD58731A-E055-4725-A2A2-AA44A1CBED8D}"/>
              </a:ext>
            </a:extLst>
          </p:cNvPr>
          <p:cNvSpPr>
            <a:spLocks noGrp="1" noChangeArrowheads="1"/>
          </p:cNvSpPr>
          <p:nvPr>
            <p:ph idx="1"/>
          </p:nvPr>
        </p:nvSpPr>
        <p:spPr bwMode="auto">
          <a:xfrm>
            <a:off x="914403" y="2052652"/>
            <a:ext cx="10361084" cy="3970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indent="0" defTabSz="914400" eaLnBrk="0" hangingPunct="0">
              <a:spcBef>
                <a:spcPct val="0"/>
              </a:spcBef>
              <a:buClrTx/>
              <a:buSzTx/>
            </a:pPr>
            <a:r>
              <a:rPr kumimoji="0" lang="en-US" altLang="en-US" sz="1800" b="0" i="0" u="none" strike="noStrike" cap="none" normalizeH="0" baseline="0" dirty="0">
                <a:ln>
                  <a:noFill/>
                </a:ln>
                <a:solidFill>
                  <a:schemeClr val="tx1"/>
                </a:solidFill>
                <a:effectLst/>
                <a:latin typeface="Arial" panose="020B0604020202020204" pitchFamily="34" charset="0"/>
              </a:rPr>
              <a:t>Based on comments received, the response and update for the 802.1 PARs and CSDs are noted below:</a:t>
            </a:r>
          </a:p>
          <a:p>
            <a:pPr marL="0" indent="0" defTabSz="914400" eaLnBrk="0" hangingPunct="0">
              <a:spcBef>
                <a:spcPct val="0"/>
              </a:spcBef>
              <a:buClrTx/>
              <a:buSzTx/>
            </a:pPr>
            <a:r>
              <a:rPr kumimoji="0" lang="en-US" altLang="en-US" sz="1800" b="0" i="0" u="none" strike="noStrike" cap="none" normalizeH="0" baseline="0" dirty="0">
                <a:ln>
                  <a:noFill/>
                </a:ln>
                <a:solidFill>
                  <a:schemeClr val="tx1"/>
                </a:solidFill>
                <a:effectLst/>
                <a:latin typeface="Arial" panose="020B0604020202020204" pitchFamily="34" charset="0"/>
              </a:rPr>
              <a:t> </a:t>
            </a:r>
          </a:p>
          <a:p>
            <a:pPr marL="0" indent="0" defTabSz="914400" eaLnBrk="0" hangingPunct="0">
              <a:spcBef>
                <a:spcPct val="0"/>
              </a:spcBef>
              <a:buClrTx/>
              <a:buSzTx/>
            </a:pPr>
            <a:r>
              <a:rPr kumimoji="0" lang="en-US" altLang="en-US" sz="1800" b="0" i="0" u="none" strike="noStrike" cap="none" normalizeH="0" baseline="0" dirty="0">
                <a:ln>
                  <a:noFill/>
                </a:ln>
                <a:solidFill>
                  <a:schemeClr val="tx1"/>
                </a:solidFill>
                <a:effectLst/>
                <a:latin typeface="Arial" panose="020B0604020202020204" pitchFamily="34" charset="0"/>
              </a:rPr>
              <a:t>P802.1ASdr Amendment: Inclusive Terminology</a:t>
            </a:r>
          </a:p>
          <a:p>
            <a:pPr marL="0" indent="0" defTabSz="914400" eaLnBrk="0" hangingPunct="0">
              <a:spcBef>
                <a:spcPct val="0"/>
              </a:spcBef>
              <a:buClrTx/>
              <a:buSzTx/>
            </a:pPr>
            <a:r>
              <a:rPr kumimoji="0" lang="en-US" altLang="en-US" sz="1800" b="0" i="0" u="none" strike="noStrike" cap="none" normalizeH="0" baseline="0" dirty="0">
                <a:ln>
                  <a:noFill/>
                </a:ln>
                <a:solidFill>
                  <a:schemeClr val="tx1"/>
                </a:solidFill>
                <a:effectLst/>
                <a:latin typeface="Arial" panose="020B0604020202020204" pitchFamily="34" charset="0"/>
              </a:rPr>
              <a:t>Responses to comments: </a:t>
            </a:r>
            <a:r>
              <a:rPr kumimoji="0" lang="en-US" altLang="en-US" sz="1800" b="0" i="0" u="none" strike="noStrike" cap="none" normalizeH="0" baseline="0" dirty="0">
                <a:ln>
                  <a:noFill/>
                </a:ln>
                <a:solidFill>
                  <a:schemeClr val="tx1"/>
                </a:solidFill>
                <a:effectLst/>
                <a:latin typeface="Arial" panose="020B0604020202020204" pitchFamily="34" charset="0"/>
                <a:hlinkClick r:id="rId2"/>
              </a:rPr>
              <a:t>https://www.ieee802.org/1/files/public/docs2021/dr-PAR-CSD-comments-0321-v01.pdf</a:t>
            </a:r>
            <a:endParaRPr kumimoji="0" lang="en-US" altLang="en-US" sz="1800" b="0" i="0" u="none" strike="noStrike" cap="none" normalizeH="0" baseline="0" dirty="0">
              <a:ln>
                <a:noFill/>
              </a:ln>
              <a:solidFill>
                <a:schemeClr val="tx1"/>
              </a:solidFill>
              <a:effectLst/>
              <a:latin typeface="Arial" panose="020B0604020202020204" pitchFamily="34" charset="0"/>
            </a:endParaRPr>
          </a:p>
          <a:p>
            <a:pPr marL="0" indent="0" defTabSz="914400" eaLnBrk="0" hangingPunct="0">
              <a:spcBef>
                <a:spcPct val="0"/>
              </a:spcBef>
              <a:buClrTx/>
              <a:buSzTx/>
            </a:pPr>
            <a:r>
              <a:rPr kumimoji="0" lang="sv-SE" altLang="en-US" sz="1800" b="0" i="0" u="none" strike="noStrike" cap="none" normalizeH="0" baseline="0" dirty="0">
                <a:ln>
                  <a:noFill/>
                </a:ln>
                <a:solidFill>
                  <a:schemeClr val="tx1"/>
                </a:solidFill>
                <a:effectLst/>
                <a:latin typeface="Arial" panose="020B0604020202020204" pitchFamily="34" charset="0"/>
              </a:rPr>
              <a:t>Revised P802.1ASdr PAR: </a:t>
            </a:r>
            <a:r>
              <a:rPr kumimoji="0" lang="sv-SE" altLang="en-US" sz="1800" b="0" i="0" u="none" strike="noStrike" cap="none" normalizeH="0" baseline="0" dirty="0">
                <a:ln>
                  <a:noFill/>
                </a:ln>
                <a:solidFill>
                  <a:schemeClr val="tx1"/>
                </a:solidFill>
                <a:effectLst/>
                <a:latin typeface="Arial" panose="020B0604020202020204" pitchFamily="34" charset="0"/>
                <a:hlinkClick r:id="rId3"/>
              </a:rPr>
              <a:t>https://www.ieee802.org/1/files/public/docs2021/dr-PAR-0321-v01.pdf</a:t>
            </a:r>
            <a:r>
              <a:rPr kumimoji="0" lang="sv-SE" altLang="en-US" sz="1800" b="0" i="0" u="none" strike="noStrike" cap="none" normalizeH="0" baseline="0" dirty="0">
                <a:ln>
                  <a:noFill/>
                </a:ln>
                <a:solidFill>
                  <a:schemeClr val="tx1"/>
                </a:solidFill>
                <a:effectLst/>
                <a:latin typeface="Arial" panose="020B0604020202020204" pitchFamily="34" charset="0"/>
              </a:rPr>
              <a:t> </a:t>
            </a:r>
          </a:p>
          <a:p>
            <a:pPr marL="0" indent="0" defTabSz="914400" eaLnBrk="0" hangingPunct="0">
              <a:spcBef>
                <a:spcPct val="0"/>
              </a:spcBef>
              <a:buClrTx/>
              <a:buSzTx/>
            </a:pPr>
            <a:r>
              <a:rPr kumimoji="0" lang="sv-SE" altLang="en-US" sz="1800" b="0" i="0" u="none" strike="noStrike" cap="none" normalizeH="0" baseline="0" dirty="0">
                <a:ln>
                  <a:noFill/>
                </a:ln>
                <a:solidFill>
                  <a:schemeClr val="tx1"/>
                </a:solidFill>
                <a:effectLst/>
                <a:latin typeface="Arial" panose="020B0604020202020204" pitchFamily="34" charset="0"/>
              </a:rPr>
              <a:t>Revised P802.1ASdr CSD: </a:t>
            </a:r>
            <a:r>
              <a:rPr kumimoji="0" lang="sv-SE" altLang="en-US" sz="1800" b="0" i="0" u="none" strike="noStrike" cap="none" normalizeH="0" baseline="0" dirty="0">
                <a:ln>
                  <a:noFill/>
                </a:ln>
                <a:solidFill>
                  <a:schemeClr val="tx1"/>
                </a:solidFill>
                <a:effectLst/>
                <a:latin typeface="Arial" panose="020B0604020202020204" pitchFamily="34" charset="0"/>
                <a:hlinkClick r:id="rId4"/>
              </a:rPr>
              <a:t>https://www.ieee802.org/1/files/public/docs2021/dr-CSD-0321-v01.pdf</a:t>
            </a:r>
            <a:endParaRPr kumimoji="0" lang="sv-SE" altLang="en-US" sz="1800" b="0" i="0" u="none" strike="noStrike" cap="none" normalizeH="0" baseline="0" dirty="0">
              <a:ln>
                <a:noFill/>
              </a:ln>
              <a:solidFill>
                <a:schemeClr val="tx1"/>
              </a:solidFill>
              <a:effectLst/>
              <a:latin typeface="Arial" panose="020B0604020202020204" pitchFamily="34" charset="0"/>
            </a:endParaRPr>
          </a:p>
          <a:p>
            <a:pPr marL="0" indent="0" defTabSz="914400" eaLnBrk="0" hangingPunct="0">
              <a:spcBef>
                <a:spcPct val="0"/>
              </a:spcBef>
              <a:buClrTx/>
              <a:buSzTx/>
            </a:pPr>
            <a:r>
              <a:rPr kumimoji="0" lang="sv-SE" altLang="en-US" sz="1800" b="0" i="0" u="none" strike="noStrike" cap="none" normalizeH="0" baseline="0" dirty="0">
                <a:ln>
                  <a:noFill/>
                </a:ln>
                <a:solidFill>
                  <a:schemeClr val="tx1"/>
                </a:solidFill>
                <a:effectLst/>
                <a:latin typeface="Arial" panose="020B0604020202020204" pitchFamily="34" charset="0"/>
              </a:rPr>
              <a:t> </a:t>
            </a:r>
          </a:p>
          <a:p>
            <a:pPr marL="0" indent="0" defTabSz="914400" eaLnBrk="0" hangingPunct="0">
              <a:spcBef>
                <a:spcPct val="0"/>
              </a:spcBef>
              <a:buClrTx/>
              <a:buSzTx/>
            </a:pPr>
            <a:r>
              <a:rPr kumimoji="0" lang="sv-SE" altLang="en-US" sz="1800" b="0" i="0" u="none" strike="noStrike" cap="none" normalizeH="0" baseline="0" dirty="0">
                <a:ln>
                  <a:noFill/>
                </a:ln>
                <a:solidFill>
                  <a:schemeClr val="tx1"/>
                </a:solidFill>
                <a:effectLst/>
                <a:latin typeface="Arial" panose="020B0604020202020204" pitchFamily="34" charset="0"/>
              </a:rPr>
              <a:t>P802.1Qdq Amendment: Shaper Parameter Settings for Bursty Traffic requiring Bounded Latency</a:t>
            </a:r>
          </a:p>
          <a:p>
            <a:pPr marL="0" indent="0" defTabSz="914400" eaLnBrk="0" hangingPunct="0">
              <a:spcBef>
                <a:spcPct val="0"/>
              </a:spcBef>
              <a:buClrTx/>
              <a:buSzTx/>
            </a:pPr>
            <a:r>
              <a:rPr kumimoji="0" lang="sv-SE" altLang="en-US" sz="1800" b="0" i="0" u="none" strike="noStrike" cap="none" normalizeH="0" baseline="0" dirty="0">
                <a:ln>
                  <a:noFill/>
                </a:ln>
                <a:solidFill>
                  <a:schemeClr val="tx1"/>
                </a:solidFill>
                <a:effectLst/>
                <a:latin typeface="Arial" panose="020B0604020202020204" pitchFamily="34" charset="0"/>
              </a:rPr>
              <a:t>Responses to comments: </a:t>
            </a:r>
            <a:r>
              <a:rPr kumimoji="0" lang="sv-SE" altLang="en-US" sz="1800" b="0" i="0" u="none" strike="noStrike" cap="none" normalizeH="0" baseline="0" dirty="0">
                <a:ln>
                  <a:noFill/>
                </a:ln>
                <a:solidFill>
                  <a:schemeClr val="tx1"/>
                </a:solidFill>
                <a:effectLst/>
                <a:latin typeface="Arial" panose="020B0604020202020204" pitchFamily="34" charset="0"/>
                <a:hlinkClick r:id="rId5"/>
              </a:rPr>
              <a:t>https://www.ieee802.org/1/files/public/docs2021/dq-PAR-CSD-comments-0321-v01.pdf</a:t>
            </a:r>
            <a:endParaRPr kumimoji="0" lang="sv-SE" altLang="en-US" sz="1800" b="0" i="0" u="none" strike="noStrike" cap="none" normalizeH="0" baseline="0" dirty="0">
              <a:ln>
                <a:noFill/>
              </a:ln>
              <a:solidFill>
                <a:schemeClr val="tx1"/>
              </a:solidFill>
              <a:effectLst/>
              <a:latin typeface="Arial" panose="020B0604020202020204" pitchFamily="34" charset="0"/>
            </a:endParaRPr>
          </a:p>
          <a:p>
            <a:pPr marL="0" indent="0" defTabSz="914400" eaLnBrk="0" hangingPunct="0">
              <a:spcBef>
                <a:spcPct val="0"/>
              </a:spcBef>
              <a:buClrTx/>
              <a:buSzTx/>
            </a:pPr>
            <a:r>
              <a:rPr kumimoji="0" lang="sv-SE" altLang="en-US" sz="1800" b="0" i="0" u="none" strike="noStrike" cap="none" normalizeH="0" baseline="0" dirty="0">
                <a:ln>
                  <a:noFill/>
                </a:ln>
                <a:solidFill>
                  <a:schemeClr val="tx1"/>
                </a:solidFill>
                <a:effectLst/>
                <a:latin typeface="Arial" panose="020B0604020202020204" pitchFamily="34" charset="0"/>
              </a:rPr>
              <a:t>Revised P802.1Qdq PAR: </a:t>
            </a:r>
            <a:r>
              <a:rPr kumimoji="0" lang="sv-SE" altLang="en-US" sz="1800" b="0" i="0" u="none" strike="noStrike" cap="none" normalizeH="0" baseline="0" dirty="0">
                <a:ln>
                  <a:noFill/>
                </a:ln>
                <a:solidFill>
                  <a:schemeClr val="tx1"/>
                </a:solidFill>
                <a:effectLst/>
                <a:latin typeface="Arial" panose="020B0604020202020204" pitchFamily="34" charset="0"/>
                <a:hlinkClick r:id="rId6"/>
              </a:rPr>
              <a:t>https://www.ieee802.org/1/files/public/docs2021/dq-PAR-0321-v01.pdf</a:t>
            </a:r>
            <a:endParaRPr kumimoji="0" lang="sv-SE" altLang="en-US" sz="1800" b="0" i="0" u="none" strike="noStrike" cap="none" normalizeH="0" baseline="0" dirty="0">
              <a:ln>
                <a:noFill/>
              </a:ln>
              <a:solidFill>
                <a:schemeClr val="tx1"/>
              </a:solidFill>
              <a:effectLst/>
              <a:latin typeface="Arial" panose="020B0604020202020204" pitchFamily="34" charset="0"/>
            </a:endParaRPr>
          </a:p>
          <a:p>
            <a:pPr marL="0" indent="0" defTabSz="914400" eaLnBrk="0" hangingPunct="0">
              <a:spcBef>
                <a:spcPct val="0"/>
              </a:spcBef>
              <a:buClrTx/>
              <a:buSzTx/>
            </a:pPr>
            <a:r>
              <a:rPr kumimoji="0" lang="sv-SE" altLang="en-US" sz="1800" b="0" i="0" u="none" strike="noStrike" cap="none" normalizeH="0" baseline="0" dirty="0">
                <a:ln>
                  <a:noFill/>
                </a:ln>
                <a:solidFill>
                  <a:schemeClr val="tx1"/>
                </a:solidFill>
                <a:effectLst/>
                <a:latin typeface="Arial" panose="020B0604020202020204" pitchFamily="34" charset="0"/>
              </a:rPr>
              <a:t>Revised P802.1Qdq CSD: </a:t>
            </a:r>
            <a:r>
              <a:rPr kumimoji="0" lang="sv-SE" altLang="en-US" sz="1800" b="0" i="0" u="none" strike="noStrike" cap="none" normalizeH="0" baseline="0" dirty="0">
                <a:ln>
                  <a:noFill/>
                </a:ln>
                <a:solidFill>
                  <a:schemeClr val="tx1"/>
                </a:solidFill>
                <a:effectLst/>
                <a:latin typeface="Arial" panose="020B0604020202020204" pitchFamily="34" charset="0"/>
                <a:hlinkClick r:id="rId7"/>
              </a:rPr>
              <a:t>https://www.ieee802.org/1/files/public/docs2021/dq-CSD-0321-v01.pdf</a:t>
            </a:r>
            <a:endParaRPr kumimoji="0" lang="sv-SE"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2725317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Final Report to 802.11</a:t>
            </a:r>
          </a:p>
        </p:txBody>
      </p:sp>
      <p:sp>
        <p:nvSpPr>
          <p:cNvPr id="2" name="Text Placeholder 1"/>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r>
              <a:rPr lang="en-US"/>
              <a:t>March 2021</a:t>
            </a:r>
            <a:endParaRPr lang="en-GB"/>
          </a:p>
        </p:txBody>
      </p:sp>
      <p:sp>
        <p:nvSpPr>
          <p:cNvPr id="5" name="Footer Placeholder 4"/>
          <p:cNvSpPr>
            <a:spLocks noGrp="1"/>
          </p:cNvSpPr>
          <p:nvPr>
            <p:ph type="ftr" idx="11"/>
          </p:nvPr>
        </p:nvSpPr>
        <p:spPr/>
        <p:txBody>
          <a:bodyPr/>
          <a:lstStyle/>
          <a:p>
            <a:r>
              <a:rPr lang="en-GB"/>
              <a:t>Jon Rosdahl (Qualcomm)</a:t>
            </a:r>
          </a:p>
        </p:txBody>
      </p:sp>
      <p:sp>
        <p:nvSpPr>
          <p:cNvPr id="6" name="Slide Number Placeholder 5"/>
          <p:cNvSpPr>
            <a:spLocks noGrp="1"/>
          </p:cNvSpPr>
          <p:nvPr>
            <p:ph type="sldNum" idx="12"/>
          </p:nvPr>
        </p:nvSpPr>
        <p:spPr/>
        <p:txBody>
          <a:bodyPr/>
          <a:lstStyle/>
          <a:p>
            <a:r>
              <a:rPr lang="en-GB"/>
              <a:t>Slide </a:t>
            </a:r>
            <a:fld id="{3ABCC52B-A3F7-440B-BBF2-55191E6E7773}" type="slidenum">
              <a:rPr lang="en-GB" smtClean="0"/>
              <a:pPr/>
              <a:t>14</a:t>
            </a:fld>
            <a:endParaRPr lang="en-GB"/>
          </a:p>
        </p:txBody>
      </p:sp>
    </p:spTree>
    <p:extLst>
      <p:ext uri="{BB962C8B-B14F-4D97-AF65-F5344CB8AC3E}">
        <p14:creationId xmlns:p14="http://schemas.microsoft.com/office/powerpoint/2010/main" val="38833705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914402" y="685803"/>
            <a:ext cx="10361084" cy="510949"/>
          </a:xfrm>
          <a:ln/>
        </p:spPr>
        <p:txBody>
          <a:body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11266" name="Rectangle 2"/>
          <p:cNvSpPr>
            <a:spLocks noGrp="1" noChangeArrowheads="1"/>
          </p:cNvSpPr>
          <p:nvPr>
            <p:ph idx="1"/>
          </p:nvPr>
        </p:nvSpPr>
        <p:spPr>
          <a:xfrm>
            <a:off x="914402" y="1556793"/>
            <a:ext cx="10547392" cy="4537622"/>
          </a:xfrm>
          <a:ln/>
        </p:spPr>
        <p:txBody>
          <a:bodyPr/>
          <a:lstStyle/>
          <a:p>
            <a:r>
              <a:rPr lang="en-US" dirty="0"/>
              <a:t>IEEE 802 PARs Under consideration Webpage:</a:t>
            </a:r>
          </a:p>
          <a:p>
            <a:pPr lvl="1"/>
            <a:r>
              <a:rPr lang="en-US" dirty="0"/>
              <a:t>	</a:t>
            </a:r>
            <a:r>
              <a:rPr lang="en-US" dirty="0">
                <a:solidFill>
                  <a:schemeClr val="accent6"/>
                </a:solidFill>
                <a:hlinkClick r:id="rId3"/>
              </a:rPr>
              <a:t>http://grouper.ieee.org/groups/802/PARs.shtml</a:t>
            </a:r>
            <a:endParaRPr lang="en-US" dirty="0">
              <a:solidFill>
                <a:schemeClr val="accent6"/>
              </a:solidFill>
            </a:endParaRPr>
          </a:p>
          <a:p>
            <a:endParaRPr lang="en-US" dirty="0"/>
          </a:p>
          <a:p>
            <a:r>
              <a:rPr lang="en-US" dirty="0"/>
              <a:t>Minutes: </a:t>
            </a:r>
          </a:p>
          <a:p>
            <a:pPr lvl="1"/>
            <a:r>
              <a:rPr lang="en-US" sz="2400" b="1" dirty="0"/>
              <a:t>Previous Virtual Plenary minutes:  11-19/1725r0:</a:t>
            </a:r>
          </a:p>
          <a:p>
            <a:pPr lvl="3"/>
            <a:r>
              <a:rPr lang="en-US" b="1" dirty="0">
                <a:hlinkClick r:id="rId4"/>
              </a:rPr>
              <a:t>https://mentor.ieee.org/802.11/dcn/20/11-20-1725-00-0PAR-par-minutes-november-2020-session.docx</a:t>
            </a:r>
            <a:endParaRPr lang="en-US" b="1" dirty="0"/>
          </a:p>
          <a:p>
            <a:pPr lvl="3"/>
            <a:endParaRPr lang="en-US" b="1" dirty="0"/>
          </a:p>
          <a:p>
            <a:pPr lvl="1"/>
            <a:r>
              <a:rPr lang="en-US" sz="2800" b="1" dirty="0"/>
              <a:t>Current Teleconference minutes</a:t>
            </a:r>
            <a:r>
              <a:rPr lang="en-US" sz="2800" b="1"/>
              <a:t>:  11-21/0359r0</a:t>
            </a:r>
            <a:r>
              <a:rPr lang="en-US" sz="2800" b="1" dirty="0"/>
              <a:t>:</a:t>
            </a:r>
          </a:p>
        </p:txBody>
      </p:sp>
      <p:sp>
        <p:nvSpPr>
          <p:cNvPr id="4" name="Date Placeholder 3"/>
          <p:cNvSpPr>
            <a:spLocks noGrp="1"/>
          </p:cNvSpPr>
          <p:nvPr>
            <p:ph type="dt" idx="10"/>
          </p:nvPr>
        </p:nvSpPr>
        <p:spPr/>
        <p:txBody>
          <a:bodyPr/>
          <a:lstStyle/>
          <a:p>
            <a:r>
              <a:rPr lang="en-US"/>
              <a:t>March 2021</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15</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0DE7C-91F5-45A8-9A96-57DA2CC38B3B}"/>
              </a:ext>
            </a:extLst>
          </p:cNvPr>
          <p:cNvSpPr>
            <a:spLocks noGrp="1"/>
          </p:cNvSpPr>
          <p:nvPr>
            <p:ph type="title"/>
          </p:nvPr>
        </p:nvSpPr>
        <p:spPr/>
        <p:txBody>
          <a:bodyPr/>
          <a:lstStyle/>
          <a:p>
            <a:r>
              <a:rPr lang="en-US" altLang="en-US" sz="2800" dirty="0"/>
              <a:t>PAR Review SC – Snapshot slide</a:t>
            </a:r>
            <a:br>
              <a:rPr lang="en-US" altLang="en-US" sz="2800" dirty="0"/>
            </a:br>
            <a:r>
              <a:rPr lang="en-US" altLang="en-US" sz="2800" dirty="0"/>
              <a:t>Chair: Jon Rosdahl</a:t>
            </a:r>
            <a:endParaRPr lang="en-US" sz="2800" dirty="0"/>
          </a:p>
        </p:txBody>
      </p:sp>
      <p:sp>
        <p:nvSpPr>
          <p:cNvPr id="3" name="Content Placeholder 2">
            <a:extLst>
              <a:ext uri="{FF2B5EF4-FFF2-40B4-BE49-F238E27FC236}">
                <a16:creationId xmlns:a16="http://schemas.microsoft.com/office/drawing/2014/main" id="{8A337E3F-2C54-47D6-B9F4-C7408CA692FF}"/>
              </a:ext>
            </a:extLst>
          </p:cNvPr>
          <p:cNvSpPr>
            <a:spLocks noGrp="1"/>
          </p:cNvSpPr>
          <p:nvPr>
            <p:ph idx="1"/>
          </p:nvPr>
        </p:nvSpPr>
        <p:spPr>
          <a:xfrm>
            <a:off x="695400" y="1981201"/>
            <a:ext cx="10766394" cy="4400127"/>
          </a:xfrm>
        </p:spPr>
        <p:txBody>
          <a:bodyPr/>
          <a:lstStyle/>
          <a:p>
            <a:pPr marL="285750" indent="-285750"/>
            <a:r>
              <a:rPr lang="en-US" dirty="0"/>
              <a:t>2 PARs to be considered on </a:t>
            </a:r>
            <a:r>
              <a:rPr lang="en-US" altLang="en-US" dirty="0"/>
              <a:t>Telecon March 8, 2021  13:30-15:30 ET</a:t>
            </a:r>
          </a:p>
          <a:p>
            <a:pPr marL="857250" lvl="1" indent="-457200">
              <a:buFont typeface="+mj-lt"/>
              <a:buAutoNum type="arabicPeriod"/>
            </a:pPr>
            <a:r>
              <a:rPr lang="en-US" dirty="0"/>
              <a:t>802.1Qdq Amendment: Shaper Parameter Settings for </a:t>
            </a:r>
            <a:r>
              <a:rPr lang="en-US" dirty="0" err="1"/>
              <a:t>Bursty</a:t>
            </a:r>
            <a:r>
              <a:rPr lang="en-US" dirty="0"/>
              <a:t> Traffic requiring Bounded Latency, </a:t>
            </a:r>
            <a:r>
              <a:rPr lang="en-US" dirty="0">
                <a:hlinkClick r:id="rId2"/>
              </a:rPr>
              <a:t>PAR</a:t>
            </a:r>
            <a:r>
              <a:rPr lang="en-US" dirty="0"/>
              <a:t> and </a:t>
            </a:r>
            <a:r>
              <a:rPr lang="en-US" dirty="0">
                <a:hlinkClick r:id="rId3"/>
              </a:rPr>
              <a:t>CSD </a:t>
            </a:r>
            <a:endParaRPr lang="en-US" dirty="0"/>
          </a:p>
          <a:p>
            <a:pPr marL="857250" lvl="1" indent="-457200">
              <a:buFont typeface="+mj-lt"/>
              <a:buAutoNum type="arabicPeriod"/>
            </a:pPr>
            <a:r>
              <a:rPr lang="en-US" dirty="0"/>
              <a:t>802.1ASdr - Amendment: Inclusive Terminology, </a:t>
            </a:r>
            <a:r>
              <a:rPr lang="en-US" dirty="0">
                <a:hlinkClick r:id="rId4"/>
              </a:rPr>
              <a:t>PAR</a:t>
            </a:r>
            <a:r>
              <a:rPr lang="en-US" dirty="0"/>
              <a:t> and </a:t>
            </a:r>
            <a:r>
              <a:rPr lang="en-US" dirty="0">
                <a:hlinkClick r:id="rId5"/>
              </a:rPr>
              <a:t>CSD</a:t>
            </a:r>
            <a:endParaRPr lang="en-US" dirty="0"/>
          </a:p>
          <a:p>
            <a:pPr marL="857250" lvl="1" indent="-457200">
              <a:buFont typeface="+mj-lt"/>
              <a:buAutoNum type="arabicPeriod"/>
            </a:pPr>
            <a:endParaRPr lang="en-US" dirty="0"/>
          </a:p>
          <a:p>
            <a:pPr marL="285750" indent="-285750"/>
            <a:r>
              <a:rPr lang="en-US" altLang="en-US" dirty="0"/>
              <a:t>Feedback to be reviewed on Thursda</a:t>
            </a:r>
            <a:r>
              <a:rPr lang="en-US" dirty="0"/>
              <a:t>y 18 March 2021 9:00-10:00 ET</a:t>
            </a:r>
            <a:endParaRPr lang="en-US" altLang="en-US" dirty="0"/>
          </a:p>
          <a:p>
            <a:endParaRPr lang="en-US" dirty="0"/>
          </a:p>
        </p:txBody>
      </p:sp>
      <p:sp>
        <p:nvSpPr>
          <p:cNvPr id="4" name="Date Placeholder 3">
            <a:extLst>
              <a:ext uri="{FF2B5EF4-FFF2-40B4-BE49-F238E27FC236}">
                <a16:creationId xmlns:a16="http://schemas.microsoft.com/office/drawing/2014/main" id="{F50E3A87-C269-48A3-8E92-ECFE8A46A6EB}"/>
              </a:ext>
            </a:extLst>
          </p:cNvPr>
          <p:cNvSpPr>
            <a:spLocks noGrp="1"/>
          </p:cNvSpPr>
          <p:nvPr>
            <p:ph type="dt" idx="10"/>
          </p:nvPr>
        </p:nvSpPr>
        <p:spPr/>
        <p:txBody>
          <a:bodyPr/>
          <a:lstStyle/>
          <a:p>
            <a:r>
              <a:rPr lang="en-US"/>
              <a:t>March 2021</a:t>
            </a:r>
            <a:endParaRPr lang="en-GB" dirty="0"/>
          </a:p>
        </p:txBody>
      </p:sp>
      <p:sp>
        <p:nvSpPr>
          <p:cNvPr id="5" name="Footer Placeholder 4">
            <a:extLst>
              <a:ext uri="{FF2B5EF4-FFF2-40B4-BE49-F238E27FC236}">
                <a16:creationId xmlns:a16="http://schemas.microsoft.com/office/drawing/2014/main" id="{94711B1D-FCDD-4755-9D99-2CA74ED21E19}"/>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7F4ACB67-5076-4258-BBF2-1EA3692B05F1}"/>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Tree>
    <p:extLst>
      <p:ext uri="{BB962C8B-B14F-4D97-AF65-F5344CB8AC3E}">
        <p14:creationId xmlns:p14="http://schemas.microsoft.com/office/powerpoint/2010/main" val="8227752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23392" y="626497"/>
            <a:ext cx="10838402" cy="786279"/>
          </a:xfrm>
          <a:ln/>
        </p:spPr>
        <p:txBody>
          <a:bodyPr>
            <a:no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400" dirty="0"/>
              <a:t>Abstract-PAR Review SC PARs under consideration for </a:t>
            </a:r>
            <a:br>
              <a:rPr lang="en-GB" sz="2400" dirty="0"/>
            </a:br>
            <a:r>
              <a:rPr lang="en-GB" sz="2400" dirty="0"/>
              <a:t>2021 March Electronic Plenary</a:t>
            </a:r>
          </a:p>
        </p:txBody>
      </p:sp>
      <p:sp>
        <p:nvSpPr>
          <p:cNvPr id="4098" name="Rectangle 2"/>
          <p:cNvSpPr>
            <a:spLocks noGrp="1" noChangeArrowheads="1"/>
          </p:cNvSpPr>
          <p:nvPr>
            <p:ph idx="1"/>
          </p:nvPr>
        </p:nvSpPr>
        <p:spPr>
          <a:xfrm>
            <a:off x="730206" y="1412776"/>
            <a:ext cx="10731588" cy="5043364"/>
          </a:xfrm>
          <a:ln/>
        </p:spPr>
        <p:txBody>
          <a:bodyPr>
            <a:noAutofit/>
          </a:bodyPr>
          <a:lstStyle/>
          <a:p>
            <a:r>
              <a:rPr lang="en-US" sz="1800" dirty="0"/>
              <a:t>PARs to be considered for approval by the IEEE 802 LMSC during the closing IEEE 802 LMSC meeting 18 March 2021 electronic meeting shall pass through the following process: </a:t>
            </a:r>
          </a:p>
          <a:p>
            <a:r>
              <a:rPr lang="en-US" sz="1800" dirty="0"/>
              <a:t>	1. The proposed PAR shall be available at a publicly accessible URL and an email sent to the IEEE 802 LMSC reflector that contains the URL required for viewing the PAR and associated documentation no later than 2 February 2021, </a:t>
            </a:r>
            <a:r>
              <a:rPr lang="en-US" sz="1800" dirty="0" err="1"/>
              <a:t>AoE</a:t>
            </a:r>
            <a:r>
              <a:rPr lang="en-US" sz="1800" dirty="0"/>
              <a:t>.</a:t>
            </a:r>
          </a:p>
          <a:p>
            <a:r>
              <a:rPr lang="en-US" sz="1800" dirty="0"/>
              <a:t>	2. Working Groups, other than the proposing Working Group, shall express concerns to the proposing Working Group as soon as possible and shall submit comments to the proposing Working Group and the IEEE 802 LMSC by e-mail not later than 10 March 2021, </a:t>
            </a:r>
            <a:r>
              <a:rPr lang="en-US" sz="1800" dirty="0" err="1"/>
              <a:t>AoE</a:t>
            </a:r>
            <a:r>
              <a:rPr lang="en-US" sz="1800" dirty="0"/>
              <a:t>. </a:t>
            </a:r>
          </a:p>
          <a:p>
            <a:r>
              <a:rPr lang="en-US" sz="1800" dirty="0"/>
              <a:t>	3. The proposing Working Group shall post a response to commenting Working Group and to the IEEE 802 LMSC together with a Final PAR on a public website and circulate the relevant URL on the IEEE 802 LMSC reflector not later than 17 March 2021, </a:t>
            </a:r>
            <a:r>
              <a:rPr lang="en-US" sz="1800" dirty="0" err="1"/>
              <a:t>AoE</a:t>
            </a:r>
            <a:endParaRPr lang="en-US" sz="1800" dirty="0"/>
          </a:p>
          <a:p>
            <a:r>
              <a:rPr lang="en-US" sz="1800" dirty="0"/>
              <a:t>The Proposed PARs are posted to the “IEEE 802 PARs Under consideration Webpage:</a:t>
            </a:r>
          </a:p>
          <a:p>
            <a:pPr lvl="1"/>
            <a:r>
              <a:rPr lang="en-US" sz="1800" dirty="0"/>
              <a:t>	</a:t>
            </a:r>
            <a:r>
              <a:rPr lang="en-US" sz="1800" dirty="0">
                <a:solidFill>
                  <a:schemeClr val="accent6"/>
                </a:solidFill>
                <a:hlinkClick r:id="rId3"/>
              </a:rPr>
              <a:t>http://grouper.ieee.org/groups/802/PARs.shtml</a:t>
            </a:r>
            <a:endParaRPr lang="en-US" sz="1800" dirty="0">
              <a:solidFill>
                <a:schemeClr val="accent6"/>
              </a:solidFill>
            </a:endParaRPr>
          </a:p>
          <a:p>
            <a:pPr marL="285750" indent="-285750"/>
            <a:r>
              <a:rPr lang="en-US" altLang="en-US" sz="1800" dirty="0"/>
              <a:t>802.11 PAR Review SC Meeting times: </a:t>
            </a:r>
          </a:p>
          <a:p>
            <a:pPr lvl="1">
              <a:buAutoNum type="arabicPeriod"/>
            </a:pPr>
            <a:r>
              <a:rPr lang="en-US" sz="1800" dirty="0"/>
              <a:t>Monday: 8 March 2021- 13:30-15:30 ET ( 18:30-20:30 UTC)</a:t>
            </a:r>
          </a:p>
          <a:p>
            <a:pPr lvl="1">
              <a:buAutoNum type="arabicPeriod"/>
            </a:pPr>
            <a:r>
              <a:rPr lang="en-US" sz="1800" dirty="0"/>
              <a:t>Thursday:  18 March 2021 - 9:00-10:00 ET (13:00-14:00 UTC)</a:t>
            </a:r>
          </a:p>
          <a:p>
            <a:pPr marL="285750" indent="-285750"/>
            <a:endParaRPr lang="en-US" altLang="en-US" sz="1800" strike="sngStrike" dirty="0"/>
          </a:p>
        </p:txBody>
      </p:sp>
      <p:sp>
        <p:nvSpPr>
          <p:cNvPr id="4" name="Date Placeholder 3"/>
          <p:cNvSpPr>
            <a:spLocks noGrp="1"/>
          </p:cNvSpPr>
          <p:nvPr>
            <p:ph type="dt" idx="10"/>
          </p:nvPr>
        </p:nvSpPr>
        <p:spPr/>
        <p:txBody>
          <a:bodyPr/>
          <a:lstStyle/>
          <a:p>
            <a:r>
              <a:rPr lang="en-US"/>
              <a:t>March 2021</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7" name="Rectangle 3">
            <a:extLst>
              <a:ext uri="{FF2B5EF4-FFF2-40B4-BE49-F238E27FC236}">
                <a16:creationId xmlns:a16="http://schemas.microsoft.com/office/drawing/2014/main" id="{D8A2A340-4BEF-42B1-AE26-6A55D6A269CF}"/>
              </a:ext>
            </a:extLst>
          </p:cNvPr>
          <p:cNvSpPr>
            <a:spLocks noChangeArrowheads="1"/>
          </p:cNvSpPr>
          <p:nvPr/>
        </p:nvSpPr>
        <p:spPr bwMode="auto">
          <a:xfrm>
            <a:off x="0" y="43934"/>
            <a:ext cx="24878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B43754-1163-4B0C-8310-62C38E10D93C}"/>
              </a:ext>
            </a:extLst>
          </p:cNvPr>
          <p:cNvSpPr>
            <a:spLocks noGrp="1"/>
          </p:cNvSpPr>
          <p:nvPr>
            <p:ph type="title"/>
          </p:nvPr>
        </p:nvSpPr>
        <p:spPr>
          <a:xfrm>
            <a:off x="914402" y="685803"/>
            <a:ext cx="10361084" cy="1087013"/>
          </a:xfrm>
        </p:spPr>
        <p:txBody>
          <a:bodyPr/>
          <a:lstStyle/>
          <a:p>
            <a:r>
              <a:rPr lang="en-US" sz="2400" dirty="0"/>
              <a:t>IEEE 802 PARs &amp; ICAIDs under consideration</a:t>
            </a:r>
            <a:br>
              <a:rPr lang="en-US" sz="2400" dirty="0"/>
            </a:br>
            <a:r>
              <a:rPr lang="en-US" sz="2400" dirty="0"/>
              <a:t>for March 19, 2021, 802 EC Teleconference</a:t>
            </a:r>
          </a:p>
        </p:txBody>
      </p:sp>
      <p:sp>
        <p:nvSpPr>
          <p:cNvPr id="4" name="Date Placeholder 3">
            <a:extLst>
              <a:ext uri="{FF2B5EF4-FFF2-40B4-BE49-F238E27FC236}">
                <a16:creationId xmlns:a16="http://schemas.microsoft.com/office/drawing/2014/main" id="{6FF350B7-E5CE-41F0-99E9-3A5050C16B3F}"/>
              </a:ext>
            </a:extLst>
          </p:cNvPr>
          <p:cNvSpPr>
            <a:spLocks noGrp="1"/>
          </p:cNvSpPr>
          <p:nvPr>
            <p:ph type="dt" idx="10"/>
          </p:nvPr>
        </p:nvSpPr>
        <p:spPr/>
        <p:txBody>
          <a:bodyPr/>
          <a:lstStyle/>
          <a:p>
            <a:r>
              <a:rPr lang="en-US"/>
              <a:t>March 2021</a:t>
            </a:r>
            <a:endParaRPr lang="en-GB" dirty="0"/>
          </a:p>
        </p:txBody>
      </p:sp>
      <p:sp>
        <p:nvSpPr>
          <p:cNvPr id="5" name="Footer Placeholder 4">
            <a:extLst>
              <a:ext uri="{FF2B5EF4-FFF2-40B4-BE49-F238E27FC236}">
                <a16:creationId xmlns:a16="http://schemas.microsoft.com/office/drawing/2014/main" id="{C4AAACEF-B513-4572-B476-9E4E8BE6A700}"/>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F12FA1E8-46A1-4F71-B8FE-649504112FD1}"/>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8" name="Content Placeholder 7">
            <a:extLst>
              <a:ext uri="{FF2B5EF4-FFF2-40B4-BE49-F238E27FC236}">
                <a16:creationId xmlns:a16="http://schemas.microsoft.com/office/drawing/2014/main" id="{A17284DF-72F3-4BE4-A17D-B2B7EC7499F0}"/>
              </a:ext>
            </a:extLst>
          </p:cNvPr>
          <p:cNvSpPr>
            <a:spLocks noGrp="1"/>
          </p:cNvSpPr>
          <p:nvPr>
            <p:ph idx="1"/>
          </p:nvPr>
        </p:nvSpPr>
        <p:spPr>
          <a:xfrm>
            <a:off x="914402" y="1981201"/>
            <a:ext cx="10547392" cy="4113213"/>
          </a:xfrm>
        </p:spPr>
        <p:txBody>
          <a:bodyPr/>
          <a:lstStyle/>
          <a:p>
            <a:r>
              <a:rPr lang="en-US" sz="2000" dirty="0"/>
              <a:t>Mar 05 - 18, 2021 Electronic Plenary</a:t>
            </a:r>
          </a:p>
          <a:p>
            <a:pPr marL="457200" indent="-457200">
              <a:buFont typeface="+mj-lt"/>
              <a:buAutoNum type="arabicPeriod"/>
            </a:pPr>
            <a:r>
              <a:rPr lang="en-US" sz="2000" b="0" dirty="0"/>
              <a:t>802.1Qdq Amendment: Shaper Parameter Settings for </a:t>
            </a:r>
            <a:r>
              <a:rPr lang="en-US" sz="2000" b="0" dirty="0" err="1"/>
              <a:t>Bursty</a:t>
            </a:r>
            <a:r>
              <a:rPr lang="en-US" sz="2000" b="0" dirty="0"/>
              <a:t> Traffic requiring Bounded Latency, </a:t>
            </a:r>
            <a:r>
              <a:rPr lang="en-US" sz="2000" b="0" dirty="0">
                <a:hlinkClick r:id="rId2"/>
              </a:rPr>
              <a:t>PAR</a:t>
            </a:r>
            <a:r>
              <a:rPr lang="en-US" sz="2000" b="0" dirty="0"/>
              <a:t> and </a:t>
            </a:r>
            <a:r>
              <a:rPr lang="en-US" sz="2000" b="0" dirty="0">
                <a:hlinkClick r:id="rId3"/>
              </a:rPr>
              <a:t>CSD </a:t>
            </a:r>
            <a:endParaRPr lang="en-US" sz="2000" b="0" dirty="0"/>
          </a:p>
          <a:p>
            <a:pPr marL="457200" indent="-457200">
              <a:buFont typeface="+mj-lt"/>
              <a:buAutoNum type="arabicPeriod"/>
            </a:pPr>
            <a:r>
              <a:rPr lang="en-US" sz="2000" b="0" dirty="0"/>
              <a:t>802.1ASdr - Amendment: Inclusive Terminology, </a:t>
            </a:r>
            <a:r>
              <a:rPr lang="en-US" sz="2000" b="0" dirty="0">
                <a:hlinkClick r:id="rId4"/>
              </a:rPr>
              <a:t>PAR</a:t>
            </a:r>
            <a:r>
              <a:rPr lang="en-US" sz="2000" b="0" dirty="0"/>
              <a:t> and </a:t>
            </a:r>
            <a:r>
              <a:rPr lang="en-US" sz="2000" b="0" dirty="0">
                <a:hlinkClick r:id="rId5"/>
              </a:rPr>
              <a:t>CSD</a:t>
            </a:r>
            <a:endParaRPr lang="en-US" sz="2000" b="0" dirty="0"/>
          </a:p>
          <a:p>
            <a:endParaRPr lang="en-US" sz="1800" dirty="0"/>
          </a:p>
        </p:txBody>
      </p:sp>
    </p:spTree>
    <p:extLst>
      <p:ext uri="{BB962C8B-B14F-4D97-AF65-F5344CB8AC3E}">
        <p14:creationId xmlns:p14="http://schemas.microsoft.com/office/powerpoint/2010/main" val="20993053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altLang="en-US" sz="2800" dirty="0"/>
              <a:t>Agenda for PAR Review SC –  March 8, 2021</a:t>
            </a:r>
            <a:br>
              <a:rPr lang="en-US" altLang="en-US" sz="2800" dirty="0"/>
            </a:br>
            <a:r>
              <a:rPr lang="en-US" altLang="en-US" sz="2800" dirty="0"/>
              <a:t>Chair: Jon Rosdahl</a:t>
            </a:r>
            <a:endParaRPr lang="en-US" sz="2800" dirty="0"/>
          </a:p>
        </p:txBody>
      </p:sp>
      <p:sp>
        <p:nvSpPr>
          <p:cNvPr id="3" name="Content Placeholder 2"/>
          <p:cNvSpPr>
            <a:spLocks noGrp="1"/>
          </p:cNvSpPr>
          <p:nvPr>
            <p:ph idx="1"/>
          </p:nvPr>
        </p:nvSpPr>
        <p:spPr>
          <a:xfrm>
            <a:off x="914402" y="1744827"/>
            <a:ext cx="10361084" cy="4492485"/>
          </a:xfrm>
        </p:spPr>
        <p:txBody>
          <a:bodyPr>
            <a:normAutofit fontScale="92500" lnSpcReduction="20000"/>
          </a:bodyPr>
          <a:lstStyle/>
          <a:p>
            <a:pPr marL="0" indent="0"/>
            <a:r>
              <a:rPr lang="en-US" dirty="0"/>
              <a:t>Monday 8 March 2021- 13:30-15:30 ET (18:30-20:30 UTC)</a:t>
            </a:r>
          </a:p>
          <a:p>
            <a:pPr marL="0" indent="0"/>
            <a:r>
              <a:rPr lang="en-US" dirty="0"/>
              <a:t>	Agenda:</a:t>
            </a:r>
          </a:p>
          <a:p>
            <a:pPr marL="1257300" lvl="2" indent="-457200">
              <a:buFont typeface="+mj-lt"/>
              <a:buAutoNum type="arabicPeriod"/>
            </a:pPr>
            <a:r>
              <a:rPr lang="en-US" sz="2000" dirty="0"/>
              <a:t>Welcome</a:t>
            </a:r>
          </a:p>
          <a:p>
            <a:pPr marL="1257300" lvl="2" indent="-457200">
              <a:buFont typeface="+mj-lt"/>
              <a:buAutoNum type="arabicPeriod"/>
            </a:pPr>
            <a:r>
              <a:rPr lang="en-US" sz="2000" dirty="0"/>
              <a:t>Approve Previous Minutes </a:t>
            </a:r>
          </a:p>
          <a:p>
            <a:pPr marL="1257300" lvl="2" indent="-457200">
              <a:buFont typeface="+mj-lt"/>
              <a:buAutoNum type="arabicPeriod"/>
            </a:pPr>
            <a:r>
              <a:rPr lang="en-US" sz="2000" dirty="0"/>
              <a:t>Determine order of review</a:t>
            </a:r>
          </a:p>
          <a:p>
            <a:pPr marL="1257300" lvl="2" indent="-457200">
              <a:buFont typeface="+mj-lt"/>
              <a:buAutoNum type="arabicPeriod"/>
            </a:pPr>
            <a:r>
              <a:rPr lang="en-US" sz="2000" dirty="0"/>
              <a:t>Review PARs/CSD posted for review this Electronic Plenary.</a:t>
            </a:r>
          </a:p>
          <a:p>
            <a:pPr marL="1257300" lvl="2" indent="-457200">
              <a:buFont typeface="+mj-lt"/>
              <a:buAutoNum type="arabicPeriod"/>
            </a:pPr>
            <a:r>
              <a:rPr lang="en-US" sz="2000" dirty="0"/>
              <a:t>Post Feedback to 802 EC Reflector by March  10, 2021</a:t>
            </a:r>
          </a:p>
          <a:p>
            <a:pPr marL="1257300" lvl="2" indent="-457200">
              <a:buFont typeface="+mj-lt"/>
              <a:buAutoNum type="arabicPeriod"/>
            </a:pPr>
            <a:r>
              <a:rPr lang="en-US" sz="2000" dirty="0"/>
              <a:t>Recess</a:t>
            </a:r>
            <a:endParaRPr lang="en-US" sz="2000" u="sng" dirty="0"/>
          </a:p>
          <a:p>
            <a:pPr marL="857250" lvl="1" indent="-457200">
              <a:buFont typeface="+mj-lt"/>
              <a:buAutoNum type="arabicPeriod"/>
            </a:pPr>
            <a:endParaRPr lang="en-US" u="sng" dirty="0"/>
          </a:p>
          <a:p>
            <a:pPr marL="0" indent="0"/>
            <a:r>
              <a:rPr lang="en-US" dirty="0"/>
              <a:t>Thursday 18 March 2021 - 9:00-10:00 ET (13:00-14:00 UTC)</a:t>
            </a:r>
          </a:p>
          <a:p>
            <a:pPr marL="0" indent="0"/>
            <a:r>
              <a:rPr lang="en-US" dirty="0"/>
              <a:t>	Agenda:</a:t>
            </a:r>
            <a:endParaRPr lang="en-US" b="0" dirty="0"/>
          </a:p>
          <a:p>
            <a:pPr marL="400050" lvl="1" indent="0"/>
            <a:r>
              <a:rPr lang="en-US" b="0" dirty="0"/>
              <a:t>	</a:t>
            </a:r>
            <a:r>
              <a:rPr lang="en-US" sz="1800" b="0" dirty="0"/>
              <a:t>1. Review Responses</a:t>
            </a:r>
          </a:p>
          <a:p>
            <a:pPr marL="400050" lvl="1" indent="0"/>
            <a:r>
              <a:rPr lang="en-US" sz="1800" b="0" dirty="0"/>
              <a:t>	2. Provide any required feedback to WG (email)</a:t>
            </a:r>
          </a:p>
          <a:p>
            <a:pPr marL="400050" lvl="1" indent="0"/>
            <a:r>
              <a:rPr lang="en-US" sz="1800" b="0" dirty="0"/>
              <a:t>	3. Adjourn</a:t>
            </a:r>
          </a:p>
        </p:txBody>
      </p:sp>
      <p:sp>
        <p:nvSpPr>
          <p:cNvPr id="6" name="Date Placeholder 5"/>
          <p:cNvSpPr>
            <a:spLocks noGrp="1"/>
          </p:cNvSpPr>
          <p:nvPr>
            <p:ph type="dt" idx="10"/>
          </p:nvPr>
        </p:nvSpPr>
        <p:spPr/>
        <p:txBody>
          <a:bodyPr/>
          <a:lstStyle/>
          <a:p>
            <a:r>
              <a:rPr lang="en-US"/>
              <a:t>March 2021</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7" name="TextBox 6"/>
          <p:cNvSpPr txBox="1"/>
          <p:nvPr/>
        </p:nvSpPr>
        <p:spPr>
          <a:xfrm>
            <a:off x="2279576" y="1283162"/>
            <a:ext cx="2808312" cy="461665"/>
          </a:xfrm>
          <a:prstGeom prst="rect">
            <a:avLst/>
          </a:prstGeom>
          <a:noFill/>
        </p:spPr>
        <p:txBody>
          <a:bodyPr wrap="square" rtlCol="0">
            <a:spAutoFit/>
          </a:bodyPr>
          <a:lstStyle/>
          <a:p>
            <a:r>
              <a:rPr lang="en-US" dirty="0"/>
              <a:t>Draft Agenda:</a:t>
            </a:r>
          </a:p>
        </p:txBody>
      </p:sp>
    </p:spTree>
    <p:extLst>
      <p:ext uri="{BB962C8B-B14F-4D97-AF65-F5344CB8AC3E}">
        <p14:creationId xmlns:p14="http://schemas.microsoft.com/office/powerpoint/2010/main" val="34396353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6D9B48-724F-44AC-933A-C1D772F30F06}"/>
              </a:ext>
            </a:extLst>
          </p:cNvPr>
          <p:cNvSpPr>
            <a:spLocks noGrp="1"/>
          </p:cNvSpPr>
          <p:nvPr>
            <p:ph type="title"/>
          </p:nvPr>
        </p:nvSpPr>
        <p:spPr>
          <a:xfrm>
            <a:off x="914402" y="685803"/>
            <a:ext cx="10361084" cy="654965"/>
          </a:xfrm>
        </p:spPr>
        <p:txBody>
          <a:bodyPr/>
          <a:lstStyle/>
          <a:p>
            <a:r>
              <a:rPr lang="en-US" sz="2800" dirty="0"/>
              <a:t>Motion to approve Previous Minutes</a:t>
            </a:r>
          </a:p>
        </p:txBody>
      </p:sp>
      <p:sp>
        <p:nvSpPr>
          <p:cNvPr id="3" name="Content Placeholder 2">
            <a:extLst>
              <a:ext uri="{FF2B5EF4-FFF2-40B4-BE49-F238E27FC236}">
                <a16:creationId xmlns:a16="http://schemas.microsoft.com/office/drawing/2014/main" id="{58F48A77-6149-4095-9848-28A693C82088}"/>
              </a:ext>
            </a:extLst>
          </p:cNvPr>
          <p:cNvSpPr>
            <a:spLocks noGrp="1"/>
          </p:cNvSpPr>
          <p:nvPr>
            <p:ph idx="1"/>
          </p:nvPr>
        </p:nvSpPr>
        <p:spPr/>
        <p:txBody>
          <a:bodyPr/>
          <a:lstStyle/>
          <a:p>
            <a:r>
              <a:rPr lang="en-US" dirty="0"/>
              <a:t>Move to approve the minutes from Nov 2020 in document 11-20/1725r0:</a:t>
            </a:r>
          </a:p>
          <a:p>
            <a:pPr lvl="1"/>
            <a:r>
              <a:rPr lang="en-US" dirty="0">
                <a:hlinkClick r:id="rId2"/>
              </a:rPr>
              <a:t>https://mentor.ieee.org/802.11/dcn/20/11-20-1725-00-0PAR-par-minutes-november-2020-session.docx</a:t>
            </a:r>
            <a:r>
              <a:rPr lang="en-US" dirty="0"/>
              <a:t> </a:t>
            </a:r>
          </a:p>
          <a:p>
            <a:r>
              <a:rPr lang="en-US" dirty="0"/>
              <a:t>Moved: Michael Montemurro</a:t>
            </a:r>
          </a:p>
          <a:p>
            <a:r>
              <a:rPr lang="en-US" dirty="0"/>
              <a:t>2</a:t>
            </a:r>
            <a:r>
              <a:rPr lang="en-US" baseline="30000" dirty="0"/>
              <a:t>nd</a:t>
            </a:r>
            <a:r>
              <a:rPr lang="en-US" dirty="0"/>
              <a:t>:        Lei Wang</a:t>
            </a:r>
          </a:p>
          <a:p>
            <a:r>
              <a:rPr lang="en-US" dirty="0"/>
              <a:t>Results: Unanimous (24 people on the </a:t>
            </a:r>
            <a:r>
              <a:rPr lang="en-US" dirty="0" err="1"/>
              <a:t>Webex</a:t>
            </a:r>
            <a:r>
              <a:rPr lang="en-US" dirty="0"/>
              <a:t>).</a:t>
            </a:r>
            <a:endParaRPr lang="en-US" sz="2800" dirty="0"/>
          </a:p>
        </p:txBody>
      </p:sp>
      <p:sp>
        <p:nvSpPr>
          <p:cNvPr id="4" name="Date Placeholder 3">
            <a:extLst>
              <a:ext uri="{FF2B5EF4-FFF2-40B4-BE49-F238E27FC236}">
                <a16:creationId xmlns:a16="http://schemas.microsoft.com/office/drawing/2014/main" id="{2F4099CA-8337-48FF-9415-776BA80408E3}"/>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March 2021</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5" name="Footer Placeholder 4">
            <a:extLst>
              <a:ext uri="{FF2B5EF4-FFF2-40B4-BE49-F238E27FC236}">
                <a16:creationId xmlns:a16="http://schemas.microsoft.com/office/drawing/2014/main" id="{45521205-D607-4B1A-8F09-17C0A4C05585}"/>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8" charset="0"/>
              <a:buNone/>
              <a:tabLst/>
              <a:defRPr/>
            </a:pPr>
            <a:r>
              <a:rPr kumimoji="0" lang="en-GB" sz="1800" b="0" i="0" u="none" strike="noStrike" kern="1200" cap="none" spc="0" normalizeH="0" baseline="0" noProof="0">
                <a:ln>
                  <a:noFill/>
                </a:ln>
                <a:solidFill>
                  <a:srgbClr val="000000"/>
                </a:solidFill>
                <a:effectLst/>
                <a:uLnTx/>
                <a:uFillTx/>
                <a:latin typeface="Times New Roman" pitchFamily="16" charset="0"/>
                <a:ea typeface="Arial Unicode MS" pitchFamily="34" charset="-128"/>
              </a:rPr>
              <a:t>Jon Rosdahl (Qualcomm)</a:t>
            </a:r>
            <a:endParaRPr kumimoji="0" lang="en-GB" sz="1800" b="0" i="0" u="none" strike="noStrike" kern="1200" cap="none" spc="0" normalizeH="0" baseline="0" noProof="0" dirty="0">
              <a:ln>
                <a:noFill/>
              </a:ln>
              <a:solidFill>
                <a:srgbClr val="000000"/>
              </a:solidFill>
              <a:effectLst/>
              <a:uLnTx/>
              <a:uFillTx/>
              <a:latin typeface="Times New Roman" pitchFamily="16" charset="0"/>
              <a:ea typeface="Arial Unicode MS" pitchFamily="34" charset="-128"/>
            </a:endParaRPr>
          </a:p>
        </p:txBody>
      </p:sp>
      <p:sp>
        <p:nvSpPr>
          <p:cNvPr id="6" name="Slide Number Placeholder 5">
            <a:extLst>
              <a:ext uri="{FF2B5EF4-FFF2-40B4-BE49-F238E27FC236}">
                <a16:creationId xmlns:a16="http://schemas.microsoft.com/office/drawing/2014/main" id="{7977B1C8-1CEA-4903-9610-B1E925DF4894}"/>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440F5867-744E-4AA6-B0ED-4C44D2DFBB7B}" type="slidenum">
              <a:rPr kumimoji="0" lang="en-GB" sz="18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6</a:t>
            </a:fld>
            <a:endParaRPr kumimoji="0" lang="en-GB" sz="18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Tree>
    <p:extLst>
      <p:ext uri="{BB962C8B-B14F-4D97-AF65-F5344CB8AC3E}">
        <p14:creationId xmlns:p14="http://schemas.microsoft.com/office/powerpoint/2010/main" val="38662847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Par </a:t>
            </a:r>
            <a:r>
              <a:rPr lang="en-US" cap="none" dirty="0"/>
              <a:t>Review Comments</a:t>
            </a:r>
            <a:endParaRPr lang="en-US" dirty="0"/>
          </a:p>
        </p:txBody>
      </p:sp>
      <p:sp>
        <p:nvSpPr>
          <p:cNvPr id="2" name="Text Placeholder 1"/>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r>
              <a:rPr lang="en-US"/>
              <a:t>March 2021</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21702977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9495FD7-036D-4D91-AC28-0F040BE7630E}"/>
              </a:ext>
            </a:extLst>
          </p:cNvPr>
          <p:cNvSpPr>
            <a:spLocks noGrp="1"/>
          </p:cNvSpPr>
          <p:nvPr>
            <p:ph type="title"/>
          </p:nvPr>
        </p:nvSpPr>
        <p:spPr/>
        <p:txBody>
          <a:bodyPr/>
          <a:lstStyle/>
          <a:p>
            <a:r>
              <a:rPr lang="en-US" sz="2400" dirty="0"/>
              <a:t>802.1Qdq Amendment: Shaper Parameter Settings for </a:t>
            </a:r>
            <a:r>
              <a:rPr lang="en-US" sz="2400" dirty="0" err="1"/>
              <a:t>Bursty</a:t>
            </a:r>
            <a:r>
              <a:rPr lang="en-US" sz="2400" dirty="0"/>
              <a:t> Traffic requiring Bounded Latency, </a:t>
            </a:r>
            <a:r>
              <a:rPr lang="en-US" sz="2400" dirty="0">
                <a:hlinkClick r:id="rId2"/>
              </a:rPr>
              <a:t>PAR</a:t>
            </a:r>
            <a:r>
              <a:rPr lang="en-US" sz="2400" dirty="0"/>
              <a:t> and </a:t>
            </a:r>
            <a:r>
              <a:rPr lang="en-US" sz="2400" dirty="0">
                <a:hlinkClick r:id="rId3"/>
              </a:rPr>
              <a:t>CSD </a:t>
            </a:r>
            <a:endParaRPr lang="en-US" sz="2400" dirty="0"/>
          </a:p>
        </p:txBody>
      </p:sp>
      <p:sp>
        <p:nvSpPr>
          <p:cNvPr id="8" name="Content Placeholder 7">
            <a:extLst>
              <a:ext uri="{FF2B5EF4-FFF2-40B4-BE49-F238E27FC236}">
                <a16:creationId xmlns:a16="http://schemas.microsoft.com/office/drawing/2014/main" id="{61E6A708-5895-49F5-BE95-7F956CCC0D7E}"/>
              </a:ext>
            </a:extLst>
          </p:cNvPr>
          <p:cNvSpPr>
            <a:spLocks noGrp="1"/>
          </p:cNvSpPr>
          <p:nvPr>
            <p:ph idx="1"/>
          </p:nvPr>
        </p:nvSpPr>
        <p:spPr/>
        <p:txBody>
          <a:bodyPr/>
          <a:lstStyle/>
          <a:p>
            <a:r>
              <a:rPr lang="en-US" dirty="0"/>
              <a:t>PAR:</a:t>
            </a:r>
          </a:p>
          <a:p>
            <a:pPr lvl="1"/>
            <a:r>
              <a:rPr lang="en-US" dirty="0"/>
              <a:t>5.2.b – Is the intention of this amendment apply to 802.11 which has very different timings and media access methods as compared to Ethernet?</a:t>
            </a:r>
            <a:br>
              <a:rPr lang="en-US" dirty="0"/>
            </a:br>
            <a:r>
              <a:rPr lang="en-US" dirty="0"/>
              <a:t>What specifics are being included for 802.11?</a:t>
            </a:r>
          </a:p>
          <a:p>
            <a:pPr lvl="1"/>
            <a:r>
              <a:rPr lang="en-US" dirty="0"/>
              <a:t>5.2.b – Is this informative annex going to mandate all the existing specs?</a:t>
            </a:r>
          </a:p>
          <a:p>
            <a:pPr lvl="2"/>
            <a:r>
              <a:rPr lang="en-US" dirty="0"/>
              <a:t>Context to help 802.1 understand what we are getting at.</a:t>
            </a:r>
            <a:br>
              <a:rPr lang="en-US" dirty="0"/>
            </a:br>
            <a:r>
              <a:rPr lang="en-US" dirty="0"/>
              <a:t>The above question is asked to differentiate if the informative annex has to be strictly followed by all specifications or not. Today in all annexes regarding security, it is typically mandatory to ensure interoperability. If it is an informative annex that improves latency performance and is up to the implementers, then it is optional.</a:t>
            </a:r>
          </a:p>
          <a:p>
            <a:r>
              <a:rPr lang="en-US" dirty="0"/>
              <a:t>CSD:</a:t>
            </a:r>
          </a:p>
          <a:p>
            <a:pPr lvl="1"/>
            <a:r>
              <a:rPr lang="en-US" dirty="0"/>
              <a:t>1.2.1 – How will 802.11 network services be included in broad IOT services be achieved?</a:t>
            </a:r>
          </a:p>
          <a:p>
            <a:endParaRPr lang="en-US" dirty="0"/>
          </a:p>
          <a:p>
            <a:endParaRPr lang="en-US" dirty="0"/>
          </a:p>
        </p:txBody>
      </p:sp>
      <p:sp>
        <p:nvSpPr>
          <p:cNvPr id="4" name="Date Placeholder 3">
            <a:extLst>
              <a:ext uri="{FF2B5EF4-FFF2-40B4-BE49-F238E27FC236}">
                <a16:creationId xmlns:a16="http://schemas.microsoft.com/office/drawing/2014/main" id="{882169FC-1C3A-4FB0-94BD-0815DDB72787}"/>
              </a:ext>
            </a:extLst>
          </p:cNvPr>
          <p:cNvSpPr>
            <a:spLocks noGrp="1"/>
          </p:cNvSpPr>
          <p:nvPr>
            <p:ph type="dt" idx="10"/>
          </p:nvPr>
        </p:nvSpPr>
        <p:spPr/>
        <p:txBody>
          <a:bodyPr/>
          <a:lstStyle/>
          <a:p>
            <a:pPr>
              <a:defRPr/>
            </a:pPr>
            <a:r>
              <a:rPr lang="en-US">
                <a:solidFill>
                  <a:srgbClr val="000000"/>
                </a:solidFill>
              </a:rPr>
              <a:t>March 2021</a:t>
            </a:r>
            <a:endParaRPr lang="en-US" dirty="0">
              <a:solidFill>
                <a:srgbClr val="000000"/>
              </a:solidFill>
            </a:endParaRPr>
          </a:p>
        </p:txBody>
      </p:sp>
      <p:sp>
        <p:nvSpPr>
          <p:cNvPr id="5" name="Footer Placeholder 4">
            <a:extLst>
              <a:ext uri="{FF2B5EF4-FFF2-40B4-BE49-F238E27FC236}">
                <a16:creationId xmlns:a16="http://schemas.microsoft.com/office/drawing/2014/main" id="{3A7AEBB6-6E88-4AB2-A3F0-EB2DEECAE594}"/>
              </a:ext>
            </a:extLst>
          </p:cNvPr>
          <p:cNvSpPr>
            <a:spLocks noGrp="1"/>
          </p:cNvSpPr>
          <p:nvPr>
            <p:ph type="ftr" idx="11"/>
          </p:nvPr>
        </p:nvSpPr>
        <p:spPr/>
        <p:txBody>
          <a:bodyPr/>
          <a:lstStyle/>
          <a:p>
            <a:pPr>
              <a:defRPr/>
            </a:pPr>
            <a:r>
              <a:rPr lang="en-US">
                <a:solidFill>
                  <a:srgbClr val="000000"/>
                </a:solidFill>
              </a:rPr>
              <a:t>Jon Rosdahl (Qualcomm)</a:t>
            </a:r>
          </a:p>
        </p:txBody>
      </p:sp>
      <p:sp>
        <p:nvSpPr>
          <p:cNvPr id="6" name="Slide Number Placeholder 5">
            <a:extLst>
              <a:ext uri="{FF2B5EF4-FFF2-40B4-BE49-F238E27FC236}">
                <a16:creationId xmlns:a16="http://schemas.microsoft.com/office/drawing/2014/main" id="{6F5B7AA7-605E-48B7-95D4-2C21BB96F952}"/>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8</a:t>
            </a:fld>
            <a:endParaRPr lang="en-US" altLang="en-US">
              <a:solidFill>
                <a:srgbClr val="000000"/>
              </a:solidFill>
            </a:endParaRPr>
          </a:p>
        </p:txBody>
      </p:sp>
    </p:spTree>
    <p:extLst>
      <p:ext uri="{BB962C8B-B14F-4D97-AF65-F5344CB8AC3E}">
        <p14:creationId xmlns:p14="http://schemas.microsoft.com/office/powerpoint/2010/main" val="9508570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2FC130-BC74-46D3-A9AB-D075C32B87D4}"/>
              </a:ext>
            </a:extLst>
          </p:cNvPr>
          <p:cNvSpPr>
            <a:spLocks noGrp="1"/>
          </p:cNvSpPr>
          <p:nvPr>
            <p:ph type="title"/>
          </p:nvPr>
        </p:nvSpPr>
        <p:spPr/>
        <p:txBody>
          <a:bodyPr/>
          <a:lstStyle/>
          <a:p>
            <a:r>
              <a:rPr lang="en-US" dirty="0"/>
              <a:t>802.1ASdr - Amendment: Inclusive Terminology, </a:t>
            </a:r>
            <a:r>
              <a:rPr lang="en-US" dirty="0">
                <a:hlinkClick r:id="rId2"/>
              </a:rPr>
              <a:t>PAR</a:t>
            </a:r>
            <a:r>
              <a:rPr lang="en-US" dirty="0"/>
              <a:t> and </a:t>
            </a:r>
            <a:r>
              <a:rPr lang="en-US" dirty="0">
                <a:hlinkClick r:id="rId3"/>
              </a:rPr>
              <a:t>CSD</a:t>
            </a:r>
            <a:endParaRPr lang="en-US" dirty="0"/>
          </a:p>
        </p:txBody>
      </p:sp>
      <p:sp>
        <p:nvSpPr>
          <p:cNvPr id="3" name="Content Placeholder 2">
            <a:extLst>
              <a:ext uri="{FF2B5EF4-FFF2-40B4-BE49-F238E27FC236}">
                <a16:creationId xmlns:a16="http://schemas.microsoft.com/office/drawing/2014/main" id="{876E4939-CBBA-4B92-BCF7-6B62D74E940D}"/>
              </a:ext>
            </a:extLst>
          </p:cNvPr>
          <p:cNvSpPr>
            <a:spLocks noGrp="1"/>
          </p:cNvSpPr>
          <p:nvPr>
            <p:ph idx="1"/>
          </p:nvPr>
        </p:nvSpPr>
        <p:spPr/>
        <p:txBody>
          <a:bodyPr/>
          <a:lstStyle/>
          <a:p>
            <a:r>
              <a:rPr lang="en-US" dirty="0"/>
              <a:t>PAR</a:t>
            </a:r>
          </a:p>
          <a:p>
            <a:pPr lvl="1"/>
            <a:r>
              <a:rPr lang="en-US" dirty="0"/>
              <a:t>8.1 – instructions indicate that the section number is to be indicated.</a:t>
            </a:r>
          </a:p>
          <a:p>
            <a:pPr lvl="1"/>
            <a:r>
              <a:rPr lang="en-US" dirty="0"/>
              <a:t>8.1 The footnote that is indicated is confusing. If the footnote should be included In the PAR? Is the footnote for the title or the sentence?</a:t>
            </a:r>
          </a:p>
          <a:p>
            <a:pPr lvl="1"/>
            <a:r>
              <a:rPr lang="en-US" dirty="0"/>
              <a:t>5.5 The first use of PTP should be spelled out for the acronym (not just in 8.1).</a:t>
            </a:r>
          </a:p>
          <a:p>
            <a:r>
              <a:rPr lang="en-US" dirty="0"/>
              <a:t>CSD</a:t>
            </a:r>
          </a:p>
          <a:p>
            <a:pPr lvl="1"/>
            <a:r>
              <a:rPr lang="en-US" dirty="0"/>
              <a:t>1.2.1 g) Is this a true statement “ This project avoids non-inclusive, insensitive…”, or are you really “This project modifies some existing terms in the existing standard.…”</a:t>
            </a:r>
          </a:p>
        </p:txBody>
      </p:sp>
      <p:sp>
        <p:nvSpPr>
          <p:cNvPr id="4" name="Date Placeholder 3">
            <a:extLst>
              <a:ext uri="{FF2B5EF4-FFF2-40B4-BE49-F238E27FC236}">
                <a16:creationId xmlns:a16="http://schemas.microsoft.com/office/drawing/2014/main" id="{35D76825-7071-4853-82CB-426C888C6C32}"/>
              </a:ext>
            </a:extLst>
          </p:cNvPr>
          <p:cNvSpPr>
            <a:spLocks noGrp="1"/>
          </p:cNvSpPr>
          <p:nvPr>
            <p:ph type="dt" idx="10"/>
          </p:nvPr>
        </p:nvSpPr>
        <p:spPr/>
        <p:txBody>
          <a:bodyPr/>
          <a:lstStyle/>
          <a:p>
            <a:r>
              <a:rPr lang="en-US"/>
              <a:t>March 2021</a:t>
            </a:r>
            <a:endParaRPr lang="en-GB" dirty="0"/>
          </a:p>
        </p:txBody>
      </p:sp>
      <p:sp>
        <p:nvSpPr>
          <p:cNvPr id="5" name="Footer Placeholder 4">
            <a:extLst>
              <a:ext uri="{FF2B5EF4-FFF2-40B4-BE49-F238E27FC236}">
                <a16:creationId xmlns:a16="http://schemas.microsoft.com/office/drawing/2014/main" id="{A505938D-105C-47C5-84C0-EC5CF845E3A3}"/>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D3813624-80CE-4A64-9757-8981C40BB0F7}"/>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881451254"/>
      </p:ext>
    </p:extLst>
  </p:cSld>
  <p:clrMapOvr>
    <a:masterClrMapping/>
  </p:clrMapOvr>
</p:sld>
</file>

<file path=ppt/theme/theme1.xml><?xml version="1.0" encoding="utf-8"?>
<a:theme xmlns:a="http://schemas.openxmlformats.org/drawingml/2006/main" name="802-11 Them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16165C"/>
      </a:accent6>
      <a:hlink>
        <a:srgbClr val="2D2DB9"/>
      </a:hlink>
      <a:folHlink>
        <a:srgbClr val="7777D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3" ma:contentTypeDescription="Create a new document." ma:contentTypeScope="" ma:versionID="016e7857fdb711c59c6a098e7e3cf67d">
  <xsd:schema xmlns:xsd="http://www.w3.org/2001/XMLSchema" xmlns:xs="http://www.w3.org/2001/XMLSchema" xmlns:p="http://schemas.microsoft.com/office/2006/metadata/properties" xmlns:ns3="cc9c437c-ae0c-4066-8d90-a0f7de786127" xmlns:ns4="ba37140e-f4c5-4a6c-a9b4-20a691ce6c8a" targetNamespace="http://schemas.microsoft.com/office/2006/metadata/properties" ma:root="true" ma:fieldsID="df51a22fee038379de0f5206ee405254" ns3:_="" ns4:_="">
    <xsd:import namespace="cc9c437c-ae0c-4066-8d90-a0f7de786127"/>
    <xsd:import namespace="ba37140e-f4c5-4a6c-a9b4-20a691ce6c8a"/>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a37140e-f4c5-4a6c-a9b4-20a691ce6c8a"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A784816-D151-4BC5-B8B2-FA8D35AC5AF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c437c-ae0c-4066-8d90-a0f7de786127"/>
    <ds:schemaRef ds:uri="ba37140e-f4c5-4a6c-a9b4-20a691ce6c8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37FE6FC-CC99-4B5D-B8EF-C52B94830FC2}">
  <ds:schemaRefs>
    <ds:schemaRef ds:uri="http://schemas.microsoft.com/sharepoint/v3/contenttype/forms"/>
  </ds:schemaRefs>
</ds:datastoreItem>
</file>

<file path=customXml/itemProps3.xml><?xml version="1.0" encoding="utf-8"?>
<ds:datastoreItem xmlns:ds="http://schemas.openxmlformats.org/officeDocument/2006/customXml" ds:itemID="{40E5996B-D317-4E13-AB38-820D845C4C73}">
  <ds:schemaRefs>
    <ds:schemaRef ds:uri="http://purl.org/dc/terms/"/>
    <ds:schemaRef ds:uri="http://schemas.openxmlformats.org/package/2006/metadata/core-properties"/>
    <ds:schemaRef ds:uri="http://purl.org/dc/dcmitype/"/>
    <ds:schemaRef ds:uri="http://schemas.microsoft.com/office/infopath/2007/PartnerControls"/>
    <ds:schemaRef ds:uri="http://schemas.microsoft.com/office/2006/documentManagement/types"/>
    <ds:schemaRef ds:uri="http://purl.org/dc/elements/1.1/"/>
    <ds:schemaRef ds:uri="http://schemas.microsoft.com/office/2006/metadata/properties"/>
    <ds:schemaRef ds:uri="cc9c437c-ae0c-4066-8d90-a0f7de786127"/>
    <ds:schemaRef ds:uri="ba37140e-f4c5-4a6c-a9b4-20a691ce6c8a"/>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60041</TotalTime>
  <Words>1337</Words>
  <Application>Microsoft Office PowerPoint</Application>
  <PresentationFormat>Widescreen</PresentationFormat>
  <Paragraphs>157</Paragraphs>
  <Slides>15</Slides>
  <Notes>4</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19" baseType="lpstr">
      <vt:lpstr>Arial</vt:lpstr>
      <vt:lpstr>Times New Roman</vt:lpstr>
      <vt:lpstr>802-11 Theme</vt:lpstr>
      <vt:lpstr>Document</vt:lpstr>
      <vt:lpstr>PAR Review SC - Meeting Agenda and Comment slides - March 2020 - Electronic Plenary</vt:lpstr>
      <vt:lpstr>PAR Review SC – Snapshot slide Chair: Jon Rosdahl</vt:lpstr>
      <vt:lpstr>Abstract-PAR Review SC PARs under consideration for  2021 March Electronic Plenary</vt:lpstr>
      <vt:lpstr>IEEE 802 PARs &amp; ICAIDs under consideration for March 19, 2021, 802 EC Teleconference</vt:lpstr>
      <vt:lpstr>Agenda for PAR Review SC –  March 8, 2021 Chair: Jon Rosdahl</vt:lpstr>
      <vt:lpstr>Motion to approve Previous Minutes</vt:lpstr>
      <vt:lpstr>Par Review Comments</vt:lpstr>
      <vt:lpstr>802.1Qdq Amendment: Shaper Parameter Settings for Bursty Traffic requiring Bounded Latency, PAR and CSD </vt:lpstr>
      <vt:lpstr>802.1ASdr - Amendment: Inclusive Terminology, PAR and CSD</vt:lpstr>
      <vt:lpstr>Snapshot Report to 802.11 closing plenary</vt:lpstr>
      <vt:lpstr>PAR Review SC  Jon Rosdahl, Chair</vt:lpstr>
      <vt:lpstr>Responses from 802 Working Groups</vt:lpstr>
      <vt:lpstr>Response from 802.1</vt:lpstr>
      <vt:lpstr>Final Report to 802.11</vt:lpstr>
      <vt:lpstr>References:</vt:lpstr>
    </vt:vector>
  </TitlesOfParts>
  <Company>Qualcomm Technologies,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Review SC - Meeting Agenda and Comment slides - March 2021 - Electronic Plenary</dc:title>
  <dc:subject>March 2021</dc:subject>
  <dc:creator>Jon Rosdahl</dc:creator>
  <cp:keywords>Agenda and Meeting Slides</cp:keywords>
  <dc:description>Jon Rosdahl (Qualcomm)</dc:description>
  <cp:lastModifiedBy>Jon Rosdahl</cp:lastModifiedBy>
  <cp:revision>270</cp:revision>
  <cp:lastPrinted>1601-01-01T00:00:00Z</cp:lastPrinted>
  <dcterms:created xsi:type="dcterms:W3CDTF">2014-04-14T10:59:07Z</dcterms:created>
  <dcterms:modified xsi:type="dcterms:W3CDTF">2021-03-18T12:07:43Z</dcterms:modified>
  <cp:category>Agenda, Report</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0x010100EB28163D68FE8E4D9361964FDD814FC4</vt:lpwstr>
  </property>
</Properties>
</file>