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69" r:id="rId2"/>
    <p:sldId id="396" r:id="rId3"/>
    <p:sldId id="397" r:id="rId4"/>
    <p:sldId id="400" r:id="rId5"/>
    <p:sldId id="401" r:id="rId6"/>
    <p:sldId id="399" r:id="rId7"/>
    <p:sldId id="402" r:id="rId8"/>
    <p:sldId id="391" r:id="rId9"/>
    <p:sldId id="382" r:id="rId10"/>
    <p:sldId id="389" r:id="rId11"/>
    <p:sldId id="270" r:id="rId12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E1EFA"/>
    <a:srgbClr val="C2C2FE"/>
    <a:srgbClr val="FFFF99"/>
    <a:srgbClr val="DFB7D9"/>
    <a:srgbClr val="90FA93"/>
    <a:srgbClr val="F49088"/>
    <a:srgbClr val="FFABFF"/>
    <a:srgbClr val="FFCCFF"/>
    <a:srgbClr val="FFE5FF"/>
    <a:srgbClr val="FD949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B301B821-A1FF-4177-AEE7-76D212191A09}" styleName="中度样式 1 - 强调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D113A9D2-9D6B-4929-AA2D-F23B5EE8CBE7}" styleName="主题样式 2 - 强调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95963" autoAdjust="0"/>
  </p:normalViewPr>
  <p:slideViewPr>
    <p:cSldViewPr>
      <p:cViewPr varScale="1">
        <p:scale>
          <a:sx n="113" d="100"/>
          <a:sy n="113" d="100"/>
        </p:scale>
        <p:origin x="147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 smtClean="0"/>
              <a:t>doc.: IEEE 802.11-13/xxxxr0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 smtClean="0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 smtClean="0"/>
              <a:t>November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 smtClean="0"/>
              <a:t>Philip Levis, Stanford University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82636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706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306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5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9222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 smtClean="0"/>
              <a:t>doc.: IEEE 802.11-13/xxxxr0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 smtClean="0"/>
              <a:t>November 2013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 smtClean="0"/>
              <a:t>Philip Levis, Stanford University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8D9F4B26-2F5E-1749-BED2-7971E65FED40}" type="slidenum">
              <a:rPr lang="en-US"/>
              <a:pPr/>
              <a:t>6</a:t>
            </a:fld>
            <a:endParaRPr lang="en-US" dirty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54589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</a:t>
            </a:r>
            <a:r>
              <a:rPr lang="en-US" sz="1800" b="1" dirty="0" smtClean="0"/>
              <a:t>IEEE 802.11-21/0208r2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F</a:t>
            </a:r>
            <a:r>
              <a:rPr lang="en-US" altLang="zh-CN" sz="1800" b="1" kern="1200" dirty="0" smtClean="0">
                <a:solidFill>
                  <a:schemeClr val="tx1"/>
                </a:solidFill>
                <a:latin typeface="Times New Roman" charset="0"/>
                <a:ea typeface="+mn-ea"/>
                <a:cs typeface="+mn-cs"/>
              </a:rPr>
              <a:t>ebruary</a:t>
            </a:r>
            <a:r>
              <a:rPr lang="en-US" sz="1800" b="1" dirty="0" smtClean="0"/>
              <a:t> 2021</a:t>
            </a:r>
            <a:endParaRPr lang="en-US" sz="1800" b="1" dirty="0"/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6048573" y="6536002"/>
            <a:ext cx="248582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smtClean="0"/>
              <a:t>Mengshi</a:t>
            </a:r>
            <a:r>
              <a:rPr lang="en-US" sz="1200" baseline="0" dirty="0" smtClean="0"/>
              <a:t> Hu</a:t>
            </a:r>
            <a:r>
              <a:rPr lang="en-US" sz="1200" dirty="0" smtClean="0"/>
              <a:t>, </a:t>
            </a:r>
            <a:r>
              <a:rPr lang="en-US" sz="1200" i="1" dirty="0" smtClean="0"/>
              <a:t>et al</a:t>
            </a:r>
            <a:r>
              <a:rPr lang="en-US" sz="1200" dirty="0" smtClean="0"/>
              <a:t>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71677" y="906353"/>
            <a:ext cx="7681112" cy="762000"/>
          </a:xfrm>
          <a:noFill/>
          <a:ln/>
        </p:spPr>
        <p:txBody>
          <a:bodyPr/>
          <a:lstStyle/>
          <a:p>
            <a:pPr eaLnBrk="1" hangingPunct="1">
              <a:lnSpc>
                <a:spcPct val="120000"/>
              </a:lnSpc>
            </a:pPr>
            <a:r>
              <a:rPr lang="en-US" dirty="0" smtClean="0">
                <a:solidFill>
                  <a:schemeClr val="tx1"/>
                </a:solidFill>
              </a:rPr>
              <a:t>Simplified EHT PPE Thresholds 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69292" y="1829177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 smtClean="0"/>
              <a:t> 2021-02-05</a:t>
            </a:r>
            <a:endParaRPr lang="en-US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6800" y="2439154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3581363"/>
              </p:ext>
            </p:extLst>
          </p:nvPr>
        </p:nvGraphicFramePr>
        <p:xfrm>
          <a:off x="839898" y="2971800"/>
          <a:ext cx="7540404" cy="196201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7991"/>
                <a:gridCol w="1371600"/>
                <a:gridCol w="1041813"/>
                <a:gridCol w="990600"/>
                <a:gridCol w="2438400"/>
              </a:tblGrid>
              <a:tr h="371971">
                <a:tc>
                  <a:txBody>
                    <a:bodyPr/>
                    <a:lstStyle/>
                    <a:p>
                      <a:r>
                        <a:rPr lang="en-US" altLang="zh-CN" sz="14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Mengshi Hu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smtClean="0"/>
                        <a:t>humengshi@huawei.com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Ross Jian Yu</a:t>
                      </a:r>
                      <a:endParaRPr lang="en-US" altLang="zh-CN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14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ross.yujian@huawei.com</a:t>
                      </a:r>
                      <a:endParaRPr lang="zh-CN" altLang="en-US" sz="1400" dirty="0" smtClean="0"/>
                    </a:p>
                  </a:txBody>
                  <a:tcPr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Ming Gan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  <a:cs typeface="+mn-cs"/>
                        </a:rPr>
                        <a:t>Huawei</a:t>
                      </a:r>
                      <a:endParaRPr lang="zh-CN" altLang="zh-CN" sz="1400" kern="12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CA" altLang="zh-CN" sz="1400" dirty="0" smtClean="0"/>
                        <a:t>ming.gan@huawei.com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oded.redlich@huawei.com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152400"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>
                          <a:latin typeface="+mn-lt"/>
                          <a:ea typeface="Times New Roman"/>
                          <a:cs typeface="Arial"/>
                        </a:rPr>
                        <a:t>Shimi Shilo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Huawei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Shimi.Shilo@huawei.com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28675" y="1752600"/>
            <a:ext cx="748665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</a:t>
            </a:r>
            <a:r>
              <a:rPr lang="en-US" altLang="zh-CN" sz="2400" b="1" dirty="0" smtClean="0">
                <a:ea typeface="+mn-ea"/>
                <a:cs typeface="+mn-cs"/>
              </a:rPr>
              <a:t>agree with </a:t>
            </a:r>
            <a:r>
              <a:rPr lang="en-US" altLang="zh-CN" sz="2400" b="1" dirty="0" smtClean="0"/>
              <a:t>the following meanings of the Zeros in </a:t>
            </a:r>
            <a:r>
              <a:rPr lang="en-US" altLang="zh-CN" sz="2400" b="1" dirty="0"/>
              <a:t>the Bitmask </a:t>
            </a:r>
            <a:r>
              <a:rPr lang="en-US" altLang="zh-CN" sz="2400" b="1" dirty="0" smtClean="0"/>
              <a:t>sequence in RU Index Bitmask subfield?</a:t>
            </a:r>
            <a:r>
              <a:rPr lang="en-US" altLang="zh-CN" sz="1800" b="1" dirty="0"/>
              <a:t>	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 smtClean="0"/>
              <a:t>For zeros before the first the 1</a:t>
            </a:r>
          </a:p>
          <a:p>
            <a:pPr marL="996950" lvl="1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Nominal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packet padding value = 0 μs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800" dirty="0"/>
              <a:t>For zeros </a:t>
            </a:r>
            <a:r>
              <a:rPr lang="en-US" altLang="zh-CN" sz="1800" dirty="0" smtClean="0"/>
              <a:t>after </a:t>
            </a:r>
            <a:r>
              <a:rPr lang="en-US" altLang="zh-CN" sz="1800" dirty="0"/>
              <a:t>the first </a:t>
            </a:r>
            <a:r>
              <a:rPr lang="en-US" altLang="zh-CN" sz="1800" dirty="0" smtClean="0"/>
              <a:t>1</a:t>
            </a:r>
          </a:p>
          <a:p>
            <a:pPr marL="996950" lvl="1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corresponding constellation index for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missing RU (Bitmask value = 0) shall be the same as the closest smaller RU with PPET defined (Bitmask value = 1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996950" lvl="1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•"/>
              <a:defRPr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#4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2578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655252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256506" y="2286000"/>
            <a:ext cx="6707187" cy="2819400"/>
          </a:xfrm>
        </p:spPr>
        <p:txBody>
          <a:bodyPr/>
          <a:lstStyle/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r>
              <a:rPr lang="en-US" altLang="zh-CN" sz="1800" b="0" dirty="0" smtClean="0"/>
              <a:t>[1] IEEE 11-21-0089r0 EHT PPE Thresholds Field Follow-up</a:t>
            </a:r>
          </a:p>
          <a:p>
            <a:pPr marL="180975" indent="-180975">
              <a:spcBef>
                <a:spcPts val="600"/>
              </a:spcBef>
              <a:spcAft>
                <a:spcPts val="0"/>
              </a:spcAft>
              <a:buNone/>
            </a:pPr>
            <a:endParaRPr lang="zh-CN" altLang="en-US" sz="18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 smtClean="0"/>
              <a:t>Slide </a:t>
            </a:r>
            <a:fld id="{A5ED327D-21C3-674C-981C-8A8BC9E6D25C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609600" y="756239"/>
            <a:ext cx="8001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 smtClean="0">
                <a:solidFill>
                  <a:schemeClr val="tx1"/>
                </a:solidFill>
              </a:rPr>
              <a:t>References</a:t>
            </a:r>
            <a:endParaRPr lang="en-US" kern="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45038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419100" y="1676400"/>
            <a:ext cx="8343900" cy="442647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lvl="0"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[1] we have proposed two options for the design of EHT PPE Thresholds field.</a:t>
            </a:r>
          </a:p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Option 1</a:t>
            </a:r>
            <a:r>
              <a:rPr lang="en-US" altLang="zh-CN" sz="1600" b="1" dirty="0" smtClean="0"/>
              <a:t>: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Add PPET20 subfields</a:t>
            </a:r>
          </a:p>
          <a:p>
            <a:pPr marL="715963" lvl="1" indent="-354013" algn="just">
              <a:buSzPct val="100000"/>
            </a:pPr>
            <a:r>
              <a:rPr lang="en-US" altLang="zh-CN" sz="1600" b="1" i="1" dirty="0" smtClean="0">
                <a:solidFill>
                  <a:srgbClr val="1E1EFA"/>
                </a:solidFill>
              </a:rPr>
              <a:t>Option 2</a:t>
            </a:r>
            <a:r>
              <a:rPr lang="en-US" altLang="zh-CN" sz="1600" b="1" dirty="0"/>
              <a:t>: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Still use PPET16/8 subfields to indicate 16/8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μs, and indicate a scope for 20 μs</a:t>
            </a: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marL="0" indent="0" algn="just">
              <a:spcBef>
                <a:spcPts val="0"/>
              </a:spcBef>
              <a:buSzPct val="100000"/>
              <a:buNone/>
            </a:pPr>
            <a:endParaRPr lang="en-US" altLang="zh-CN" sz="1800" dirty="0" smtClean="0">
              <a:solidFill>
                <a:schemeClr val="dk1"/>
              </a:solidFill>
              <a:ea typeface="Times New Roman"/>
              <a:cs typeface="Times New Roman"/>
              <a:sym typeface="Times New Roman"/>
            </a:endParaRPr>
          </a:p>
          <a:p>
            <a:pPr algn="just">
              <a:spcBef>
                <a:spcPts val="0"/>
              </a:spcBef>
              <a:buSzPct val="100000"/>
            </a:pP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In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following slides, we further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reduce </a:t>
            </a:r>
            <a:r>
              <a:rPr lang="en-US" altLang="zh-CN" sz="18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the overhead by simplifying the NSS subfield and RU Index Bitmask </a:t>
            </a:r>
            <a:r>
              <a:rPr lang="en-US" altLang="zh-CN" sz="18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subfield.</a:t>
            </a:r>
            <a:endParaRPr lang="en-US" altLang="zh-CN" sz="1800" dirty="0">
              <a:solidFill>
                <a:schemeClr val="dk1"/>
              </a:solidFill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buSzPct val="100000"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EHT PPE Thresholds Field (1/2)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2" name="表格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8606777"/>
              </p:ext>
            </p:extLst>
          </p:nvPr>
        </p:nvGraphicFramePr>
        <p:xfrm>
          <a:off x="1722887" y="3196168"/>
          <a:ext cx="4143376" cy="7937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75608"/>
                <a:gridCol w="916942"/>
                <a:gridCol w="916942"/>
                <a:gridCol w="916942"/>
                <a:gridCol w="916942"/>
              </a:tblGrid>
              <a:tr h="549519">
                <a:tc>
                  <a:txBody>
                    <a:bodyPr/>
                    <a:lstStyle/>
                    <a:p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NSTS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baseline="0" dirty="0" smtClean="0"/>
                        <a:t> Index Bitmask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Thresholds Info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 Pad</a:t>
                      </a:r>
                      <a:endParaRPr lang="zh-CN" altLang="en-US" sz="10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4231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000" dirty="0" smtClean="0"/>
                        <a:t>Bits</a:t>
                      </a:r>
                      <a:endParaRPr lang="zh-CN" altLang="en-US" sz="10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r>
                        <a:rPr lang="en-US" altLang="zh-CN" sz="1000" b="0" baseline="0" dirty="0" smtClean="0">
                          <a:solidFill>
                            <a:schemeClr val="tx1"/>
                          </a:solidFill>
                        </a:rPr>
                        <a:t> per each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0" dirty="0" smtClean="0">
                          <a:solidFill>
                            <a:schemeClr val="tx1"/>
                          </a:solidFill>
                        </a:rPr>
                        <a:t>0-7</a:t>
                      </a:r>
                      <a:endParaRPr lang="zh-CN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graphicFrame>
        <p:nvGraphicFramePr>
          <p:cNvPr id="13" name="表格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24762798"/>
              </p:ext>
            </p:extLst>
          </p:nvPr>
        </p:nvGraphicFramePr>
        <p:xfrm>
          <a:off x="3094487" y="4443232"/>
          <a:ext cx="3753054" cy="76707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25509"/>
                <a:gridCol w="625509"/>
                <a:gridCol w="625509"/>
                <a:gridCol w="625509"/>
                <a:gridCol w="625509"/>
                <a:gridCol w="625509"/>
              </a:tblGrid>
              <a:tr h="56895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NSS1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NSS1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x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PPET16 NSS</a:t>
                      </a:r>
                      <a:r>
                        <a:rPr lang="en-US" altLang="zh-CN" sz="1000" i="1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dirty="0" smtClean="0"/>
                        <a:t>RU</a:t>
                      </a:r>
                      <a:r>
                        <a:rPr lang="en-US" altLang="zh-CN" sz="1000" i="1" dirty="0" smtClean="0"/>
                        <a:t>m</a:t>
                      </a:r>
                      <a:endParaRPr lang="zh-CN" altLang="en-US" sz="1000" i="1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dirty="0" smtClean="0"/>
                        <a:t>PPET8</a:t>
                      </a:r>
                    </a:p>
                    <a:p>
                      <a:pPr algn="ctr"/>
                      <a:r>
                        <a:rPr lang="en-US" altLang="zh-CN" sz="1000" dirty="0" smtClean="0"/>
                        <a:t>NSS</a:t>
                      </a:r>
                      <a:r>
                        <a:rPr lang="en-US" altLang="zh-CN" sz="1000" i="1" u="none" dirty="0" smtClean="0"/>
                        <a:t>n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000" i="0" u="none" dirty="0" smtClean="0"/>
                        <a:t>RU</a:t>
                      </a:r>
                      <a:r>
                        <a:rPr lang="en-US" altLang="zh-CN" sz="1000" i="1" u="none" dirty="0" smtClean="0"/>
                        <a:t>m</a:t>
                      </a:r>
                      <a:endParaRPr lang="zh-CN" altLang="en-US" sz="1000" i="1" u="none" dirty="0" smtClean="0"/>
                    </a:p>
                  </a:txBody>
                  <a:tcPr marL="91434" marR="9143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000" b="1" dirty="0" smtClean="0"/>
                        <a:t>…</a:t>
                      </a:r>
                      <a:endParaRPr lang="zh-CN" altLang="en-US" sz="1000" b="1" dirty="0"/>
                    </a:p>
                  </a:txBody>
                  <a:tcPr marL="91434" marR="9143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50959"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b="1" dirty="0">
                        <a:solidFill>
                          <a:srgbClr val="FF0000"/>
                        </a:solidFill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zh-CN" altLang="en-US" sz="700" b="1" kern="120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700" dirty="0"/>
                    </a:p>
                  </a:txBody>
                  <a:tcPr marL="91434" marR="91434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cxnSp>
        <p:nvCxnSpPr>
          <p:cNvPr id="14" name="直接箭头连接符 13"/>
          <p:cNvCxnSpPr/>
          <p:nvPr/>
        </p:nvCxnSpPr>
        <p:spPr bwMode="auto">
          <a:xfrm>
            <a:off x="4459871" y="4034368"/>
            <a:ext cx="6216" cy="304800"/>
          </a:xfrm>
          <a:prstGeom prst="straightConnector1">
            <a:avLst/>
          </a:prstGeom>
          <a:solidFill>
            <a:schemeClr val="accent1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7" name="矩形 6"/>
          <p:cNvSpPr/>
          <p:nvPr/>
        </p:nvSpPr>
        <p:spPr>
          <a:xfrm>
            <a:off x="3599112" y="5101168"/>
            <a:ext cx="227786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1400" dirty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PPE Thresholds </a:t>
            </a:r>
            <a:r>
              <a:rPr lang="en-US" altLang="zh-CN" sz="1400" dirty="0" smtClean="0">
                <a:solidFill>
                  <a:schemeClr val="dk1"/>
                </a:solidFill>
                <a:ea typeface="Times New Roman"/>
                <a:cs typeface="Times New Roman"/>
                <a:sym typeface="Times New Roman"/>
              </a:rPr>
              <a:t>field in 11ax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433935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5" name="Shape 9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819150" y="1749162"/>
                <a:ext cx="7581900" cy="41216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/>
              <a:p>
                <a:pPr lvl="0" algn="just">
                  <a:spcBef>
                    <a:spcPts val="0"/>
                  </a:spcBef>
                  <a:buSzPct val="100000"/>
                </a:pP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NSS subfield should be extended to 4 </a:t>
                </a:r>
                <a:r>
                  <a:rPr lang="en-US" altLang="zh-CN" sz="1800" dirty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bits t</a:t>
                </a: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o </a:t>
                </a:r>
                <a:r>
                  <a:rPr lang="en-US" altLang="zh-CN" sz="1800" dirty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support 16 spatial streams. </a:t>
                </a: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To further reduce overhead, some large NSSs can be omitted to indicate 16/20 μs directly</a:t>
                </a:r>
                <a:r>
                  <a:rPr lang="en-US" altLang="zh-CN" sz="1800" dirty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.</a:t>
                </a: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 </a:t>
                </a: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NSS used for transmission &lt;=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NSS value indicated in NSS subfield </a:t>
                </a:r>
              </a:p>
              <a:p>
                <a:pPr marL="996950" lvl="1" algn="just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Use PPET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elements </a:t>
                </a:r>
                <a:endParaRPr lang="en-US" altLang="zh-CN" sz="1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NSS used for transmission &gt; The NSS value indicated in NSS subfield </a:t>
                </a:r>
              </a:p>
              <a:p>
                <a:pPr marL="996950" lvl="1" algn="just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 μs is required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the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NSS used for transmission &lt;= 8</a:t>
                </a:r>
              </a:p>
              <a:p>
                <a:pPr marL="996950" lvl="1" algn="just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 μs is required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when the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NSS used for transmission &gt;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8</a:t>
                </a: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marL="0" lvl="0" indent="0" algn="just">
                  <a:spcBef>
                    <a:spcPts val="0"/>
                  </a:spcBef>
                  <a:buSzPct val="100000"/>
                  <a:buNone/>
                </a:pP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algn="just">
                  <a:spcBef>
                    <a:spcPts val="0"/>
                  </a:spcBef>
                  <a:buSzPct val="100000"/>
                </a:pPr>
                <a:r>
                  <a:rPr lang="en-US" altLang="zh-CN" sz="1800" dirty="0" smtClean="0">
                    <a:solidFill>
                      <a:schemeClr val="dk1"/>
                    </a:solidFill>
                    <a:ea typeface="Times New Roman"/>
                    <a:cs typeface="Times New Roman"/>
                    <a:sym typeface="Times New Roman"/>
                  </a:rPr>
                  <a:t>Overhead Analysis</a:t>
                </a:r>
                <a:endParaRPr lang="en-US" altLang="zh-CN" sz="1800" dirty="0">
                  <a:solidFill>
                    <a:schemeClr val="dk1"/>
                  </a:solidFill>
                  <a:ea typeface="Times New Roman"/>
                  <a:cs typeface="Times New Roman"/>
                  <a:sym typeface="Times New Roman"/>
                </a:endParaRP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There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are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no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PPET20/16/8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subfields for the SS larger than the NSS indicated in NSS subfield.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 omitted NSS can save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CN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overhead </a:t>
                </a:r>
                <a:r>
                  <a:rPr lang="en-US" altLang="zh-CN" sz="1600" dirty="0"/>
                  <a:t>in PPE Thresholds Info field</a:t>
                </a: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Shape 9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19150" y="1749162"/>
                <a:ext cx="7581900" cy="4121676"/>
              </a:xfrm>
              <a:prstGeom prst="rect">
                <a:avLst/>
              </a:prstGeom>
              <a:blipFill rotWithShape="0">
                <a:blip r:embed="rId3"/>
                <a:stretch>
                  <a:fillRect l="-482" t="-888" r="-723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Simplification in NSS Subfield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93695" y="6475413"/>
            <a:ext cx="432811" cy="184666"/>
          </a:xfrm>
        </p:spPr>
        <p:txBody>
          <a:bodyPr/>
          <a:lstStyle/>
          <a:p>
            <a:r>
              <a:rPr lang="en-US" dirty="0"/>
              <a:t>Slide </a:t>
            </a:r>
            <a:r>
              <a:rPr lang="en-US" dirty="0" smtClean="0"/>
              <a:t>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528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5" name="Shape 94"/>
          <p:cNvSpPr txBox="1">
            <a:spLocks noGrp="1"/>
          </p:cNvSpPr>
          <p:nvPr>
            <p:ph idx="1"/>
          </p:nvPr>
        </p:nvSpPr>
        <p:spPr>
          <a:xfrm>
            <a:off x="914400" y="1672168"/>
            <a:ext cx="7159596" cy="4426476"/>
          </a:xfrm>
          <a:prstGeom prst="rect">
            <a:avLst/>
          </a:prstGeom>
          <a:noFill/>
          <a:ln>
            <a:noFill/>
          </a:ln>
        </p:spPr>
        <p:txBody>
          <a:bodyPr lIns="92075" tIns="46025" rIns="92075" bIns="46025" anchor="t" anchorCtr="0">
            <a:no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altLang="zh-CN" sz="1800" dirty="0" smtClean="0"/>
              <a:t>To support more RU/MRU sizes, RU Index Bitmask subfield shall be extended. </a:t>
            </a:r>
          </a:p>
          <a:p>
            <a:pPr marL="715963" lvl="1" indent="-354013" algn="just"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There 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no need to give each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large RU/MRU an RU allocation index</a:t>
            </a:r>
            <a:r>
              <a:rPr lang="en-US" altLang="zh-CN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Some RUs/MRUs can share the same </a:t>
            </a:r>
            <a:r>
              <a:rPr lang="en-US" altLang="zh-CN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index. A 5-bit Bitmask is suggested with the meaning shown as follows:</a:t>
            </a: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algn="just">
              <a:buFont typeface="Arial" panose="020B0604020202020204" pitchFamily="34" charset="0"/>
              <a:buChar char="•"/>
            </a:pPr>
            <a:endParaRPr lang="en-US" altLang="zh-CN" sz="1800" dirty="0" smtClean="0"/>
          </a:p>
          <a:p>
            <a:pPr marL="0" indent="0" algn="just">
              <a:buNone/>
            </a:pPr>
            <a:endParaRPr lang="en-US" altLang="zh-CN" sz="1000" dirty="0"/>
          </a:p>
          <a:p>
            <a:pPr marL="342900" lvl="1" indent="-342900" algn="just">
              <a:buSzPct val="100000"/>
              <a:buFont typeface="Arial" panose="020B0604020202020204" pitchFamily="34" charset="0"/>
              <a:buChar char="•"/>
            </a:pPr>
            <a:endParaRPr lang="en-US" altLang="zh-CN" sz="1800" b="1" dirty="0">
              <a:ea typeface="+mn-ea"/>
              <a:cs typeface="+mn-cs"/>
            </a:endParaRPr>
          </a:p>
          <a:p>
            <a:pPr marL="361950" lvl="1" indent="0" algn="just">
              <a:buSzPct val="100000"/>
              <a:buNone/>
            </a:pPr>
            <a:endParaRPr lang="en-US" altLang="zh-CN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spcBef>
                <a:spcPts val="0"/>
              </a:spcBef>
              <a:buSzPct val="100000"/>
            </a:pPr>
            <a:endParaRPr lang="en-US" altLang="zh-CN" sz="1400" dirty="0" smtClean="0">
              <a:ea typeface="Times New Roman"/>
              <a:cs typeface="Times New Roman"/>
            </a:endParaRPr>
          </a:p>
          <a:p>
            <a:pPr marL="715963" lvl="1" indent="-354013" algn="just">
              <a:buSzPct val="100000"/>
            </a:pPr>
            <a:endParaRPr lang="en-US" altLang="zh-CN" sz="1400" dirty="0">
              <a:ea typeface="Times New Roman"/>
              <a:cs typeface="Times New Roman"/>
            </a:endParaRPr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Simplification in RU Index Bitmask Subfield (1/2) 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077425"/>
              </p:ext>
            </p:extLst>
          </p:nvPr>
        </p:nvGraphicFramePr>
        <p:xfrm>
          <a:off x="2208198" y="3505200"/>
          <a:ext cx="4572000" cy="2051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895600"/>
              </a:tblGrid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 allocation index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</a:t>
                      </a:r>
                      <a:r>
                        <a:rPr lang="en-US" altLang="zh-CN" sz="1400" baseline="0" dirty="0" smtClean="0"/>
                        <a:t> allocation size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242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484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484+242,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996+484, 996+484+242,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2×996 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2×996+484, 3×996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3×996+484,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4×996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593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5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hape 9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933450" y="1524000"/>
                <a:ext cx="7353300" cy="44264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/>
              <a:p>
                <a:pPr marL="0" indent="0" algn="just">
                  <a:buNone/>
                </a:pPr>
                <a:endParaRPr lang="en-US" altLang="zh-CN" sz="1000" dirty="0" smtClean="0"/>
              </a:p>
              <a:p>
                <a:pPr algn="just"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/>
                  <a:t>To save overhead, two cases of Zeros in the Bitmask sequence are used to carry more information. 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b="1" i="1" dirty="0">
                    <a:solidFill>
                      <a:srgbClr val="1E1EF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Case 1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zh-CN" altLang="en-US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Zeros before the first 1 (e.g. [</a:t>
                </a:r>
                <a:r>
                  <a:rPr lang="en-US" altLang="zh-CN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0 0 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 1 1])	</a:t>
                </a:r>
              </a:p>
              <a:p>
                <a:pPr marL="1074738" lvl="1" indent="-355600" algn="just">
                  <a:buSzPct val="100000"/>
                  <a:buFont typeface="Times New Roman" panose="02020603050405020304" pitchFamily="18" charset="0"/>
                  <a:buChar char="•"/>
                </a:pP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Required nominal packet padding values = 0 for the corresponding RUs (the same as 11ax)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</a:t>
                </a:r>
              </a:p>
              <a:p>
                <a:pPr marL="715963" lvl="1" indent="-354013" algn="just">
                  <a:lnSpc>
                    <a:spcPts val="2600"/>
                  </a:lnSpc>
                  <a:buClr>
                    <a:schemeClr val="tx1">
                      <a:lumMod val="85000"/>
                      <a:lumOff val="15000"/>
                    </a:schemeClr>
                  </a:buClr>
                  <a:buSzPct val="100000"/>
                  <a:buFont typeface="Arial" panose="020B0604020202020204" pitchFamily="34" charset="0"/>
                  <a:buChar char="–"/>
                  <a:defRPr/>
                </a:pPr>
                <a:r>
                  <a:rPr lang="en-US" altLang="zh-CN" sz="1600" b="1" i="1" dirty="0">
                    <a:solidFill>
                      <a:srgbClr val="1E1EFA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Case 2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</a:t>
                </a:r>
                <a:r>
                  <a:rPr lang="zh-CN" altLang="en-US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Zeros </a:t>
                </a:r>
                <a:r>
                  <a:rPr lang="en-US" altLang="zh-CN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after the first 1s 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(e.g. [1 1 1 </a:t>
                </a:r>
                <a:r>
                  <a:rPr lang="en-US" altLang="zh-CN" sz="1600" b="1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</a:t>
                </a:r>
                <a:r>
                  <a:rPr lang="en-US" altLang="zh-CN" sz="16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1</a:t>
                </a:r>
                <a:r>
                  <a:rPr lang="en-US" altLang="zh-CN" sz="1600" b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])</a:t>
                </a:r>
              </a:p>
              <a:p>
                <a:pPr marL="1074738" lvl="1" indent="-355600" algn="just">
                  <a:lnSpc>
                    <a:spcPts val="2600"/>
                  </a:lnSpc>
                  <a:buClr>
                    <a:schemeClr val="tx1">
                      <a:lumMod val="85000"/>
                      <a:lumOff val="15000"/>
                    </a:schemeClr>
                  </a:buClr>
                  <a:buSzPct val="100000"/>
                  <a:buFont typeface="Times New Roman" panose="02020603050405020304" pitchFamily="18" charset="0"/>
                  <a:buChar char="•"/>
                  <a:defRPr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PPET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NSTS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zh-CN" sz="16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corresponding RU 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PPET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NSTS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n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RU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where </a:t>
                </a:r>
                <a:r>
                  <a:rPr lang="en-US" altLang="zh-CN" sz="1600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is the closest smaller allocation index with Bitmask value 1. (In other words, PE requirement for the missing RU shall be the same as the closest smaller RU with PPET defined) </a:t>
                </a:r>
              </a:p>
              <a:p>
                <a:pPr marL="342900" lvl="1" indent="-342900" algn="just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800" b="1" dirty="0" smtClean="0">
                    <a:ea typeface="+mn-ea"/>
                    <a:cs typeface="+mn-cs"/>
                  </a:rPr>
                  <a:t>Overhead analysis</a:t>
                </a:r>
              </a:p>
              <a:p>
                <a:pPr marL="715963" lvl="1" indent="-354013" algn="just">
                  <a:lnSpc>
                    <a:spcPts val="2600"/>
                  </a:lnSpc>
                  <a:buClr>
                    <a:schemeClr val="tx1">
                      <a:lumMod val="85000"/>
                      <a:lumOff val="15000"/>
                    </a:schemeClr>
                  </a:buClr>
                  <a:buSzPct val="100000"/>
                  <a:buFont typeface="Arial" panose="020B0604020202020204" pitchFamily="34" charset="0"/>
                  <a:buChar char="–"/>
                  <a:defRPr/>
                </a:pPr>
                <a:r>
                  <a:rPr lang="en-US" altLang="zh-CN" sz="1600" dirty="0"/>
                  <a:t>In a 5-bit </a:t>
                </a:r>
                <a:r>
                  <a:rPr lang="en-US" altLang="zh-CN" sz="1600" dirty="0" smtClean="0"/>
                  <a:t>RU Index Bitmask, </a:t>
                </a:r>
                <a:r>
                  <a:rPr lang="en-US" altLang="zh-CN" sz="1600" dirty="0"/>
                  <a:t>each 0 can save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CN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zh-CN" sz="1600" dirty="0" smtClean="0"/>
                  <a:t> overhead </a:t>
                </a:r>
                <a:r>
                  <a:rPr lang="en-US" altLang="zh-CN" sz="1600" dirty="0"/>
                  <a:t>in PPE Thresholds Info field.</a:t>
                </a:r>
              </a:p>
              <a:p>
                <a:pPr marL="342900" lvl="1" indent="-342900" algn="just">
                  <a:buSzPct val="100000"/>
                  <a:buFont typeface="Arial" panose="020B0604020202020204" pitchFamily="34" charset="0"/>
                  <a:buChar char="•"/>
                </a:pPr>
                <a:endParaRPr lang="en-US" altLang="zh-CN" sz="1800" b="1" dirty="0">
                  <a:ea typeface="+mn-ea"/>
                  <a:cs typeface="+mn-cs"/>
                </a:endParaRPr>
              </a:p>
              <a:p>
                <a:pPr marL="361950" lvl="1" indent="0" algn="just">
                  <a:buSzPct val="100000"/>
                  <a:buNone/>
                </a:pP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>
                  <a:spcBef>
                    <a:spcPts val="0"/>
                  </a:spcBef>
                  <a:buSzPct val="100000"/>
                </a:pP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marL="715963" lvl="1" indent="-354013" algn="just">
                  <a:buSzPct val="100000"/>
                </a:pPr>
                <a:endParaRPr lang="en-US" altLang="zh-CN" sz="1400" dirty="0"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Shape 9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33450" y="1524000"/>
                <a:ext cx="7353300" cy="4426476"/>
              </a:xfrm>
              <a:prstGeom prst="rect">
                <a:avLst/>
              </a:prstGeom>
              <a:blipFill rotWithShape="0">
                <a:blip r:embed="rId3"/>
                <a:stretch>
                  <a:fillRect l="-498" r="-746" b="-537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Simplification in RU Index Bitmask Subfield (2/2)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478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EC42CFA8-65D8-C540-B090-A854712382F8}" type="slidenum">
              <a:rPr lang="en-US"/>
              <a:pPr/>
              <a:t>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Shape 94"/>
              <p:cNvSpPr txBox="1">
                <a:spLocks noGrp="1"/>
              </p:cNvSpPr>
              <p:nvPr>
                <p:ph idx="1"/>
              </p:nvPr>
            </p:nvSpPr>
            <p:spPr>
              <a:xfrm>
                <a:off x="838200" y="1905000"/>
                <a:ext cx="7772400" cy="442647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lIns="92075" tIns="46025" rIns="92075" bIns="46025" anchor="t" anchorCtr="0">
                <a:noAutofit/>
              </a:bodyPr>
              <a:lstStyle/>
              <a:p>
                <a:pPr marL="342900" lvl="1" indent="-342900">
                  <a:buSzPct val="100000"/>
                  <a:buFont typeface="Arial" panose="020B0604020202020204" pitchFamily="34" charset="0"/>
                  <a:buChar char="•"/>
                </a:pPr>
                <a:r>
                  <a:rPr lang="en-US" altLang="zh-CN" sz="1800" b="1" dirty="0" smtClean="0">
                    <a:ea typeface="+mn-ea"/>
                    <a:cs typeface="+mn-cs"/>
                  </a:rPr>
                  <a:t>4-bit NSS: 1 to 16 spatial streams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Simplification for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the NSS &gt; the NSS indicated in the 4-bit NSS subfield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Each omitted NSS can save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CN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16</m:t>
                        </m:r>
                      </m:den>
                    </m:f>
                  </m:oMath>
                </a14:m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overhead </a:t>
                </a:r>
                <a:r>
                  <a:rPr lang="en-US" altLang="zh-CN" sz="1600" dirty="0"/>
                  <a:t>in PPE Thresholds Info field</a:t>
                </a: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endParaRPr lang="en-US" altLang="zh-CN" sz="1800" b="1" dirty="0">
                  <a:ea typeface="+mn-ea"/>
                  <a:cs typeface="+mn-cs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altLang="zh-CN" sz="1800" dirty="0" smtClean="0"/>
                  <a:t>5-bit RU Bitmap: </a:t>
                </a:r>
                <a:r>
                  <a:rPr lang="en-US" altLang="zh-CN" sz="1800" dirty="0"/>
                  <a:t>[</a:t>
                </a:r>
                <a:r>
                  <a:rPr lang="en-US" altLang="zh-CN" sz="1800" dirty="0" smtClean="0"/>
                  <a:t>242, 484, 996, 996*2, 996*4]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Simplification for </a:t>
                </a:r>
                <a:r>
                  <a:rPr lang="en-US" altLang="zh-CN" sz="16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RU Index Bitmask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r>
                  <a:rPr lang="en-US" altLang="zh-CN" sz="1600" dirty="0" smtClean="0"/>
                  <a:t>Each </a:t>
                </a:r>
                <a:r>
                  <a:rPr lang="en-US" altLang="zh-CN" sz="1600" dirty="0"/>
                  <a:t>0 can save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en-US" altLang="zh-CN" sz="1600" i="1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n-US" altLang="zh-CN" sz="1600" dirty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num>
                      <m:den>
                        <m:r>
                          <a:rPr lang="en-US" altLang="zh-CN" sz="1600" b="0" i="0" dirty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US" altLang="zh-CN" sz="1600" dirty="0"/>
                  <a:t> overhead in PPE Thresholds Info field.</a:t>
                </a:r>
              </a:p>
              <a:p>
                <a:pPr marL="715963" lvl="1" indent="-354013" algn="just">
                  <a:buSzPct val="100000"/>
                  <a:buFont typeface="Arial" panose="020B0604020202020204" pitchFamily="34" charset="0"/>
                  <a:buChar char="–"/>
                </a:pP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altLang="zh-CN" sz="1800" dirty="0" smtClean="0"/>
              </a:p>
              <a:p>
                <a:pPr marL="361950" lvl="1" indent="0" algn="just">
                  <a:buSzPct val="100000"/>
                  <a:buNone/>
                </a:pPr>
                <a:endParaRPr lang="en-US" altLang="zh-CN" sz="16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lvl="0" algn="just">
                  <a:spcBef>
                    <a:spcPts val="0"/>
                  </a:spcBef>
                  <a:buSzPct val="100000"/>
                </a:pPr>
                <a:endParaRPr lang="en-US" altLang="zh-CN" sz="1400" dirty="0" smtClean="0">
                  <a:ea typeface="Times New Roman"/>
                  <a:cs typeface="Times New Roman"/>
                </a:endParaRPr>
              </a:p>
              <a:p>
                <a:pPr marL="715963" lvl="1" indent="-354013" algn="just">
                  <a:buSzPct val="100000"/>
                </a:pPr>
                <a:endParaRPr lang="en-US" altLang="zh-CN" sz="1400" dirty="0">
                  <a:ea typeface="Times New Roman"/>
                  <a:cs typeface="Times New Roman"/>
                </a:endParaRPr>
              </a:p>
            </p:txBody>
          </p:sp>
        </mc:Choice>
        <mc:Fallback xmlns="">
          <p:sp>
            <p:nvSpPr>
              <p:cNvPr id="5" name="Shape 94"/>
              <p:cNvSpPr txBox="1"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905000"/>
                <a:ext cx="7772400" cy="4426476"/>
              </a:xfrm>
              <a:prstGeom prst="rect">
                <a:avLst/>
              </a:prstGeom>
              <a:blipFill rotWithShape="0">
                <a:blip r:embed="rId3"/>
                <a:stretch>
                  <a:fillRect l="-549" t="-826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762000"/>
            <a:ext cx="8001000" cy="533400"/>
          </a:xfrm>
          <a:noFill/>
          <a:ln/>
        </p:spPr>
        <p:txBody>
          <a:bodyPr/>
          <a:lstStyle/>
          <a:p>
            <a:r>
              <a:rPr lang="en-US" sz="2800" dirty="0" smtClean="0">
                <a:solidFill>
                  <a:schemeClr val="tx1"/>
                </a:solidFill>
              </a:rPr>
              <a:t>Summary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5663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742950" y="1905000"/>
            <a:ext cx="77343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agree </a:t>
            </a:r>
            <a:r>
              <a:rPr lang="en-US" altLang="zh-CN" sz="2400" b="1" dirty="0" smtClean="0">
                <a:ea typeface="+mn-ea"/>
                <a:cs typeface="+mn-cs"/>
              </a:rPr>
              <a:t>that EHT PPE Thresholds field is defined similarly as 11ax with the following subfields?</a:t>
            </a:r>
          </a:p>
          <a:p>
            <a:pPr marL="715963" lvl="1" indent="-354013" algn="just">
              <a:lnSpc>
                <a:spcPts val="2600"/>
              </a:lnSpc>
              <a:spcBef>
                <a:spcPct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kern="1200" dirty="0" smtClean="0">
              <a:latin typeface="Times New Roman" charset="0"/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kern="1200" dirty="0">
              <a:latin typeface="Times New Roman" charset="0"/>
              <a:ea typeface="+mn-ea"/>
              <a:cs typeface="+mn-cs"/>
            </a:endParaRPr>
          </a:p>
          <a:p>
            <a:pPr marL="361950" lvl="1" indent="0" algn="just">
              <a:lnSpc>
                <a:spcPts val="2600"/>
              </a:lnSpc>
              <a:spcBef>
                <a:spcPct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None/>
              <a:defRPr/>
            </a:pPr>
            <a:endParaRPr lang="en-US" altLang="zh-CN" sz="1600" kern="1200" dirty="0" smtClean="0">
              <a:latin typeface="Times New Roman" charset="0"/>
              <a:ea typeface="+mn-ea"/>
              <a:cs typeface="+mn-cs"/>
            </a:endParaRPr>
          </a:p>
          <a:p>
            <a:pPr marL="361950" lvl="1" indent="0" algn="just">
              <a:lnSpc>
                <a:spcPts val="2600"/>
              </a:lnSpc>
              <a:spcBef>
                <a:spcPct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None/>
              <a:defRPr/>
            </a:pPr>
            <a:endParaRPr lang="en-US" altLang="zh-CN" sz="1600" kern="1200" dirty="0">
              <a:latin typeface="Times New Roman" charset="0"/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spcBef>
                <a:spcPct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kern="1200" dirty="0" smtClean="0">
                <a:latin typeface="Times New Roman" charset="0"/>
                <a:ea typeface="+mn-ea"/>
                <a:cs typeface="+mn-cs"/>
              </a:rPr>
              <a:t>NSS </a:t>
            </a:r>
            <a:r>
              <a:rPr lang="en-US" altLang="zh-CN" sz="1600" kern="1200" dirty="0">
                <a:latin typeface="Times New Roman" charset="0"/>
                <a:ea typeface="+mn-ea"/>
                <a:cs typeface="+mn-cs"/>
              </a:rPr>
              <a:t>subfield is extended to 4 bits to support 1-16 SS</a:t>
            </a:r>
            <a:r>
              <a:rPr lang="en-US" altLang="zh-CN" sz="1600" kern="1200" dirty="0" smtClean="0">
                <a:latin typeface="Times New Roman" charset="0"/>
                <a:ea typeface="+mn-ea"/>
                <a:cs typeface="+mn-cs"/>
              </a:rPr>
              <a:t>.</a:t>
            </a:r>
          </a:p>
          <a:p>
            <a:pPr marL="715963" lvl="1" indent="-354013" algn="just">
              <a:lnSpc>
                <a:spcPts val="2600"/>
              </a:lnSpc>
              <a:spcBef>
                <a:spcPct val="0"/>
              </a:spcBef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kern="1200" dirty="0" smtClean="0">
                <a:latin typeface="Times New Roman" charset="0"/>
                <a:ea typeface="+mn-ea"/>
                <a:cs typeface="+mn-cs"/>
              </a:rPr>
              <a:t>RU Index Bitmask subfield is extended to 5 bits to support more RU/MRU sizes.</a:t>
            </a:r>
            <a:endParaRPr lang="en-US" altLang="zh-CN" sz="1600" kern="1200" dirty="0">
              <a:latin typeface="Times New Roman" charset="0"/>
              <a:ea typeface="+mn-ea"/>
              <a:cs typeface="+mn-cs"/>
            </a:endParaRPr>
          </a:p>
          <a:p>
            <a:pPr marL="342900" lvl="1" indent="-342900" algn="just">
              <a:buSzPct val="100000"/>
              <a:buFontTx/>
              <a:buChar char="•"/>
            </a:pPr>
            <a:endParaRPr lang="en-US" altLang="zh-CN" sz="2400" b="1" dirty="0">
              <a:ea typeface="+mn-ea"/>
              <a:cs typeface="+mn-cs"/>
            </a:endParaRPr>
          </a:p>
          <a:p>
            <a:pPr marL="361950" lvl="1" indent="0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None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#1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85800" y="5036403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78457"/>
              </p:ext>
            </p:extLst>
          </p:nvPr>
        </p:nvGraphicFramePr>
        <p:xfrm>
          <a:off x="1524000" y="2971800"/>
          <a:ext cx="5867401" cy="8118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73505"/>
                <a:gridCol w="1298474"/>
                <a:gridCol w="1298474"/>
                <a:gridCol w="1298474"/>
                <a:gridCol w="1298474"/>
              </a:tblGrid>
              <a:tr h="502552">
                <a:tc>
                  <a:txBody>
                    <a:bodyPr/>
                    <a:lstStyle/>
                    <a:p>
                      <a:endParaRPr lang="zh-CN" altLang="en-US" sz="11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NSS</a:t>
                      </a:r>
                      <a:endParaRPr lang="zh-CN" altLang="en-US" sz="1100" dirty="0"/>
                    </a:p>
                  </a:txBody>
                  <a:tcPr marL="91424" marR="91424" marT="45793" marB="4579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RU</a:t>
                      </a:r>
                      <a:r>
                        <a:rPr lang="en-US" altLang="zh-CN" sz="1100" baseline="0" dirty="0" smtClean="0"/>
                        <a:t> Index Bitmask</a:t>
                      </a:r>
                      <a:endParaRPr lang="zh-CN" altLang="en-US" sz="11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PPE Thresholds Info</a:t>
                      </a:r>
                      <a:endParaRPr lang="zh-CN" altLang="en-US" sz="11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dirty="0" smtClean="0"/>
                        <a:t>PPE Pad</a:t>
                      </a:r>
                      <a:endParaRPr lang="zh-CN" altLang="en-US" sz="1100" dirty="0"/>
                    </a:p>
                  </a:txBody>
                  <a:tcPr marL="91424" marR="91424" marT="45793" marB="45793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9334">
                <a:tc>
                  <a:txBody>
                    <a:bodyPr/>
                    <a:lstStyle/>
                    <a:p>
                      <a:pPr algn="r"/>
                      <a:r>
                        <a:rPr lang="en-US" altLang="zh-CN" sz="1100" dirty="0" smtClean="0"/>
                        <a:t>Bits</a:t>
                      </a:r>
                      <a:endParaRPr lang="zh-CN" altLang="en-US" sz="1100" dirty="0"/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variable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100" b="0" dirty="0" smtClean="0">
                          <a:solidFill>
                            <a:schemeClr val="tx1"/>
                          </a:solidFill>
                        </a:rPr>
                        <a:t>0 to 7</a:t>
                      </a:r>
                      <a:endParaRPr lang="zh-CN" altLang="en-US" sz="1100" b="0" dirty="0">
                        <a:solidFill>
                          <a:schemeClr val="tx1"/>
                        </a:solidFill>
                      </a:endParaRPr>
                    </a:p>
                  </a:txBody>
                  <a:tcPr marL="91424" marR="91424" marT="45793" marB="45793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757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571500" y="1905000"/>
            <a:ext cx="8115300" cy="4114800"/>
          </a:xfrm>
        </p:spPr>
        <p:txBody>
          <a:bodyPr/>
          <a:lstStyle/>
          <a:p>
            <a:pPr marL="342900" lvl="1" indent="-342900" algn="just">
              <a:buSzPct val="100000"/>
              <a:buFontTx/>
              <a:buChar char="•"/>
            </a:pPr>
            <a:r>
              <a:rPr lang="en-US" altLang="zh-CN" sz="2400" b="1" dirty="0">
                <a:ea typeface="+mn-ea"/>
                <a:cs typeface="+mn-cs"/>
              </a:rPr>
              <a:t>Do you agree </a:t>
            </a:r>
            <a:r>
              <a:rPr lang="en-US" altLang="zh-CN" sz="2400" b="1" dirty="0" smtClean="0">
                <a:ea typeface="+mn-ea"/>
                <a:cs typeface="+mn-cs"/>
              </a:rPr>
              <a:t>with the following table of RU allocation index in EHT PPE Thresholds field? </a:t>
            </a:r>
            <a:endParaRPr lang="en-US" altLang="zh-CN" sz="2400" b="1" dirty="0">
              <a:ea typeface="+mn-ea"/>
              <a:cs typeface="+mn-cs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endParaRPr lang="en-US" altLang="zh-CN" sz="1800" dirty="0"/>
          </a:p>
          <a:p>
            <a:pPr algn="just"/>
            <a:endParaRPr lang="en-US" altLang="zh-CN" dirty="0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#2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571500" y="5222834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9074285"/>
              </p:ext>
            </p:extLst>
          </p:nvPr>
        </p:nvGraphicFramePr>
        <p:xfrm>
          <a:off x="2343150" y="2945368"/>
          <a:ext cx="4572000" cy="205161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76400"/>
                <a:gridCol w="2895600"/>
              </a:tblGrid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 allocation index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RU</a:t>
                      </a:r>
                      <a:r>
                        <a:rPr lang="en-US" altLang="zh-CN" sz="1400" baseline="0" dirty="0" smtClean="0"/>
                        <a:t> allocation size</a:t>
                      </a:r>
                      <a:endParaRPr lang="zh-CN" altLang="en-US" sz="1400" dirty="0"/>
                    </a:p>
                  </a:txBody>
                  <a:tcPr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0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242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1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484</a:t>
                      </a:r>
                      <a:endParaRPr lang="zh-CN" altLang="en-US" sz="1400" dirty="0"/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2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484+242,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996+484, 996+484+242,</a:t>
                      </a:r>
                      <a:r>
                        <a:rPr lang="en-US" altLang="zh-CN" sz="140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zh-CN" sz="14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2×996 </a:t>
                      </a:r>
                      <a:endParaRPr lang="en-US" altLang="zh-CN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06691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4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2×996+484, 3×996</a:t>
                      </a:r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 smtClean="0"/>
                        <a:t>3×996+484,</a:t>
                      </a:r>
                      <a:r>
                        <a:rPr lang="en-US" altLang="zh-CN" sz="1400" baseline="0" dirty="0" smtClean="0"/>
                        <a:t> </a:t>
                      </a:r>
                      <a:r>
                        <a:rPr lang="en-US" altLang="zh-CN" sz="1400" dirty="0" smtClean="0"/>
                        <a:t>4×996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00345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1"/>
          </p:nvPr>
        </p:nvSpPr>
        <p:spPr>
          <a:xfrm>
            <a:off x="842824" y="1905000"/>
            <a:ext cx="7615376" cy="4259997"/>
          </a:xfrm>
        </p:spPr>
        <p:txBody>
          <a:bodyPr/>
          <a:lstStyle/>
          <a:p>
            <a:pPr marL="342900" lvl="1" indent="-342900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Tx/>
              <a:buChar char="•"/>
              <a:defRPr/>
            </a:pPr>
            <a:r>
              <a:rPr lang="en-US" altLang="zh-CN" sz="2400" b="1" dirty="0" smtClean="0"/>
              <a:t>Do </a:t>
            </a:r>
            <a:r>
              <a:rPr lang="en-US" altLang="zh-CN" sz="2400" b="1" dirty="0"/>
              <a:t>you agree that the following nominal packet padding value is used when </a:t>
            </a:r>
            <a:r>
              <a:rPr lang="en-US" altLang="zh-CN" sz="2400" b="1" dirty="0" smtClean="0"/>
              <a:t>the number </a:t>
            </a:r>
            <a:r>
              <a:rPr lang="en-US" altLang="zh-CN" sz="2400" b="1" dirty="0"/>
              <a:t>of spatial streams (</a:t>
            </a:r>
            <a:r>
              <a:rPr lang="en-US" altLang="zh-CN" sz="2400" b="1" dirty="0" smtClean="0"/>
              <a:t>NSS) used for transmission is </a:t>
            </a:r>
            <a:r>
              <a:rPr lang="en-US" altLang="zh-CN" sz="2400" b="1" dirty="0"/>
              <a:t>larger than the </a:t>
            </a:r>
            <a:r>
              <a:rPr lang="en-US" altLang="zh-CN" sz="2400" b="1" dirty="0" smtClean="0"/>
              <a:t>NSS </a:t>
            </a:r>
            <a:r>
              <a:rPr lang="en-US" altLang="zh-CN" sz="2400" b="1" dirty="0"/>
              <a:t>value </a:t>
            </a:r>
            <a:r>
              <a:rPr lang="en-US" altLang="zh-CN" sz="2400" b="1" dirty="0" smtClean="0"/>
              <a:t>indicated </a:t>
            </a:r>
            <a:r>
              <a:rPr lang="en-US" altLang="zh-CN" sz="2400" b="1" dirty="0"/>
              <a:t>in the NSS subfield</a:t>
            </a:r>
            <a:r>
              <a:rPr lang="en-US" altLang="zh-CN" sz="2400" b="1" dirty="0" smtClean="0"/>
              <a:t>?</a:t>
            </a:r>
            <a:endParaRPr lang="en-US" altLang="zh-CN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16 μs for any RU/Constellation </a:t>
            </a:r>
            <a:r>
              <a:rPr lang="en-US" altLang="zh-CN" sz="1600" dirty="0" smtClean="0"/>
              <a:t>when the NSS used for transmission &lt;=</a:t>
            </a:r>
            <a:r>
              <a:rPr lang="en-US" altLang="zh-CN" sz="1600" dirty="0"/>
              <a:t>8</a:t>
            </a:r>
          </a:p>
          <a:p>
            <a:pPr marL="715963" lvl="1" indent="-354013" algn="just">
              <a:lnSpc>
                <a:spcPts val="2600"/>
              </a:lnSpc>
              <a:buClr>
                <a:schemeClr val="tx1">
                  <a:lumMod val="85000"/>
                  <a:lumOff val="15000"/>
                </a:schemeClr>
              </a:buClr>
              <a:buSzPct val="100000"/>
              <a:buFont typeface="Arial" panose="020B0604020202020204" pitchFamily="34" charset="0"/>
              <a:buChar char="–"/>
              <a:defRPr/>
            </a:pPr>
            <a:r>
              <a:rPr lang="en-US" altLang="zh-CN" sz="1600" dirty="0"/>
              <a:t>20 μs for any RU/Constellation </a:t>
            </a:r>
            <a:r>
              <a:rPr lang="en-US" altLang="zh-CN" sz="1600" dirty="0" smtClean="0"/>
              <a:t>when </a:t>
            </a:r>
            <a:r>
              <a:rPr lang="en-US" altLang="zh-CN" sz="1600" dirty="0"/>
              <a:t>the NSS used for transmission &gt;8 for R2</a:t>
            </a:r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Straw Poll </a:t>
            </a:r>
            <a:r>
              <a:rPr lang="en-US" altLang="zh-CN" dirty="0" smtClean="0"/>
              <a:t>#3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842824" y="4876800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Y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N</a:t>
            </a:r>
          </a:p>
          <a:p>
            <a:pPr marL="715963" lvl="1" indent="-354013" algn="just">
              <a:spcBef>
                <a:spcPts val="0"/>
              </a:spcBef>
              <a:buSzPct val="100000"/>
              <a:buFont typeface="Arial" panose="020B0604020202020204" pitchFamily="34" charset="0"/>
              <a:buChar char="–"/>
            </a:pPr>
            <a:r>
              <a:rPr lang="en-US" altLang="zh-CN" sz="1600" dirty="0" smtClean="0">
                <a:latin typeface="+mn-lt"/>
                <a:ea typeface="Times New Roman"/>
                <a:cs typeface="Times New Roman"/>
              </a:rPr>
              <a:t>A</a:t>
            </a:r>
            <a:endParaRPr lang="en-US" altLang="zh-CN" sz="1600" dirty="0">
              <a:latin typeface="+mn-lt"/>
              <a:ea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0532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103899</TotalTime>
  <Words>737</Words>
  <Application>Microsoft Office PowerPoint</Application>
  <PresentationFormat>全屏显示(4:3)</PresentationFormat>
  <Paragraphs>209</Paragraphs>
  <Slides>11</Slides>
  <Notes>6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11</vt:i4>
      </vt:variant>
    </vt:vector>
  </HeadingPairs>
  <TitlesOfParts>
    <vt:vector size="17" baseType="lpstr">
      <vt:lpstr>MS PGothic</vt:lpstr>
      <vt:lpstr>宋体</vt:lpstr>
      <vt:lpstr>Arial</vt:lpstr>
      <vt:lpstr>Cambria Math</vt:lpstr>
      <vt:lpstr>Times New Roman</vt:lpstr>
      <vt:lpstr>802-11-Submission</vt:lpstr>
      <vt:lpstr>Simplified EHT PPE Thresholds Field</vt:lpstr>
      <vt:lpstr>EHT PPE Thresholds Field (1/2)</vt:lpstr>
      <vt:lpstr>Simplification in NSS Subfield</vt:lpstr>
      <vt:lpstr>Simplification in RU Index Bitmask Subfield (1/2) </vt:lpstr>
      <vt:lpstr>Simplification in RU Index Bitmask Subfield (2/2) </vt:lpstr>
      <vt:lpstr>Summary</vt:lpstr>
      <vt:lpstr>Straw Poll #1</vt:lpstr>
      <vt:lpstr>Straw Poll #2</vt:lpstr>
      <vt:lpstr>Straw Poll #3</vt:lpstr>
      <vt:lpstr>Straw Poll #4</vt:lpstr>
      <vt:lpstr>PowerPoint 演示文稿</vt:lpstr>
    </vt:vector>
  </TitlesOfParts>
  <Company>Huawei Technologies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Mengshi Hu</dc:creator>
  <cp:lastModifiedBy>humengshi</cp:lastModifiedBy>
  <cp:revision>2009</cp:revision>
  <cp:lastPrinted>1998-02-10T13:28:06Z</cp:lastPrinted>
  <dcterms:created xsi:type="dcterms:W3CDTF">2013-11-12T18:41:50Z</dcterms:created>
  <dcterms:modified xsi:type="dcterms:W3CDTF">2021-02-08T02:57:03Z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(3)UdcBa2broEH+PFTx2ly4SJONovBC8wFsuLIKd73e+hPKDep85/Snn+yZPZPqItSA3Dbm0u65
cfreLsM+G+bsODFdD24n8aCxMR+UiGoEsHepvGCOlBglN+Sr1yJ+7lkbHZM+WFEXiWaFZxX9
lyB0EGtSpmyR0tFenuC99xmDdTGfDHdF65tu2R8Uk+dmhEHjTY5HaMXe2W0gXE5dNlscnHlJ
LshcB2E4AeUbFIxDBY</vt:lpwstr>
  </property>
  <property fmtid="{D5CDD505-2E9C-101B-9397-08002B2CF9AE}" pid="4" name="_2015_ms_pID_7253431">
    <vt:lpwstr>6qowGIi15IjRlpgqwD/txtSBlzIthCvaSfrOGQT0fBdTjCVigaAtnw
KWjOQOUjcH8J3I0VyGjbSMR6V350xd1yM/Oa0jUmSZrr9BS/UasPO6tkSIHwh+ifz2zx678l
nJXtdiknPkynpL/CRW81ZQc/UKdh5AeZ0ypJukx6kTby308DDoYAejkao8jcJYRe3kfY9fBJ
aB4iJmWxmbrtNptZTbJSoEQk4MsSYysHRXbZ</vt:lpwstr>
  </property>
  <property fmtid="{D5CDD505-2E9C-101B-9397-08002B2CF9AE}" pid="5" name="_2015_ms_pID_7253432">
    <vt:lpwstr>PA==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1611106649</vt:lpwstr>
  </property>
</Properties>
</file>