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59"/>
  </p:notesMasterIdLst>
  <p:handoutMasterIdLst>
    <p:handoutMasterId r:id="rId60"/>
  </p:handoutMasterIdLst>
  <p:sldIdLst>
    <p:sldId id="720" r:id="rId2"/>
    <p:sldId id="736" r:id="rId3"/>
    <p:sldId id="737" r:id="rId4"/>
    <p:sldId id="738" r:id="rId5"/>
    <p:sldId id="739" r:id="rId6"/>
    <p:sldId id="740" r:id="rId7"/>
    <p:sldId id="1061" r:id="rId8"/>
    <p:sldId id="1062" r:id="rId9"/>
    <p:sldId id="1063" r:id="rId10"/>
    <p:sldId id="741" r:id="rId11"/>
    <p:sldId id="742" r:id="rId12"/>
    <p:sldId id="793" r:id="rId13"/>
    <p:sldId id="833" r:id="rId14"/>
    <p:sldId id="753" r:id="rId15"/>
    <p:sldId id="885" r:id="rId16"/>
    <p:sldId id="935" r:id="rId17"/>
    <p:sldId id="1107" r:id="rId18"/>
    <p:sldId id="1108" r:id="rId19"/>
    <p:sldId id="1119" r:id="rId20"/>
    <p:sldId id="1028" r:id="rId21"/>
    <p:sldId id="1039" r:id="rId22"/>
    <p:sldId id="1030" r:id="rId23"/>
    <p:sldId id="1072" r:id="rId24"/>
    <p:sldId id="1040" r:id="rId25"/>
    <p:sldId id="1109" r:id="rId26"/>
    <p:sldId id="1099" r:id="rId27"/>
    <p:sldId id="1113" r:id="rId28"/>
    <p:sldId id="1114" r:id="rId29"/>
    <p:sldId id="1115" r:id="rId30"/>
    <p:sldId id="1116" r:id="rId31"/>
    <p:sldId id="1117" r:id="rId32"/>
    <p:sldId id="1118" r:id="rId33"/>
    <p:sldId id="1100" r:id="rId34"/>
    <p:sldId id="1110" r:id="rId35"/>
    <p:sldId id="1102" r:id="rId36"/>
    <p:sldId id="1043" r:id="rId37"/>
    <p:sldId id="1111" r:id="rId38"/>
    <p:sldId id="1103" r:id="rId39"/>
    <p:sldId id="1120" r:id="rId40"/>
    <p:sldId id="1121" r:id="rId41"/>
    <p:sldId id="1122" r:id="rId42"/>
    <p:sldId id="1124" r:id="rId43"/>
    <p:sldId id="1125" r:id="rId44"/>
    <p:sldId id="1104" r:id="rId45"/>
    <p:sldId id="1112" r:id="rId46"/>
    <p:sldId id="1106" r:id="rId47"/>
    <p:sldId id="1127" r:id="rId48"/>
    <p:sldId id="1126" r:id="rId49"/>
    <p:sldId id="1128" r:id="rId50"/>
    <p:sldId id="1129" r:id="rId51"/>
    <p:sldId id="1130" r:id="rId52"/>
    <p:sldId id="1131" r:id="rId53"/>
    <p:sldId id="1132" r:id="rId54"/>
    <p:sldId id="1133" r:id="rId55"/>
    <p:sldId id="1134" r:id="rId56"/>
    <p:sldId id="1135" r:id="rId57"/>
    <p:sldId id="1136" r:id="rId58"/>
  </p:sldIdLst>
  <p:sldSz cx="12192000" cy="6858000"/>
  <p:notesSz cx="6934200" cy="9280525"/>
  <p:defaultTextStyle>
    <a:defPPr>
      <a:defRPr lang="en-US"/>
    </a:defPPr>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vl6pPr marL="2286000" lvl="5"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6pPr>
    <a:lvl7pPr marL="2743200" lvl="6"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7pPr>
    <a:lvl8pPr marL="3200400" lvl="7"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8pPr>
    <a:lvl9pPr marL="3657600" lvl="8"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5405"/>
  </p:normalViewPr>
  <p:slideViewPr>
    <p:cSldViewPr showGuides="1">
      <p:cViewPr varScale="1">
        <p:scale>
          <a:sx n="70" d="100"/>
          <a:sy n="70" d="100"/>
        </p:scale>
        <p:origin x="536" y="56"/>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showFormatting="0">
    <p:cViewPr varScale="1">
      <p:scale>
        <a:sx n="1" d="1"/>
        <a:sy n="1" d="1"/>
      </p:scale>
      <p:origin x="0" y="-3115"/>
    </p:cViewPr>
  </p:sorterViewPr>
  <p:gridSpacing cx="76198" cy="7619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61" Type="http://schemas.openxmlformats.org/officeDocument/2006/relationships/presProps" Target="presProp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ln>
          <a:effectLst/>
        </p:spPr>
        <p:txBody>
          <a:bodyPr vert="horz" wrap="none" lIns="0" tIns="0" rIns="0" bIns="0" numCol="1" anchor="t" anchorCtr="0" compatLnSpc="1">
            <a:spAutoFit/>
          </a:bodyPr>
          <a:lstStyle>
            <a:lvl1pPr algn="ctr" defTabSz="933450" eaLnBrk="0" hangingPunct="0">
              <a:defRPr/>
            </a:lvl1pPr>
          </a:lstStyle>
          <a:p>
            <a:pPr marL="0" marR="0" lvl="0" indent="0" algn="ct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5D062474-144A-4A62-B2E0-EADF5A3271D9}"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a:t>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2293" name="Line 6"/>
          <p:cNvSpPr/>
          <p:nvPr/>
        </p:nvSpPr>
        <p:spPr>
          <a:xfrm>
            <a:off x="693738" y="387350"/>
            <a:ext cx="5546725" cy="0"/>
          </a:xfrm>
          <a:prstGeom prst="line">
            <a:avLst/>
          </a:prstGeom>
          <a:ln w="12700" cap="flat" cmpd="sng">
            <a:solidFill>
              <a:schemeClr val="tx1"/>
            </a:solidFill>
            <a:prstDash val="solid"/>
            <a:round/>
            <a:headEnd type="none" w="sm" len="sm"/>
            <a:tailEnd type="none" w="sm" len="sm"/>
          </a:ln>
        </p:spPr>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p>
        </p:txBody>
      </p:sp>
      <p:sp>
        <p:nvSpPr>
          <p:cNvPr id="12295" name="Line 8"/>
          <p:cNvSpPr/>
          <p:nvPr/>
        </p:nvSpPr>
        <p:spPr>
          <a:xfrm>
            <a:off x="693738" y="8970963"/>
            <a:ext cx="5700712" cy="0"/>
          </a:xfrm>
          <a:prstGeom prst="line">
            <a:avLst/>
          </a:prstGeom>
          <a:ln w="12700" cap="flat" cmpd="sng">
            <a:solidFill>
              <a:schemeClr val="tx1"/>
            </a:solidFill>
            <a:prstDash val="solid"/>
            <a:round/>
            <a:headEnd type="none" w="sm" len="sm"/>
            <a:tailEnd type="none" w="sm" len="sm"/>
          </a:ln>
        </p:spPr>
      </p:sp>
    </p:spTree>
    <p:extLst>
      <p:ext uri="{BB962C8B-B14F-4D97-AF65-F5344CB8AC3E}">
        <p14:creationId xmlns:p14="http://schemas.microsoft.com/office/powerpoint/2010/main" val="426659564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ln>
          <a:effectLst/>
        </p:spPr>
        <p:txBody>
          <a:bodyPr vert="horz" wrap="none" lIns="0" tIns="0" rIns="0" bIns="0" numCol="1" anchor="b" anchorCtr="0" compatLnSpc="1">
            <a:spAutoFit/>
          </a:bodyPr>
          <a:lstStyle>
            <a:lvl1pPr algn="r" defTabSz="933450" eaLnBrk="0" hangingPunct="0">
              <a:defRPr sz="1400" b="1">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doc.: IEEE 802.11-15/1472r0</a:t>
            </a:r>
          </a:p>
        </p:txBody>
      </p:sp>
      <p:sp>
        <p:nvSpPr>
          <p:cNvPr id="2051" name="Rectangle 3"/>
          <p:cNvSpPr>
            <a:spLocks noGrp="1" noChangeArrowheads="1"/>
          </p:cNvSpPr>
          <p:nvPr>
            <p:ph type="dt" idx="1"/>
          </p:nvPr>
        </p:nvSpPr>
        <p:spPr bwMode="auto">
          <a:xfrm>
            <a:off x="654050" y="95250"/>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p>
        </p:txBody>
      </p:sp>
      <p:sp>
        <p:nvSpPr>
          <p:cNvPr id="13316" name="Rectangle 4"/>
          <p:cNvSpPr>
            <a:spLocks noGrp="1" noRot="1" noChangeAspect="1" noTextEdit="1"/>
          </p:cNvSpPr>
          <p:nvPr>
            <p:ph type="sldImg"/>
          </p:nvPr>
        </p:nvSpPr>
        <p:spPr>
          <a:xfrm>
            <a:off x="384175" y="701675"/>
            <a:ext cx="6165850" cy="3468688"/>
          </a:xfrm>
          <a:prstGeom prst="rect">
            <a:avLst/>
          </a:prstGeom>
          <a:noFill/>
          <a:ln w="12700" cap="flat" cmpd="sng">
            <a:solidFill>
              <a:schemeClr val="tx1"/>
            </a:solidFill>
            <a:prstDash val="solid"/>
            <a:miter/>
            <a:headEnd type="none" w="med" len="med"/>
            <a:tailEnd type="none" w="med" len="med"/>
          </a:ln>
        </p:spPr>
      </p:sp>
      <p:sp>
        <p:nvSpPr>
          <p:cNvPr id="2053" name="Rectangle 5"/>
          <p:cNvSpPr>
            <a:spLocks noGrp="1" noChangeArrowheads="1"/>
          </p:cNvSpPr>
          <p:nvPr>
            <p:ph type="body" sz="quarter" idx="3"/>
          </p:nvPr>
        </p:nvSpPr>
        <p:spPr bwMode="auto">
          <a:xfrm>
            <a:off x="923925" y="4408488"/>
            <a:ext cx="5086350" cy="4176713"/>
          </a:xfrm>
          <a:prstGeom prst="rect">
            <a:avLst/>
          </a:prstGeom>
          <a:noFill/>
          <a:ln w="9525">
            <a:noFill/>
            <a:miter lim="800000"/>
          </a:ln>
          <a:effectLst/>
        </p:spPr>
        <p:txBody>
          <a:bodyPr vert="horz" wrap="square" lIns="93662" tIns="46038" rIns="93662" bIns="46038" numCol="1" anchor="t" anchorCtr="0" compatLnSpc="1"/>
          <a:lstStyle/>
          <a:p>
            <a:pPr marL="0" marR="0" lvl="0"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Click to edit Master text styles</a:t>
            </a:r>
          </a:p>
          <a:p>
            <a:pPr marL="114300" marR="0" lvl="1"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Second level</a:t>
            </a:r>
          </a:p>
          <a:p>
            <a:pPr marL="228600" marR="0" lvl="2"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Third level</a:t>
            </a:r>
          </a:p>
          <a:p>
            <a:pPr marL="342900" marR="0" lvl="3"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Fourth level</a:t>
            </a:r>
          </a:p>
          <a:p>
            <a:pPr marL="457200" marR="0" lvl="4"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Fifth level</a:t>
            </a: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ln>
          <a:effectLst/>
        </p:spPr>
        <p:txBody>
          <a:bodyPr vert="horz" wrap="none" lIns="0" tIns="0" rIns="0" bIns="0" numCol="1" anchor="t" anchorCtr="0" compatLnSpc="1">
            <a:spAutoFit/>
          </a:bodyPr>
          <a:lstStyle>
            <a:lvl5pPr marL="457200" lvl="4" algn="r" defTabSz="933450" eaLnBrk="0" hangingPunct="0">
              <a:defRPr>
                <a:latin typeface="Times New Roman" panose="02020603050405020304" pitchFamily="18" charset="0"/>
                <a:ea typeface="+mn-ea"/>
                <a:cs typeface="+mn-cs"/>
              </a:defRPr>
            </a:lvl5pPr>
          </a:lstStyle>
          <a:p>
            <a:pPr marL="457200" marR="0" lvl="4"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D25D3366-2BAB-4431-B995-A9FA48263B97}"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a:t>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p>
        </p:txBody>
      </p:sp>
      <p:sp>
        <p:nvSpPr>
          <p:cNvPr id="13321" name="Line 9"/>
          <p:cNvSpPr/>
          <p:nvPr/>
        </p:nvSpPr>
        <p:spPr>
          <a:xfrm>
            <a:off x="723900" y="8983663"/>
            <a:ext cx="5486400" cy="0"/>
          </a:xfrm>
          <a:prstGeom prst="line">
            <a:avLst/>
          </a:prstGeom>
          <a:ln w="12700" cap="flat" cmpd="sng">
            <a:solidFill>
              <a:schemeClr val="tx1"/>
            </a:solidFill>
            <a:prstDash val="solid"/>
            <a:round/>
            <a:headEnd type="none" w="sm" len="sm"/>
            <a:tailEnd type="none" w="sm" len="sm"/>
          </a:ln>
        </p:spPr>
      </p:sp>
      <p:sp>
        <p:nvSpPr>
          <p:cNvPr id="13322" name="Line 10"/>
          <p:cNvSpPr/>
          <p:nvPr/>
        </p:nvSpPr>
        <p:spPr>
          <a:xfrm>
            <a:off x="647700" y="296863"/>
            <a:ext cx="5638800" cy="0"/>
          </a:xfrm>
          <a:prstGeom prst="line">
            <a:avLst/>
          </a:prstGeom>
          <a:ln w="12700" cap="flat" cmpd="sng">
            <a:solidFill>
              <a:schemeClr val="tx1"/>
            </a:solidFill>
            <a:prstDash val="solid"/>
            <a:round/>
            <a:headEnd type="none" w="sm" len="sm"/>
            <a:tailEnd type="none" w="sm" len="sm"/>
          </a:ln>
        </p:spPr>
      </p:sp>
    </p:spTree>
    <p:extLst>
      <p:ext uri="{BB962C8B-B14F-4D97-AF65-F5344CB8AC3E}">
        <p14:creationId xmlns:p14="http://schemas.microsoft.com/office/powerpoint/2010/main" val="648499266"/>
      </p:ext>
    </p:extLst>
  </p:cSld>
  <p:clrMap bg1="lt1" tx1="dk1" bg2="lt2" tx2="dk2" accent1="accent1" accent2="accent2" accent3="accent3" accent4="accent4" accent5="accent5" accent6="accent6" hlink="hlink" folHlink="folHlink"/>
  <p:hf sldNum="0" hdr="0" ftr="0"/>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pPr fontAlgn="base"/>
            <a:r>
              <a:rPr lang="zh-CN" altLang="en-US" strike="noStrike" noProof="1" smtClean="0"/>
              <a:t>单击此处编辑母版标题样式</a:t>
            </a:r>
            <a:endParaRPr lang="en-GB" strike="noStrike" noProof="1"/>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pPr fontAlgn="base"/>
            <a:r>
              <a:rPr lang="zh-CN" altLang="en-US" strike="noStrike" noProof="1" smtClean="0"/>
              <a:t>单击此处编辑母版副标题样式</a:t>
            </a:r>
            <a:endParaRPr lang="en-GB" strike="noStrike" noProof="1"/>
          </a:p>
        </p:txBody>
      </p:sp>
      <p:sp>
        <p:nvSpPr>
          <p:cNvPr id="4" name="日期占位符 3"/>
          <p:cNvSpPr>
            <a:spLocks noGrp="1"/>
          </p:cNvSpPr>
          <p:nvPr>
            <p:ph type="dt"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Jan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自定义版式">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11" name="Rectangle 4"/>
          <p:cNvSpPr>
            <a:spLocks noGrp="1" noChangeArrowheads="1"/>
          </p:cNvSpPr>
          <p:nvPr>
            <p:ph type="dt" sz="half"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12" name="Rectangle 5"/>
          <p:cNvSpPr>
            <a:spLocks noGrp="1" noChangeArrowheads="1"/>
          </p:cNvSpPr>
          <p:nvPr>
            <p:ph type="ftr" sz="quarte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Rectangle 6"/>
          <p:cNvSpPr>
            <a:spLocks noGrp="1" noChangeArrowheads="1"/>
          </p:cNvSpPr>
          <p:nvPr>
            <p:ph type="sldNum" sz="quarter"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8C875BF7-C173-4CCF-AC34-148954E89FBB}"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1_自定义版式">
    <p:bg>
      <p:bgPr>
        <a:solidFill>
          <a:srgbClr val="FFFFFF"/>
        </a:solidFill>
        <a:effectLst/>
      </p:bgPr>
    </p:bg>
    <p:spTree>
      <p:nvGrpSpPr>
        <p:cNvPr id="1" name=""/>
        <p:cNvGrpSpPr/>
        <p:nvPr/>
      </p:nvGrpSpPr>
      <p:grpSpPr>
        <a:xfrm>
          <a:off x="0" y="0"/>
          <a:ext cx="0" cy="0"/>
          <a:chOff x="0" y="0"/>
          <a:chExt cx="0" cy="0"/>
        </a:xfrm>
      </p:grpSpPr>
      <p:sp>
        <p:nvSpPr>
          <p:cNvPr id="11" name="Rectangle 4"/>
          <p:cNvSpPr>
            <a:spLocks noGrp="1" noChangeArrowheads="1"/>
          </p:cNvSpPr>
          <p:nvPr>
            <p:ph type="dt" sz="half"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12" name="Rectangle 5"/>
          <p:cNvSpPr>
            <a:spLocks noGrp="1" noChangeArrowheads="1"/>
          </p:cNvSpPr>
          <p:nvPr>
            <p:ph type="ftr" sz="quarte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Rectangle 6"/>
          <p:cNvSpPr>
            <a:spLocks noGrp="1" noChangeArrowheads="1"/>
          </p:cNvSpPr>
          <p:nvPr>
            <p:ph type="sldNum" sz="quarter"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B308A7B4-457D-4774-BFAA-BCE51FA4493E}"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reserve="1">
  <p:cSld name="标题和文本">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Mar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sz="quarter" idx="11"/>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sz="quarter"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idx="1"/>
          </p:nvPr>
        </p:nvSpPr>
        <p:spPr/>
        <p:txBody>
          <a:body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11" name="Slide Number Placeholder 5"/>
          <p:cNvSpPr>
            <a:spLocks noGrp="1"/>
          </p:cNvSpPr>
          <p:nvPr>
            <p:ph type="sldNum"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2" name="Rectangle 4"/>
          <p:cNvSpPr>
            <a:spLocks noGrp="1" noChangeArrowheads="1"/>
          </p:cNvSpPr>
          <p:nvPr>
            <p:ph type="ft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Rectangle 3"/>
          <p:cNvSpPr>
            <a:spLocks noGrp="1" noChangeArrowheads="1"/>
          </p:cNvSpPr>
          <p:nvPr>
            <p:ph type="dt"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altLang="zh-CN" dirty="0" smtClean="0"/>
              <a:t>Dec</a:t>
            </a:r>
            <a:r>
              <a:rPr lang="en-US" dirty="0" smtClean="0"/>
              <a:t> 2020</a:t>
            </a:r>
            <a:endParaRPr lang="en-US" dirty="0"/>
          </a:p>
        </p:txBody>
      </p:sp>
    </p:spTree>
  </p:cSld>
  <p:clrMapOvr>
    <a:masterClrMapping/>
  </p:clrMapOvr>
  <p:hf hdr="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3000" b="1" cap="all"/>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fontAlgn="base"/>
            <a:r>
              <a:rPr lang="zh-CN" altLang="en-US" strike="noStrike" noProof="1" smtClean="0"/>
              <a:t>单击此处编辑母版文本样式</a:t>
            </a:r>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sz="half" idx="1"/>
          </p:nvPr>
        </p:nvSpPr>
        <p:spPr>
          <a:xfrm>
            <a:off x="914402" y="1981201"/>
            <a:ext cx="5077884"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4" name="Content Placeholder 3"/>
          <p:cNvSpPr>
            <a:spLocks noGrp="1"/>
          </p:cNvSpPr>
          <p:nvPr>
            <p:ph sz="half" idx="2"/>
          </p:nvPr>
        </p:nvSpPr>
        <p:spPr>
          <a:xfrm>
            <a:off x="6195484" y="1981201"/>
            <a:ext cx="5080000"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5" name="日期占位符 4"/>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页脚占位符 5"/>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7" name="灯片编号占位符 6"/>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609600" y="1535113"/>
            <a:ext cx="5386917"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p>
        </p:txBody>
      </p:sp>
      <p:sp>
        <p:nvSpPr>
          <p:cNvPr id="4" name="Content Placeholder 3"/>
          <p:cNvSpPr>
            <a:spLocks noGrp="1"/>
          </p:cNvSpPr>
          <p:nvPr>
            <p:ph sz="half" idx="2"/>
          </p:nvPr>
        </p:nvSpPr>
        <p:spPr>
          <a:xfrm>
            <a:off x="609600" y="2174875"/>
            <a:ext cx="5386917"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p>
        </p:txBody>
      </p:sp>
      <p:sp>
        <p:nvSpPr>
          <p:cNvPr id="6" name="Content Placeholder 5"/>
          <p:cNvSpPr>
            <a:spLocks noGrp="1"/>
          </p:cNvSpPr>
          <p:nvPr>
            <p:ph sz="quarter" idx="4"/>
          </p:nvPr>
        </p:nvSpPr>
        <p:spPr>
          <a:xfrm>
            <a:off x="6193369" y="2174875"/>
            <a:ext cx="5389033"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11" name="Date Placeholder 6"/>
          <p:cNvSpPr>
            <a:spLocks noGrp="1"/>
          </p:cNvSpPr>
          <p:nvPr>
            <p:ph type="dt" idx="1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12" name="Footer Placeholder 7"/>
          <p:cNvSpPr>
            <a:spLocks noGrp="1"/>
          </p:cNvSpPr>
          <p:nvPr>
            <p:ph type="ftr" idx="13"/>
          </p:nvPr>
        </p:nvSpPr>
        <p:spPr bwMode="auto">
          <a:xfrm>
            <a:off x="7524750" y="6475413"/>
            <a:ext cx="3865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Slide Number Placeholder 8"/>
          <p:cNvSpPr>
            <a:spLocks noGrp="1"/>
          </p:cNvSpPr>
          <p:nvPr>
            <p:ph type="sldNum" idx="1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01B27F1F-5774-44D3-A48B-91152BCFEF61}"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日期占位符 2"/>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4" name="页脚占位符 3"/>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5" name="灯片编号占位符 4"/>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bg>
      <p:bgPr>
        <a:solidFill>
          <a:srgbClr val="FFFFFF"/>
        </a:solidFill>
        <a:effectLst/>
      </p:bgPr>
    </p:bg>
    <p:spTree>
      <p:nvGrpSpPr>
        <p:cNvPr id="1" name=""/>
        <p:cNvGrpSpPr/>
        <p:nvPr/>
      </p:nvGrpSpPr>
      <p:grpSpPr>
        <a:xfrm>
          <a:off x="0" y="0"/>
          <a:ext cx="0" cy="0"/>
          <a:chOff x="0" y="0"/>
          <a:chExt cx="0" cy="0"/>
        </a:xfrm>
      </p:grpSpPr>
      <p:sp>
        <p:nvSpPr>
          <p:cNvPr id="2" name="日期占位符 1"/>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3" name="页脚占位符 2"/>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4" name="灯片编号占位符 3"/>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标题和竖排文字">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bg>
      <p:bgPr>
        <a:solidFill>
          <a:srgbClr val="FFFFFF"/>
        </a:solid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2" y="685803"/>
            <a:ext cx="2588684" cy="5408613"/>
          </a:xfrm>
        </p:spPr>
        <p:txBody>
          <a:bodyPr vert="eaVert"/>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a:xfrm>
            <a:off x="914400" y="685803"/>
            <a:ext cx="7569200" cy="5408613"/>
          </a:xfrm>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p:cNvSpPr>
            <a:spLocks noGrp="1"/>
          </p:cNvSpPr>
          <p:nvPr>
            <p:ph type="title"/>
          </p:nvPr>
        </p:nvSpPr>
        <p:spPr>
          <a:xfrm>
            <a:off x="914400" y="685800"/>
            <a:ext cx="10361613" cy="1065213"/>
          </a:xfrm>
          <a:prstGeom prst="rect">
            <a:avLst/>
          </a:prstGeom>
          <a:noFill/>
          <a:ln w="9525">
            <a:noFill/>
          </a:ln>
        </p:spPr>
        <p:txBody>
          <a:bodyPr lIns="92160" tIns="46080" rIns="92160" bIns="46080" anchor="ctr" anchorCtr="0"/>
          <a:lstStyle/>
          <a:p>
            <a:pPr lvl="0"/>
            <a:r>
              <a:rPr lang="en-GB" altLang="zh-CN" dirty="0"/>
              <a:t>Click to edit the title text format</a:t>
            </a:r>
          </a:p>
        </p:txBody>
      </p:sp>
      <p:sp>
        <p:nvSpPr>
          <p:cNvPr id="1027" name="Rectangle 2"/>
          <p:cNvSpPr>
            <a:spLocks noGrp="1"/>
          </p:cNvSpPr>
          <p:nvPr>
            <p:ph type="body"/>
          </p:nvPr>
        </p:nvSpPr>
        <p:spPr>
          <a:xfrm>
            <a:off x="914400" y="1981200"/>
            <a:ext cx="10361613" cy="4113213"/>
          </a:xfrm>
          <a:prstGeom prst="rect">
            <a:avLst/>
          </a:prstGeom>
          <a:noFill/>
          <a:ln w="9525">
            <a:noFill/>
          </a:ln>
        </p:spPr>
        <p:txBody>
          <a:bodyPr lIns="92160" tIns="46080" rIns="92160" bIns="46080" anchor="t" anchorCtr="0"/>
          <a:lstStyle/>
          <a:p>
            <a:pPr lvl="0"/>
            <a:r>
              <a:rPr lang="en-GB" altLang="zh-CN" dirty="0"/>
              <a:t>Click to edit the outline text format</a:t>
            </a:r>
          </a:p>
          <a:p>
            <a:pPr lvl="1"/>
            <a:r>
              <a:rPr lang="en-GB" altLang="zh-CN" dirty="0"/>
              <a:t>Second Outline Level</a:t>
            </a:r>
          </a:p>
          <a:p>
            <a:pPr lvl="2"/>
            <a:r>
              <a:rPr lang="en-GB" altLang="zh-CN" dirty="0"/>
              <a:t>Third Outline Level</a:t>
            </a:r>
          </a:p>
          <a:p>
            <a:pPr lvl="3"/>
            <a:r>
              <a:rPr lang="en-GB" altLang="zh-CN" dirty="0"/>
              <a:t>Fourth Outline Level</a:t>
            </a:r>
          </a:p>
          <a:p>
            <a:pPr lvl="4"/>
            <a:r>
              <a:rPr lang="en-GB" altLang="zh-CN" dirty="0"/>
              <a:t>Fifth Outline Level</a:t>
            </a:r>
          </a:p>
          <a:p>
            <a:pPr lvl="4"/>
            <a:r>
              <a:rPr lang="en-GB" altLang="zh-CN" dirty="0"/>
              <a:t>Sixth Outline Level</a:t>
            </a:r>
          </a:p>
          <a:p>
            <a:pPr lvl="4"/>
            <a:r>
              <a:rPr lang="en-GB" altLang="zh-CN" dirty="0"/>
              <a:t>Seventh Outline Level</a:t>
            </a:r>
          </a:p>
          <a:p>
            <a:pPr lvl="4"/>
            <a:r>
              <a:rPr lang="en-GB" altLang="zh-CN" dirty="0"/>
              <a:t>Eighth Outline Level</a:t>
            </a:r>
          </a:p>
          <a:p>
            <a:pPr lvl="4"/>
            <a:r>
              <a:rPr lang="en-GB" altLang="zh-CN" dirty="0"/>
              <a:t>Ninth Outline Level</a:t>
            </a:r>
          </a:p>
        </p:txBody>
      </p:sp>
      <p:sp>
        <p:nvSpPr>
          <p:cNvPr id="2" name="Rectangle 3"/>
          <p:cNvSpPr>
            <a:spLocks noGrp="1" noChangeArrowheads="1"/>
          </p:cNvSpPr>
          <p:nvPr>
            <p:ph type="dt"/>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altLang="zh-CN" dirty="0" smtClean="0"/>
              <a:t>Jan 2021</a:t>
            </a:r>
            <a:endParaRPr lang="en-US" dirty="0"/>
          </a:p>
        </p:txBody>
      </p:sp>
      <p:sp>
        <p:nvSpPr>
          <p:cNvPr id="1028" name="Rectangle 4"/>
          <p:cNvSpPr>
            <a:spLocks noGrp="1" noChangeArrowheads="1"/>
          </p:cNvSpPr>
          <p:nvPr>
            <p:ph type="ftr"/>
          </p:nvPr>
        </p:nvSpPr>
        <p:spPr bwMode="auto">
          <a:xfrm>
            <a:off x="713232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029" name="Rectangle 5"/>
          <p:cNvSpPr>
            <a:spLocks noGrp="1" noChangeArrowheads="1"/>
          </p:cNvSpPr>
          <p:nvPr>
            <p:ph type="sldNum"/>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lgn="ct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solidFill>
                  <a:srgbClr val="000000"/>
                </a:solidFill>
                <a:ea typeface="Arial Unicode MS" pitchFamily="34" charset="-122"/>
                <a:cs typeface="Arial Unicode MS" pitchFamily="34" charset="-122"/>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031" name="Line 6"/>
          <p:cNvSpPr/>
          <p:nvPr/>
        </p:nvSpPr>
        <p:spPr>
          <a:xfrm>
            <a:off x="914400" y="609600"/>
            <a:ext cx="10363200" cy="1588"/>
          </a:xfrm>
          <a:prstGeom prst="line">
            <a:avLst/>
          </a:prstGeom>
          <a:ln w="12600" cap="flat" cmpd="sng">
            <a:solidFill>
              <a:srgbClr val="000000"/>
            </a:solidFill>
            <a:prstDash val="solid"/>
            <a:miter/>
            <a:headEnd type="none" w="med" len="med"/>
            <a:tailEnd type="none" w="med" len="med"/>
          </a:ln>
        </p:spPr>
      </p:sp>
      <p:sp>
        <p:nvSpPr>
          <p:cNvPr id="1032" name="Rectangle 7"/>
          <p:cNvSpPr>
            <a:spLocks noChangeArrowheads="1"/>
          </p:cNvSpPr>
          <p:nvPr/>
        </p:nvSpPr>
        <p:spPr bwMode="auto">
          <a:xfrm>
            <a:off x="912813" y="6475413"/>
            <a:ext cx="7175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wrap="none" lIns="0" tIns="0" rIns="0" bIns="0">
            <a:spAutoFit/>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1pPr>
            <a:lvl2pPr marL="742950" indent="-28575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2pPr>
            <a:lvl3pPr marL="11430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3pPr>
            <a:lvl4pPr marL="16002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4pPr>
            <a:lvl5pPr marL="20574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altLang="zh-CN"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mn-cs"/>
              </a:rPr>
              <a:t>Submission</a:t>
            </a:r>
          </a:p>
        </p:txBody>
      </p:sp>
      <p:sp>
        <p:nvSpPr>
          <p:cNvPr id="1033" name="Line 8"/>
          <p:cNvSpPr/>
          <p:nvPr/>
        </p:nvSpPr>
        <p:spPr>
          <a:xfrm>
            <a:off x="914400" y="6477000"/>
            <a:ext cx="10464800" cy="1588"/>
          </a:xfrm>
          <a:prstGeom prst="line">
            <a:avLst/>
          </a:prstGeom>
          <a:ln w="12600" cap="flat" cmpd="sng">
            <a:solidFill>
              <a:srgbClr val="000000"/>
            </a:solidFill>
            <a:prstDash val="solid"/>
            <a:miter/>
            <a:headEnd type="none" w="med" len="med"/>
            <a:tailEnd type="none" w="med" len="med"/>
          </a:ln>
        </p:spPr>
      </p:sp>
      <p:sp>
        <p:nvSpPr>
          <p:cNvPr id="10" name="Date Placeholder 3"/>
          <p:cNvSpPr txBox="1"/>
          <p:nvPr/>
        </p:nvSpPr>
        <p:spPr bwMode="auto">
          <a:xfrm>
            <a:off x="6667500" y="357188"/>
            <a:ext cx="4667250" cy="273050"/>
          </a:xfrm>
          <a:prstGeom prst="rect">
            <a:avLst/>
          </a:prstGeom>
          <a:noFill/>
          <a:ln w="9525">
            <a:noFill/>
            <a:round/>
          </a:ln>
          <a:effectLst/>
        </p:spPr>
        <p:txBody>
          <a:bodyPr lIns="0" tIns="0" rIns="0" bIns="0" anchor="b"/>
          <a:lstStyle>
            <a:lvl1pPr>
              <a:defRPr/>
            </a:lvl1pPr>
          </a:lstStyle>
          <a:p>
            <a:pPr marL="0" marR="0" lvl="0" indent="0" algn="r" defTabSz="337185" rtl="0" eaLnBrk="0" fontAlgn="base" latinLnBrk="0" hangingPunct="0">
              <a:lnSpc>
                <a:spcPct val="100000"/>
              </a:lnSpc>
              <a:spcBef>
                <a:spcPct val="0"/>
              </a:spcBef>
              <a:spcAft>
                <a:spcPct val="0"/>
              </a:spcAft>
              <a:buClr>
                <a:srgbClr val="000000"/>
              </a:buClr>
              <a:buSzTx/>
              <a:buFont typeface="Times New Roman" panose="02020603050405020304" pitchFamily="18" charset="0"/>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doc.: IEEE 802.11-</a:t>
            </a:r>
            <a:r>
              <a:rPr kumimoji="0" lang="en-US" alt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20</a:t>
            </a: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/0207</a:t>
            </a:r>
            <a:r>
              <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r8</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sldNum="0" hdr="0" ftr="0"/>
  <p:txStyles>
    <p:title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p:titleStyle>
    <p:body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__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1.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1.xml"/><Relationship Id="rId4" Type="http://schemas.openxmlformats.org/officeDocument/2006/relationships/hyperlink" Target="https://standards.ieee.org/develop/policies/bylaws/sb_bylaws.pdf%20section%205.2.1.3"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hyperlink" Target="mailto:jrosdahl@ieee.org" TargetMode="External"/><Relationship Id="rId1" Type="http://schemas.openxmlformats.org/officeDocument/2006/relationships/slideLayout" Target="../slideLayouts/slideLayout10.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hyperlink" Target="https://www.google.com/url?q=https://ieee802.my.webex.com/ieee802.my/globalcallin.php?MTID%3Dm485ba77881ed9817686e5b374144ad1c&amp;sa=D&amp;usd=2&amp;usg=AOvVaw2MKdIgUESYXoOMSuLTjA-d" TargetMode="External"/><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hyperlink" Target="https://www.google.com/url?q=https://ieee802.my.webex.com/ieee802.my/globalcallin.php?MTID%3Dm485ba77881ed9817686e5b374144ad1c&amp;sa=D&amp;usd=2&amp;usg=AOvVaw2MKdIgUESYXoOMSuLTjA-d" TargetMode="External"/><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7.xml.rels><?xml version="1.0" encoding="UTF-8" standalone="yes"?>
<Relationships xmlns="http://schemas.openxmlformats.org/package/2006/relationships"><Relationship Id="rId3" Type="http://schemas.openxmlformats.org/officeDocument/2006/relationships/hyperlink" Target="https://mentor.ieee.org/802.11/dcn/21/11-21-0117-00-00bd-ieee-802-11bd-january-2021-tc-meeting-minutes.docx" TargetMode="External"/><Relationship Id="rId2" Type="http://schemas.openxmlformats.org/officeDocument/2006/relationships/hyperlink" Target="https://mentor.ieee.org/802.11/dcn/21/11-21-0068-00-00bd-ieee-802-11bd-january-2021-interim-meeting-minutes.docx" TargetMode="External"/><Relationship Id="rId1" Type="http://schemas.openxmlformats.org/officeDocument/2006/relationships/slideLayout" Target="../slideLayouts/slideLayout2.xml"/><Relationship Id="rId5" Type="http://schemas.openxmlformats.org/officeDocument/2006/relationships/hyperlink" Target="https://mentor.ieee.org/802.11/dcn/21/11-21-0327-00-00bd-ieee-802-11bd-february-2021-meeting-minutes.docx" TargetMode="External"/><Relationship Id="rId4" Type="http://schemas.openxmlformats.org/officeDocument/2006/relationships/hyperlink" Target="https://mentor.ieee.org/802.11/dcn/21/11-21-0185-00-00bd-ieee-802-11bd-january-2021-tc-meeting-minutes.docx" TargetMode="Externa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2" Type="http://schemas.openxmlformats.org/officeDocument/2006/relationships/hyperlink" Target="https://www.google.com/url?q=https://ieee802.my.webex.com/ieee802.my/globalcallin.php?MTID%3Dm485ba77881ed9817686e5b374144ad1c&amp;sa=D&amp;usd=2&amp;usg=AOvVaw2MKdIgUESYXoOMSuLTjA-d" TargetMode="External"/><Relationship Id="rId1" Type="http://schemas.openxmlformats.org/officeDocument/2006/relationships/slideLayout" Target="../slideLayouts/slideLayout1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2" Type="http://schemas.openxmlformats.org/officeDocument/2006/relationships/hyperlink" Target="https://www.google.com/url?q=https://ieee802.my.webex.com/ieee802.my/globalcallin.php?MTID%3Dm485ba77881ed9817686e5b374144ad1c&amp;sa=D&amp;usd=2&amp;usg=AOvVaw2MKdIgUESYXoOMSuLTjA-d" TargetMode="External"/><Relationship Id="rId1" Type="http://schemas.openxmlformats.org/officeDocument/2006/relationships/slideLayout" Target="../slideLayouts/slideLayout1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2" Type="http://schemas.openxmlformats.org/officeDocument/2006/relationships/hyperlink" Target="https://www.google.com/url?q=https://ieee802.my.webex.com/ieee802.my/globalcallin.php?MTID%3Dm485ba77881ed9817686e5b374144ad1c&amp;sa=D&amp;usd=2&amp;usg=AOvVaw2MKdIgUESYXoOMSuLTjA-d" TargetMode="External"/><Relationship Id="rId1" Type="http://schemas.openxmlformats.org/officeDocument/2006/relationships/slideLayout" Target="../slideLayouts/slideLayout1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50.xml.rels><?xml version="1.0" encoding="UTF-8" standalone="yes"?>
<Relationships xmlns="http://schemas.openxmlformats.org/package/2006/relationships"><Relationship Id="rId2" Type="http://schemas.openxmlformats.org/officeDocument/2006/relationships/hyperlink" Target="https://www.google.com/url?q=https://ieee802.my.webex.com/ieee802.my/globalcallin.php?MTID%3Dm485ba77881ed9817686e5b374144ad1c&amp;sa=D&amp;usd=2&amp;usg=AOvVaw2MKdIgUESYXoOMSuLTjA-d" TargetMode="External"/><Relationship Id="rId1" Type="http://schemas.openxmlformats.org/officeDocument/2006/relationships/slideLayout" Target="../slideLayouts/slideLayout1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3.xml.rels><?xml version="1.0" encoding="UTF-8" standalone="yes"?>
<Relationships xmlns="http://schemas.openxmlformats.org/package/2006/relationships"><Relationship Id="rId2" Type="http://schemas.openxmlformats.org/officeDocument/2006/relationships/hyperlink" Target="https://www.google.com/url?q=https://ieee802.my.webex.com/ieee802.my/globalcallin.php?MTID%3Dm485ba77881ed9817686e5b374144ad1c&amp;sa=D&amp;usd=2&amp;usg=AOvVaw2MKdIgUESYXoOMSuLTjA-d" TargetMode="External"/><Relationship Id="rId1" Type="http://schemas.openxmlformats.org/officeDocument/2006/relationships/slideLayout" Target="../slideLayouts/slideLayout1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tandards.ieee.org/develop/policies/opman/sect6.html"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11.xml"/><Relationship Id="rId4" Type="http://schemas.openxmlformats.org/officeDocument/2006/relationships/hyperlink" Target="http://standards.ieee.org/about/sasb/patcom/materials.html"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11.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2021</a:t>
            </a:r>
            <a:endParaRPr lang="en-US" altLang="zh-CN" sz="1800" b="1" dirty="0">
              <a:solidFill>
                <a:srgbClr val="000000"/>
              </a:solidFill>
              <a:ea typeface="Arial Unicode MS" pitchFamily="34" charset="-122"/>
            </a:endParaRPr>
          </a:p>
        </p:txBody>
      </p:sp>
      <p:sp>
        <p:nvSpPr>
          <p:cNvPr id="14338" name="页脚占位符 5"/>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(ZTE)</a:t>
            </a:r>
          </a:p>
        </p:txBody>
      </p:sp>
      <p:sp>
        <p:nvSpPr>
          <p:cNvPr id="14339" name="灯片编号占位符 3"/>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ea typeface="Arial Unicode MS" pitchFamily="34" charset="-122"/>
              </a:rPr>
              <a:t>Slide </a:t>
            </a:r>
            <a:fld id="{9A0DB2DC-4C9A-4742-B13C-FB6460FD3503}" type="slidenum">
              <a:rPr lang="en-US" altLang="en-US" dirty="0">
                <a:ea typeface="Arial Unicode MS" pitchFamily="34" charset="-122"/>
              </a:rPr>
              <a:t>1</a:t>
            </a:fld>
            <a:endParaRPr lang="en-US" altLang="en-US" dirty="0">
              <a:ea typeface="Arial Unicode MS" pitchFamily="34" charset="-122"/>
            </a:endParaRPr>
          </a:p>
        </p:txBody>
      </p:sp>
      <p:sp>
        <p:nvSpPr>
          <p:cNvPr id="7" name="Rectangle 2"/>
          <p:cNvSpPr txBox="1">
            <a:spLocks noChangeArrowheads="1"/>
          </p:cNvSpPr>
          <p:nvPr/>
        </p:nvSpPr>
        <p:spPr bwMode="auto">
          <a:xfrm>
            <a:off x="1801178" y="606425"/>
            <a:ext cx="8588375"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IEEE 802.11 </a:t>
            </a:r>
            <a:r>
              <a:rPr kumimoji="0" lang="en-US" altLang="en-US" sz="3200" b="1" i="0" u="none" strike="noStrike" kern="0" cap="none" spc="0" normalizeH="0" baseline="0" noProof="0" dirty="0" err="1">
                <a:ln>
                  <a:noFill/>
                </a:ln>
                <a:solidFill>
                  <a:schemeClr val="tx2"/>
                </a:solidFill>
                <a:effectLst/>
                <a:uLnTx/>
                <a:uFillTx/>
                <a:latin typeface="+mj-lt"/>
                <a:ea typeface="MS PGothic" panose="020B0600070205080204" pitchFamily="34" charset="-128"/>
                <a:cs typeface="MS PGothic" panose="020B0600070205080204" pitchFamily="34" charset="-128"/>
              </a:rPr>
              <a:t>TGbd</a:t>
            </a: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 Teleconference Agenda </a:t>
            </a:r>
          </a:p>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For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Mar 2021</a:t>
            </a:r>
            <a:endPar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8" name="Rectangle 6"/>
          <p:cNvSpPr txBox="1">
            <a:spLocks noChangeArrowheads="1"/>
          </p:cNvSpPr>
          <p:nvPr/>
        </p:nvSpPr>
        <p:spPr bwMode="auto">
          <a:xfrm>
            <a:off x="2209800" y="1768475"/>
            <a:ext cx="7772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0" indent="0" algn="ctr" rtl="0" eaLnBrk="0" fontAlgn="base" hangingPunct="0">
              <a:spcBef>
                <a:spcPct val="20000"/>
              </a:spcBef>
              <a:spcAft>
                <a:spcPct val="0"/>
              </a:spcAft>
              <a:buNone/>
              <a:defRPr sz="2400" b="1">
                <a:solidFill>
                  <a:schemeClr val="tx1"/>
                </a:solidFill>
                <a:latin typeface="+mn-lt"/>
                <a:ea typeface="MS PGothic" panose="020B0600070205080204" pitchFamily="34" charset="-128"/>
                <a:cs typeface="MS PGothic" panose="020B0600070205080204" pitchFamily="34" charset="-128"/>
              </a:defRPr>
            </a:lvl1pPr>
            <a:lvl2pPr marL="457200" indent="0" algn="ctr" rtl="0" eaLnBrk="0" fontAlgn="base" hangingPunct="0">
              <a:spcBef>
                <a:spcPct val="20000"/>
              </a:spcBef>
              <a:spcAft>
                <a:spcPct val="0"/>
              </a:spcAft>
              <a:buNone/>
              <a:defRPr sz="2000">
                <a:solidFill>
                  <a:schemeClr val="tx1"/>
                </a:solidFill>
                <a:latin typeface="+mn-lt"/>
                <a:ea typeface="MS PGothic" panose="020B0600070205080204" pitchFamily="34" charset="-128"/>
                <a:cs typeface="MS PGothic" panose="020B0600070205080204" pitchFamily="34" charset="-128"/>
              </a:defRPr>
            </a:lvl2pPr>
            <a:lvl3pPr marL="914400" indent="0" algn="ctr" rtl="0" eaLnBrk="0" fontAlgn="base" hangingPunct="0">
              <a:spcBef>
                <a:spcPct val="20000"/>
              </a:spcBef>
              <a:spcAft>
                <a:spcPct val="0"/>
              </a:spcAft>
              <a:buNone/>
              <a:defRPr>
                <a:solidFill>
                  <a:schemeClr val="tx1"/>
                </a:solidFill>
                <a:latin typeface="+mn-lt"/>
                <a:ea typeface="MS PGothic" panose="020B0600070205080204" pitchFamily="34" charset="-128"/>
                <a:cs typeface="MS PGothic" panose="020B0600070205080204" pitchFamily="34" charset="-128"/>
              </a:defRPr>
            </a:lvl3pPr>
            <a:lvl4pPr marL="13716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4pPr>
            <a:lvl5pPr marL="18288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5pPr>
            <a:lvl6pPr marL="2286000" indent="0" algn="ctr" rtl="0" eaLnBrk="0" fontAlgn="base" hangingPunct="0">
              <a:spcBef>
                <a:spcPct val="20000"/>
              </a:spcBef>
              <a:spcAft>
                <a:spcPct val="0"/>
              </a:spcAft>
              <a:buNone/>
              <a:defRPr sz="1600">
                <a:solidFill>
                  <a:schemeClr val="tx1"/>
                </a:solidFill>
                <a:latin typeface="+mn-lt"/>
              </a:defRPr>
            </a:lvl6pPr>
            <a:lvl7pPr marL="2743200" indent="0" algn="ctr" rtl="0" eaLnBrk="0" fontAlgn="base" hangingPunct="0">
              <a:spcBef>
                <a:spcPct val="20000"/>
              </a:spcBef>
              <a:spcAft>
                <a:spcPct val="0"/>
              </a:spcAft>
              <a:buNone/>
              <a:defRPr sz="1600">
                <a:solidFill>
                  <a:schemeClr val="tx1"/>
                </a:solidFill>
                <a:latin typeface="+mn-lt"/>
              </a:defRPr>
            </a:lvl7pPr>
            <a:lvl8pPr marL="3200400" indent="0" algn="ctr" rtl="0" eaLnBrk="0" fontAlgn="base" hangingPunct="0">
              <a:spcBef>
                <a:spcPct val="20000"/>
              </a:spcBef>
              <a:spcAft>
                <a:spcPct val="0"/>
              </a:spcAft>
              <a:buNone/>
              <a:defRPr sz="1600">
                <a:solidFill>
                  <a:schemeClr val="tx1"/>
                </a:solidFill>
                <a:latin typeface="+mn-lt"/>
              </a:defRPr>
            </a:lvl8pPr>
            <a:lvl9pPr marL="3657600" indent="0" algn="ctr" rtl="0" eaLnBrk="0" fontAlgn="base" hangingPunct="0">
              <a:spcBef>
                <a:spcPct val="20000"/>
              </a:spcBef>
              <a:spcAft>
                <a:spcPct val="0"/>
              </a:spcAft>
              <a:buNone/>
              <a:defRPr sz="1600">
                <a:solidFill>
                  <a:schemeClr val="tx1"/>
                </a:solidFill>
                <a:latin typeface="+mn-lt"/>
              </a:defRPr>
            </a:lvl9pPr>
          </a:lstStyle>
          <a:p>
            <a:pPr marL="0" marR="0" lvl="0" indent="0" algn="ctr" defTabSz="914400" rtl="0" eaLnBrk="0" fontAlgn="base" latinLnBrk="0" hangingPunct="0">
              <a:lnSpc>
                <a:spcPct val="10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Date:</a:t>
            </a:r>
            <a:r>
              <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a:t>
            </a:r>
            <a:r>
              <a:rPr kumimoji="0" lang="en-US" altLang="en-US" sz="2000" b="0"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2021-02-01</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graphicFrame>
        <p:nvGraphicFramePr>
          <p:cNvPr id="14342" name="Object 11"/>
          <p:cNvGraphicFramePr>
            <a:graphicFrameLocks noChangeAspect="1"/>
          </p:cNvGraphicFramePr>
          <p:nvPr/>
        </p:nvGraphicFramePr>
        <p:xfrm>
          <a:off x="1973263" y="3282950"/>
          <a:ext cx="9448800" cy="1120775"/>
        </p:xfrm>
        <a:graphic>
          <a:graphicData uri="http://schemas.openxmlformats.org/presentationml/2006/ole">
            <mc:AlternateContent xmlns:mc="http://schemas.openxmlformats.org/markup-compatibility/2006">
              <mc:Choice xmlns:v="urn:schemas-microsoft-com:vml" Requires="v">
                <p:oleObj spid="_x0000_s3880" r:id="rId4" imgW="8290560" imgH="1017905" progId="Word.Document.8">
                  <p:embed/>
                </p:oleObj>
              </mc:Choice>
              <mc:Fallback>
                <p:oleObj r:id="rId4" imgW="8290560" imgH="1017905" progId="Word.Document.8">
                  <p:embed/>
                  <p:pic>
                    <p:nvPicPr>
                      <p:cNvPr id="0" name="图片 3075"/>
                      <p:cNvPicPr/>
                      <p:nvPr/>
                    </p:nvPicPr>
                    <p:blipFill>
                      <a:blip r:embed="rId5"/>
                      <a:stretch>
                        <a:fillRect/>
                      </a:stretch>
                    </p:blipFill>
                    <p:spPr>
                      <a:xfrm>
                        <a:off x="1973263" y="3282950"/>
                        <a:ext cx="9448800" cy="1120775"/>
                      </a:xfrm>
                      <a:prstGeom prst="rect">
                        <a:avLst/>
                      </a:prstGeom>
                      <a:noFill/>
                      <a:ln w="38100">
                        <a:noFill/>
                        <a:miter/>
                      </a:ln>
                    </p:spPr>
                  </p:pic>
                </p:oleObj>
              </mc:Fallback>
            </mc:AlternateContent>
          </a:graphicData>
        </a:graphic>
      </p:graphicFrame>
      <p:sp>
        <p:nvSpPr>
          <p:cNvPr id="14343" name="Rectangle 12"/>
          <p:cNvSpPr/>
          <p:nvPr/>
        </p:nvSpPr>
        <p:spPr>
          <a:xfrm>
            <a:off x="1973263" y="2476500"/>
            <a:ext cx="1447800" cy="381000"/>
          </a:xfrm>
          <a:prstGeom prst="rect">
            <a:avLst/>
          </a:prstGeom>
          <a:noFill/>
          <a:ln w="9525">
            <a:noFill/>
          </a:ln>
        </p:spPr>
        <p:txBody>
          <a:bodyPr lIns="92075" tIns="46038" rIns="92075" bIns="46038" anchor="t" anchorCtr="0"/>
          <a:lstStyle/>
          <a:p>
            <a:pPr marL="342900" indent="-342900" eaLnBrk="0" hangingPunct="0">
              <a:spcBef>
                <a:spcPct val="20000"/>
              </a:spcBef>
            </a:pPr>
            <a:r>
              <a:rPr lang="en-US" altLang="en-US" sz="2000" b="1" dirty="0">
                <a:latin typeface="Times New Roman" panose="02020603050405020304" pitchFamily="18" charset="0"/>
              </a:rPr>
              <a:t> </a:t>
            </a:r>
            <a:r>
              <a:rPr lang="en-US" altLang="en-US" sz="2000" dirty="0">
                <a:latin typeface="Times New Roman" panose="02020603050405020304" pitchFamily="18" charset="0"/>
              </a:rPr>
              <a:t>Author:</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1507"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10</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sng" strike="noStrike" kern="0" cap="none" spc="0" normalizeH="0" baseline="0" noProof="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Other Guidelines for IEEE WG 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831975"/>
            <a:ext cx="9753600" cy="4264025"/>
          </a:xfrm>
          <a:prstGeom prst="rect">
            <a:avLst/>
          </a:prstGeom>
        </p:spPr>
        <p:txBody>
          <a:bodyPr>
            <a:normAutofit lnSpcReduction="1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230505" marR="0" lvl="0" indent="-230505" algn="l" defTabSz="914400" rtl="0" eaLnBrk="0" fontAlgn="base" latinLnBrk="0" hangingPunct="0">
              <a:lnSpc>
                <a:spcPct val="80000"/>
              </a:lnSpc>
              <a:spcBef>
                <a:spcPct val="20000"/>
              </a:spcBef>
              <a:spcAft>
                <a:spcPct val="0"/>
              </a:spcAft>
              <a:buClr>
                <a:srgbClr val="CC3300"/>
              </a:buClr>
              <a:buSzPct val="50000"/>
              <a:buFont typeface="Monotype Sorts"/>
              <a:buChar char="l"/>
              <a:defRPr/>
            </a:pPr>
            <a:endParaRPr kumimoji="0" lang="en-US" altLang="en-US" sz="700" b="1" i="0" u="sng" strike="noStrike" kern="0" cap="none" spc="0" normalizeH="0" baseline="0" noProof="0" dirty="0">
              <a:ln>
                <a:noFill/>
              </a:ln>
              <a:solidFill>
                <a:srgbClr val="FF0000"/>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230505" marR="0" lvl="0" indent="-230505" algn="l" defTabSz="914400" rtl="0" eaLnBrk="0" fontAlgn="base" latinLnBrk="0" hangingPunct="0">
              <a:lnSpc>
                <a:spcPct val="80000"/>
              </a:lnSpc>
              <a:spcBef>
                <a:spcPct val="20000"/>
              </a:spcBef>
              <a:spcAft>
                <a:spcPct val="40000"/>
              </a:spcAft>
              <a:buClr>
                <a:srgbClr val="CC3300"/>
              </a:buClr>
              <a:buSzPct val="50000"/>
              <a:buFontTx/>
              <a:buChar char="•"/>
              <a:defRPr/>
            </a:pPr>
            <a:r>
              <a:rPr kumimoji="0" lang="en-US" altLang="en-US" sz="18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All IEEE-SA standards meetings shall be conducted in compliance with all applicable laws, including antitrust and competition laws. </a:t>
            </a:r>
          </a:p>
          <a:p>
            <a:pPr marL="630555" marR="0" lvl="1" indent="-28575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Don’t discuss the interpretation, validity, or essentiality of patents/patent claims. </a:t>
            </a:r>
          </a:p>
          <a:p>
            <a:pPr marL="630555" marR="0" lvl="1" indent="-28575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Don’t discuss specific license rates, terms, or conditions.</a:t>
            </a:r>
          </a:p>
          <a:p>
            <a:pPr marL="1143000" marR="0" lvl="2" indent="-228600" algn="l" defTabSz="914400" rtl="0" eaLnBrk="0" fontAlgn="base" latinLnBrk="0" hangingPunct="0">
              <a:lnSpc>
                <a:spcPct val="80000"/>
              </a:lnSpc>
              <a:spcBef>
                <a:spcPct val="20000"/>
              </a:spcBef>
              <a:spcAft>
                <a:spcPct val="40000"/>
              </a:spcAft>
              <a:buClr>
                <a:srgbClr val="CC3300"/>
              </a:buClr>
              <a:buSzPct val="50000"/>
              <a:buFontTx/>
              <a:buChar char="•"/>
              <a:defRPr/>
            </a:pPr>
            <a:r>
              <a:rPr kumimoji="0" lang="en-US" altLang="en-US" sz="1400" b="0"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Relative costs, including licensing costs of essential patent claims, of different technical approaches January be discussed in standards development meetings. </a:t>
            </a:r>
          </a:p>
          <a:p>
            <a:pPr marL="1600200" marR="0" lvl="3" indent="-22860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GB" altLang="en-US" sz="1400" b="0"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Technical considerations remain primary focus</a:t>
            </a:r>
            <a:endParaRPr kumimoji="0" lang="en-US" altLang="en-US" sz="1400" b="0"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630555" marR="0" lvl="1" indent="-28575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Don’t discuss or engage in the fixing of product prices, allocation of customers, or division of sales markets.</a:t>
            </a:r>
          </a:p>
          <a:p>
            <a:pPr marL="630555" marR="0" lvl="1" indent="-28575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Don’t discuss the status or substance of ongoing or threatened litigation.</a:t>
            </a:r>
          </a:p>
          <a:p>
            <a:pPr marL="630555" marR="0" lvl="1" indent="-28575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Don’t be silent if inappropriate topics are discussed … do formally object.</a:t>
            </a:r>
          </a:p>
          <a:p>
            <a:pPr marL="230505" marR="0" lvl="0" indent="-230505" algn="ctr" defTabSz="914400" rtl="0" eaLnBrk="0" fontAlgn="base" latinLnBrk="0" hangingPunct="0">
              <a:lnSpc>
                <a:spcPct val="80000"/>
              </a:lnSpc>
              <a:spcBef>
                <a:spcPct val="20000"/>
              </a:spcBef>
              <a:spcAft>
                <a:spcPct val="0"/>
              </a:spcAft>
              <a:buClr>
                <a:srgbClr val="CC3300"/>
              </a:buClr>
              <a:buSzPct val="50000"/>
              <a:buFontTx/>
              <a:buNone/>
              <a:defRPr/>
            </a:pPr>
            <a:r>
              <a:rPr kumimoji="0" lang="en-US" altLang="en-US" sz="10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   </a:t>
            </a:r>
          </a:p>
          <a:p>
            <a:pPr marL="230505" marR="0" lvl="0" indent="-230505" algn="ctr" defTabSz="914400" rtl="0" eaLnBrk="0" fontAlgn="base" latinLnBrk="0" hangingPunct="0">
              <a:lnSpc>
                <a:spcPct val="80000"/>
              </a:lnSpc>
              <a:spcBef>
                <a:spcPct val="20000"/>
              </a:spcBef>
              <a:spcAft>
                <a:spcPct val="0"/>
              </a:spcAft>
              <a:buClr>
                <a:srgbClr val="CC3300"/>
              </a:buClr>
              <a:buSzPct val="50000"/>
              <a:buFontTx/>
              <a:buNone/>
              <a:defRPr/>
            </a:pPr>
            <a:endParaRPr kumimoji="0" lang="en-US" altLang="en-US" sz="24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230505" marR="0" lvl="0" indent="-230505" algn="ctr" defTabSz="914400" rtl="0" eaLnBrk="0" fontAlgn="base" latinLnBrk="0" hangingPunct="0">
              <a:lnSpc>
                <a:spcPct val="80000"/>
              </a:lnSpc>
              <a:spcBef>
                <a:spcPct val="20000"/>
              </a:spcBef>
              <a:spcAft>
                <a:spcPct val="0"/>
              </a:spcAft>
              <a:buClr>
                <a:srgbClr val="CC3300"/>
              </a:buClr>
              <a:buSzPct val="50000"/>
              <a:buFontTx/>
              <a:buNone/>
              <a:defRPr/>
            </a:pPr>
            <a:r>
              <a:rPr kumimoji="0" lang="en-US" altLang="en-US" sz="15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See </a:t>
            </a:r>
            <a:r>
              <a:rPr kumimoji="0" lang="en-US" altLang="en-US" sz="1500" b="1" i="1"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IEEE-SA Standards Board Operations Manual</a:t>
            </a:r>
            <a:r>
              <a:rPr kumimoji="0" lang="en-US" altLang="en-US" sz="15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 clause 5.3.10 and </a:t>
            </a:r>
            <a:r>
              <a:rPr kumimoji="0" lang="en-GB" altLang="en-US" sz="15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“Promoting Competition and Innovation: What You Need to Know about the IEEE Standards Association's Antitrust and Competition Policy”</a:t>
            </a:r>
            <a:r>
              <a:rPr kumimoji="0" lang="en-US" altLang="en-US" sz="15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 for more details.</a:t>
            </a: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21510" name="Text Box 5"/>
          <p:cNvSpPr txBox="1"/>
          <p:nvPr/>
        </p:nvSpPr>
        <p:spPr>
          <a:xfrm>
            <a:off x="838200" y="610235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#7</a:t>
            </a:r>
            <a:endParaRPr lang="en-US" altLang="en-US" sz="2400" dirty="0">
              <a:latin typeface="Times New Roman" panose="02020603050405020304" pitchFamily="18"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2021</a:t>
            </a:r>
            <a:endParaRPr lang="en-US" altLang="zh-CN" sz="1800" b="1" dirty="0">
              <a:solidFill>
                <a:srgbClr val="000000"/>
              </a:solidFill>
              <a:ea typeface="Arial Unicode MS" pitchFamily="34" charset="-122"/>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253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11</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a:ln>
                  <a:noFill/>
                </a:ln>
                <a:solidFill>
                  <a:schemeClr val="tx2"/>
                </a:solidFill>
                <a:effectLst/>
                <a:uLnTx/>
                <a:uFillTx/>
                <a:latin typeface="+mj-lt"/>
                <a:ea typeface="MS PGothic" panose="020B0600070205080204" pitchFamily="34" charset="-128"/>
                <a:cs typeface="MS PGothic" panose="020B0600070205080204" pitchFamily="34" charset="-128"/>
              </a:rPr>
              <a:t>Participation in IEEE 802 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52600"/>
            <a:ext cx="9829800" cy="4352925"/>
          </a:xfrm>
          <a:prstGeom prst="rect">
            <a:avLst/>
          </a:prstGeom>
        </p:spPr>
        <p:txBody>
          <a:bodyPr>
            <a:normAutofit fontScale="700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8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All participation in IEEE 802 Working Group meetings is on an individual basis</a:t>
            </a: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Participants in the IEEE standards development individual process shall act based on their qualifications and experience. (</a:t>
            </a: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2"/>
              </a:rPr>
              <a:t>https://standards.ieee.org/develop/policies/bylaws/sb_bylaws.pdf</a:t>
            </a: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section 5.2.1)</a:t>
            </a:r>
            <a:endParaRPr kumimoji="0" lang="en-US" altLang="zh-CN"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US" altLang="zh-CN"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a:t>
            </a:r>
            <a:r>
              <a:rPr kumimoji="0" lang="en-US"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IEEE 802 </a:t>
            </a: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Working Group membership is by individual; “Working Group members shall participate in the consensus process in a manner consistent with their professional expert opinion as individuals, and not as organizational representatives”. (</a:t>
            </a:r>
            <a:r>
              <a:rPr kumimoji="0" lang="en-GB" altLang="zh-CN" b="0" i="1" u="sng"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3"/>
              </a:rPr>
              <a:t>http://ieee802.org/PNP/approved/IEEE_802_WG_PandP_v19.pdf</a:t>
            </a: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section 4.2.1)</a:t>
            </a:r>
            <a:endParaRPr kumimoji="0" lang="en-US" altLang="zh-CN"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You have an obligation to act and vote as an individual and not under the direction of any other individual or group. Your obligation to act and vote as an individual applies in all cases, regardless of any external commitments, agreements, contracts, or orders. </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You shall not direct the actions or votes of any other member of an IEEE 802 Working Group or retaliate against any other member for their actions or votes within IEEE 802 Working Group meetings, see </a:t>
            </a:r>
            <a:r>
              <a:rPr kumimoji="0" lang="en-US" altLang="zh-CN" sz="2400" b="1" i="0" u="sng"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4"/>
              </a:rPr>
              <a:t>https://standards.ieee.org/develop/policies/bylaws/sb_bylaws.pdf </a:t>
            </a: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section 5.2.1.3 and </a:t>
            </a:r>
            <a:r>
              <a:rPr kumimoji="0" lang="en-GB" altLang="zh-CN" sz="2400" b="1" i="0" u="sng"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3"/>
              </a:rPr>
              <a:t>http://ieee802.org/PNP/approved/IEEE_802_WG_PandP_v19.pdf</a:t>
            </a:r>
            <a:r>
              <a:rPr kumimoji="0" lang="en-GB"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section 3.4.1, list item </a:t>
            </a:r>
            <a:r>
              <a:rPr kumimoji="0" lang="en-GB"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x</a:t>
            </a:r>
            <a:endParaRPr kumimoji="0" lang="en-GB"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None/>
              <a:defRPr/>
            </a:pPr>
            <a:r>
              <a:rPr kumimoji="0" lang="en-US" altLang="zh-CN" sz="28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By participating in IEEE 802 meetings, you accept these requirements.  If you do not agree to these policies then you shall not participate.</a:t>
            </a: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22534" name="Text Box 5"/>
          <p:cNvSpPr txBox="1"/>
          <p:nvPr/>
        </p:nvSpPr>
        <p:spPr>
          <a:xfrm>
            <a:off x="838200" y="6105525"/>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#8</a:t>
            </a:r>
            <a:endParaRPr lang="en-US" altLang="en-US" sz="2400" dirty="0">
              <a:latin typeface="Times New Roman" panose="02020603050405020304" pitchFamily="18"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2021</a:t>
            </a:r>
            <a:endParaRPr lang="en-US" altLang="zh-CN" sz="1800" b="1" dirty="0">
              <a:solidFill>
                <a:srgbClr val="000000"/>
              </a:solidFill>
              <a:ea typeface="Arial Unicode MS" pitchFamily="34" charset="-122"/>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Guideline for Straw Polls during TG Teleconference</a:t>
            </a:r>
          </a:p>
        </p:txBody>
      </p:sp>
      <p:sp>
        <p:nvSpPr>
          <p:cNvPr id="3" name="文本占位符 2"/>
          <p:cNvSpPr>
            <a:spLocks noGrp="1"/>
          </p:cNvSpPr>
          <p:nvPr>
            <p:ph type="body" idx="1"/>
          </p:nvPr>
        </p:nvSpPr>
        <p:spPr>
          <a:xfrm>
            <a:off x="914400" y="1679575"/>
            <a:ext cx="10361930" cy="4669790"/>
          </a:xfrm>
        </p:spPr>
        <p:txBody>
          <a:bodyPr>
            <a:noAutofit/>
          </a:bodyPr>
          <a:lstStyle/>
          <a:p>
            <a:pPr latinLnBrk="0">
              <a:spcBef>
                <a:spcPts val="0"/>
              </a:spcBef>
            </a:pPr>
            <a:r>
              <a:rPr lang="en-US" altLang="zh-CN" sz="1200">
                <a:latin typeface="Arial" panose="020B0604020202020204" pitchFamily="34" charset="0"/>
                <a:cs typeface="Arial" panose="020B0604020202020204" pitchFamily="34" charset="0"/>
              </a:rPr>
              <a:t>Each member that intends to join the conference call (webex) and vote needs to:</a:t>
            </a:r>
          </a:p>
          <a:p>
            <a:pPr latinLnBrk="0">
              <a:spcBef>
                <a:spcPts val="0"/>
              </a:spcBef>
            </a:pPr>
            <a:r>
              <a:rPr lang="en-US" altLang="zh-CN" sz="1200" b="0">
                <a:latin typeface="Arial" panose="020B0604020202020204" pitchFamily="34" charset="0"/>
                <a:cs typeface="Arial" panose="020B0604020202020204" pitchFamily="34" charset="0"/>
              </a:rPr>
              <a:t>1)    Ensure that their name and affiliation is listed in the participants list</a:t>
            </a:r>
          </a:p>
          <a:p>
            <a:pPr latinLnBrk="0">
              <a:spcBef>
                <a:spcPts val="0"/>
              </a:spcBef>
            </a:pPr>
            <a:r>
              <a:rPr lang="en-US" altLang="zh-CN" sz="1200" b="0">
                <a:latin typeface="Arial" panose="020B0604020202020204" pitchFamily="34" charset="0"/>
                <a:cs typeface="Arial" panose="020B0604020202020204" pitchFamily="34" charset="0"/>
              </a:rPr>
              <a:t>	- If you are not properly identified in the participants list, your vote will be removed from the straw polls results</a:t>
            </a:r>
          </a:p>
          <a:p>
            <a:pPr latinLnBrk="0">
              <a:spcBef>
                <a:spcPts val="0"/>
              </a:spcBef>
            </a:pPr>
            <a:r>
              <a:rPr lang="en-US" altLang="zh-CN" sz="1200" b="0">
                <a:latin typeface="Arial" panose="020B0604020202020204" pitchFamily="34" charset="0"/>
                <a:cs typeface="Arial" panose="020B0604020202020204" pitchFamily="34" charset="0"/>
              </a:rPr>
              <a:t>2)    Ensure that they join the conference call online before dialing in, in order to ensure that name and affiliation appear in the participants list</a:t>
            </a:r>
          </a:p>
          <a:p>
            <a:pPr latinLnBrk="0">
              <a:spcBef>
                <a:spcPts val="0"/>
              </a:spcBef>
            </a:pPr>
            <a:r>
              <a:rPr lang="en-US" altLang="zh-CN" sz="1200" b="0">
                <a:latin typeface="Arial" panose="020B0604020202020204" pitchFamily="34" charset="0"/>
                <a:cs typeface="Arial" panose="020B0604020202020204" pitchFamily="34" charset="0"/>
              </a:rPr>
              <a:t>	- Audio connection via cellphone or landline can be achieved by having WebEx calling the phone number or by dialing in using the identification numbers provided when joining online</a:t>
            </a:r>
            <a:endParaRPr lang="en-US" altLang="zh-CN" sz="1200">
              <a:latin typeface="Arial" panose="020B0604020202020204" pitchFamily="34" charset="0"/>
              <a:cs typeface="Arial" panose="020B0604020202020204" pitchFamily="34" charset="0"/>
            </a:endParaRPr>
          </a:p>
          <a:p>
            <a:pPr latinLnBrk="0">
              <a:spcBef>
                <a:spcPts val="0"/>
              </a:spcBef>
            </a:pPr>
            <a:endParaRPr lang="en-US" altLang="zh-CN" sz="1200">
              <a:latin typeface="Arial" panose="020B0604020202020204" pitchFamily="34" charset="0"/>
              <a:cs typeface="Arial" panose="020B0604020202020204" pitchFamily="34" charset="0"/>
            </a:endParaRPr>
          </a:p>
          <a:p>
            <a:pPr latinLnBrk="0">
              <a:spcBef>
                <a:spcPts val="0"/>
              </a:spcBef>
            </a:pPr>
            <a:r>
              <a:rPr lang="en-US" altLang="zh-CN" sz="1200">
                <a:latin typeface="Arial" panose="020B0604020202020204" pitchFamily="34" charset="0"/>
                <a:cs typeface="Arial" panose="020B0604020202020204" pitchFamily="34" charset="0"/>
              </a:rPr>
              <a:t>One or more Straw Polls can be run for each presentation (no motions allowed)</a:t>
            </a:r>
          </a:p>
          <a:p>
            <a:pPr latinLnBrk="0">
              <a:spcBef>
                <a:spcPts val="0"/>
              </a:spcBef>
            </a:pPr>
            <a:r>
              <a:rPr lang="en-US" altLang="zh-CN" sz="1200" b="0">
                <a:latin typeface="Arial" panose="020B0604020202020204" pitchFamily="34" charset="0"/>
                <a:cs typeface="Arial" panose="020B0604020202020204" pitchFamily="34" charset="0"/>
              </a:rPr>
              <a:t>1)    Straw Poll will first be shown on the screen (after discussions as usual))</a:t>
            </a:r>
          </a:p>
          <a:p>
            <a:pPr latinLnBrk="0">
              <a:spcBef>
                <a:spcPts val="0"/>
              </a:spcBef>
            </a:pPr>
            <a:r>
              <a:rPr lang="en-US" altLang="zh-CN" sz="1200" b="0">
                <a:latin typeface="Arial" panose="020B0604020202020204" pitchFamily="34" charset="0"/>
                <a:cs typeface="Arial" panose="020B0604020202020204" pitchFamily="34" charset="0"/>
              </a:rPr>
              <a:t>2)    Chair will then copy the straw poll and display it via the conference call’s polling system</a:t>
            </a:r>
          </a:p>
          <a:p>
            <a:pPr latinLnBrk="0">
              <a:spcBef>
                <a:spcPts val="0"/>
              </a:spcBef>
            </a:pPr>
            <a:r>
              <a:rPr lang="en-US" altLang="zh-CN" sz="1200" b="0">
                <a:latin typeface="Arial" panose="020B0604020202020204" pitchFamily="34" charset="0"/>
                <a:cs typeface="Arial" panose="020B0604020202020204" pitchFamily="34" charset="0"/>
              </a:rPr>
              <a:t>	- A straw poll can allow either a single choice response or multiple choice responses (e.g., vote for as many as you like); single choice will be used by default unless presenter indicates otherwise</a:t>
            </a:r>
          </a:p>
          <a:p>
            <a:pPr latinLnBrk="0">
              <a:spcBef>
                <a:spcPts val="0"/>
              </a:spcBef>
            </a:pPr>
            <a:r>
              <a:rPr lang="en-US" altLang="zh-CN" sz="1200" b="0">
                <a:latin typeface="Arial" panose="020B0604020202020204" pitchFamily="34" charset="0"/>
                <a:cs typeface="Arial" panose="020B0604020202020204" pitchFamily="34" charset="0"/>
              </a:rPr>
              <a:t>3)    A Pop-Up window with the SP will appear for each member that is online</a:t>
            </a:r>
          </a:p>
          <a:p>
            <a:pPr latinLnBrk="0">
              <a:spcBef>
                <a:spcPts val="0"/>
              </a:spcBef>
            </a:pPr>
            <a:r>
              <a:rPr lang="en-US" altLang="zh-CN" sz="1200" b="0">
                <a:latin typeface="Arial" panose="020B0604020202020204" pitchFamily="34" charset="0"/>
                <a:cs typeface="Arial" panose="020B0604020202020204" pitchFamily="34" charset="0"/>
              </a:rPr>
              <a:t>	- The Chair will remind members to cast their vote and will announce the end of the vote, after which no more voting can take place</a:t>
            </a:r>
          </a:p>
          <a:p>
            <a:pPr latinLnBrk="0">
              <a:spcBef>
                <a:spcPts val="0"/>
              </a:spcBef>
            </a:pPr>
            <a:r>
              <a:rPr lang="en-US" altLang="zh-CN" sz="1200" b="0">
                <a:latin typeface="Arial" panose="020B0604020202020204" pitchFamily="34" charset="0"/>
                <a:cs typeface="Arial" panose="020B0604020202020204" pitchFamily="34" charset="0"/>
              </a:rPr>
              <a:t>	- Members are invited to cast their vote in a timely fashion, otherwise they will miss the window of vote and be unable to cast their vote</a:t>
            </a:r>
          </a:p>
          <a:p>
            <a:pPr latinLnBrk="0">
              <a:spcBef>
                <a:spcPts val="0"/>
              </a:spcBef>
            </a:pPr>
            <a:r>
              <a:rPr lang="en-US" altLang="zh-CN" sz="1200" b="0">
                <a:latin typeface="Arial" panose="020B0604020202020204" pitchFamily="34" charset="0"/>
                <a:cs typeface="Arial" panose="020B0604020202020204" pitchFamily="34" charset="0"/>
              </a:rPr>
              <a:t>	- Choose carefully! The system will not allow a vote to be changed once the vote has been submitted, even if the SP is still open for voting</a:t>
            </a:r>
          </a:p>
          <a:p>
            <a:pPr latinLnBrk="0">
              <a:spcBef>
                <a:spcPts val="0"/>
              </a:spcBef>
            </a:pPr>
            <a:r>
              <a:rPr lang="en-US" altLang="zh-CN" sz="1200" b="0">
                <a:latin typeface="Arial" panose="020B0604020202020204" pitchFamily="34" charset="0"/>
                <a:cs typeface="Arial" panose="020B0604020202020204" pitchFamily="34" charset="0"/>
              </a:rPr>
              <a:t>	- After a reasonable time (1 min or so) the chair will close the poll</a:t>
            </a:r>
          </a:p>
          <a:p>
            <a:pPr latinLnBrk="0">
              <a:spcBef>
                <a:spcPts val="0"/>
              </a:spcBef>
            </a:pPr>
            <a:r>
              <a:rPr lang="en-US" altLang="zh-CN" sz="1200" b="0">
                <a:latin typeface="Arial" panose="020B0604020202020204" pitchFamily="34" charset="0"/>
                <a:cs typeface="Arial" panose="020B0604020202020204" pitchFamily="34" charset="0"/>
              </a:rPr>
              <a:t>4)    The Outcome of the SP is reported to the group and will be noted in the meeting minutes, as usual</a:t>
            </a:r>
          </a:p>
          <a:p>
            <a:pPr latinLnBrk="0">
              <a:spcBef>
                <a:spcPts val="0"/>
              </a:spcBef>
            </a:pPr>
            <a:r>
              <a:rPr lang="en-US" altLang="zh-CN" sz="1200" b="0">
                <a:latin typeface="Arial" panose="020B0604020202020204" pitchFamily="34" charset="0"/>
                <a:cs typeface="Arial" panose="020B0604020202020204" pitchFamily="34" charset="0"/>
              </a:rPr>
              <a:t>	- Note: Votes cast by unidentified members may be removed, so please ensure that name and affiliation are correct</a:t>
            </a:r>
            <a:endParaRPr lang="en-US" altLang="zh-CN" sz="1200">
              <a:latin typeface="Arial" panose="020B0604020202020204" pitchFamily="34" charset="0"/>
              <a:cs typeface="Arial" panose="020B0604020202020204" pitchFamily="34" charset="0"/>
            </a:endParaRPr>
          </a:p>
          <a:p>
            <a:pPr latinLnBrk="0">
              <a:spcBef>
                <a:spcPts val="0"/>
              </a:spcBef>
            </a:pPr>
            <a:endParaRPr lang="en-US" altLang="zh-CN" sz="1200">
              <a:latin typeface="Arial" panose="020B0604020202020204" pitchFamily="34" charset="0"/>
              <a:cs typeface="Arial" panose="020B0604020202020204" pitchFamily="34" charset="0"/>
            </a:endParaRPr>
          </a:p>
          <a:p>
            <a:pPr latinLnBrk="0">
              <a:spcBef>
                <a:spcPts val="0"/>
              </a:spcBef>
            </a:pPr>
            <a:r>
              <a:rPr lang="en-US" altLang="zh-CN" sz="1200">
                <a:latin typeface="Arial" panose="020B0604020202020204" pitchFamily="34" charset="0"/>
                <a:cs typeface="Arial" panose="020B0604020202020204" pitchFamily="34" charset="0"/>
              </a:rPr>
              <a:t>Note 1: Note that where a group of individuals is attending in common through a single dial in, there is only one vote available and therefore, all participants who wish to vote need to individually sign into the meeting to be included in the participant list.</a:t>
            </a:r>
          </a:p>
          <a:p>
            <a:pPr latinLnBrk="0">
              <a:spcBef>
                <a:spcPts val="0"/>
              </a:spcBef>
            </a:pPr>
            <a:r>
              <a:rPr lang="en-US" altLang="zh-CN" sz="1200">
                <a:latin typeface="Arial" panose="020B0604020202020204" pitchFamily="34" charset="0"/>
                <a:cs typeface="Arial" panose="020B0604020202020204" pitchFamily="34" charset="0"/>
              </a:rPr>
              <a:t>Note 2: This is the first time that such a system is being used for this purpose and as such the guidline is subject to change.</a:t>
            </a:r>
          </a:p>
        </p:txBody>
      </p:sp>
      <p:sp>
        <p:nvSpPr>
          <p:cNvPr id="2253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endParaRPr lang="en-US" altLang="zh-CN" dirty="0">
              <a:solidFill>
                <a:srgbClr val="000000"/>
              </a:solidFill>
              <a:latin typeface="Times New Roman" panose="02020603050405020304" pitchFamily="18" charset="0"/>
              <a:ea typeface="Arial Unicode MS" pitchFamily="34" charset="-122"/>
            </a:endParaRPr>
          </a:p>
        </p:txBody>
      </p:sp>
      <p:sp>
        <p:nvSpPr>
          <p:cNvPr id="2253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12</a:t>
            </a:fld>
            <a:endParaRPr lang="en-US" altLang="en-US" dirty="0">
              <a:latin typeface="Times New Roman" panose="02020603050405020304" pitchFamily="18" charset="0"/>
              <a:ea typeface="Arial Unicode MS" pitchFamily="34" charset="-122"/>
            </a:endParaRPr>
          </a:p>
        </p:txBody>
      </p:sp>
      <p:sp>
        <p:nvSpPr>
          <p:cNvPr id="7"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8"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2021</a:t>
            </a:r>
            <a:endParaRPr lang="en-US" altLang="zh-CN" sz="1800" b="1" dirty="0">
              <a:solidFill>
                <a:srgbClr val="000000"/>
              </a:solidFill>
              <a:ea typeface="Arial Unicode MS" pitchFamily="34" charset="-122"/>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New Motion Rules for WG/TG Teleconferences</a:t>
            </a:r>
          </a:p>
        </p:txBody>
      </p:sp>
      <p:sp>
        <p:nvSpPr>
          <p:cNvPr id="3" name="文本占位符 2"/>
          <p:cNvSpPr>
            <a:spLocks noGrp="1"/>
          </p:cNvSpPr>
          <p:nvPr>
            <p:ph type="body" idx="1"/>
          </p:nvPr>
        </p:nvSpPr>
        <p:spPr>
          <a:xfrm>
            <a:off x="914400" y="1751965"/>
            <a:ext cx="10361930" cy="4652645"/>
          </a:xfrm>
        </p:spPr>
        <p:txBody>
          <a:bodyPr>
            <a:normAutofit fontScale="92500" lnSpcReduction="10000"/>
          </a:bodyPr>
          <a:lstStyle/>
          <a:p>
            <a:r>
              <a:rPr lang="zh-CN" altLang="en-US" sz="1600" u="sng"/>
              <a:t>Announcement of Rules Change </a:t>
            </a:r>
            <a:r>
              <a:rPr lang="en-US" altLang="zh-CN" sz="1600" u="sng"/>
              <a:t>from IEEE 802.11 WG Chair</a:t>
            </a:r>
            <a:r>
              <a:rPr lang="zh-CN" altLang="en-US" sz="1600" u="sng"/>
              <a:t>:</a:t>
            </a:r>
          </a:p>
          <a:p>
            <a:endParaRPr lang="zh-CN" altLang="en-US" sz="1600"/>
          </a:p>
          <a:p>
            <a:r>
              <a:rPr lang="zh-CN" altLang="en-US" sz="1600"/>
              <a:t>To enable the timely and efficient progress of work during the exceptional circumstance of cancelled plenary and interim sessions: Effective immediately,</a:t>
            </a:r>
          </a:p>
          <a:p>
            <a:r>
              <a:rPr lang="zh-CN" altLang="en-US" sz="1600"/>
              <a:t>The following process change is in effect for the duration of time until WG11 is able to hold face-to-face meetings:</a:t>
            </a:r>
          </a:p>
          <a:p>
            <a:r>
              <a:rPr lang="zh-CN" altLang="en-US" sz="1600"/>
              <a:t>(a)     “Task Group (TG), Study Group (SG) and Standing Committee (SC) motions may be held during teleconference meetings.</a:t>
            </a:r>
          </a:p>
          <a:p>
            <a:r>
              <a:rPr lang="zh-CN" altLang="en-US" sz="1600"/>
              <a:t>(b)     TG/SG/SC teleconference meetings that will consider motions shall be approved by the WG Chair, and if approved, meetings and draft motions announced to the TG and WG11 reflectors 10 days prior to the meeting.</a:t>
            </a:r>
          </a:p>
          <a:p>
            <a:r>
              <a:rPr lang="zh-CN" altLang="en-US" sz="1600"/>
              <a:t>(c)     If a motion is not approved by unanimous consent, it shall be taken as a roll call [recorded] vote.</a:t>
            </a:r>
          </a:p>
          <a:p>
            <a:endParaRPr lang="zh-CN" altLang="en-US" sz="1600"/>
          </a:p>
          <a:p>
            <a:r>
              <a:rPr lang="zh-CN" altLang="en-US" sz="1600"/>
              <a:t>This change is NOT applicable to a TG operating under the accelerated process or as an IEEE-SA Ballot Comment Resolution Committee.</a:t>
            </a:r>
          </a:p>
          <a:p>
            <a:endParaRPr lang="zh-CN" altLang="en-US" sz="1600"/>
          </a:p>
          <a:p>
            <a:r>
              <a:rPr lang="zh-CN" altLang="en-US" sz="1600"/>
              <a:t>Implementation:</a:t>
            </a:r>
          </a:p>
          <a:p>
            <a:r>
              <a:rPr lang="zh-CN" altLang="en-US" sz="1600"/>
              <a:t>As a default, TG/SG/SC teleconferences during which motions are held will be scheduled at or near 9am Eastern (6AM Pacific, 2PM London, 9PM Beijing, 6:30PM Delhi). The goal being that teleconferences in which motions are held are not 11pm-6am for the majority of members.</a:t>
            </a:r>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6"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2021</a:t>
            </a:r>
            <a:endParaRPr lang="en-US" altLang="zh-CN" sz="1800" b="1" dirty="0">
              <a:solidFill>
                <a:srgbClr val="000000"/>
              </a:solidFill>
              <a:ea typeface="Arial Unicode MS" pitchFamily="34" charset="-122"/>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标题 1"/>
          <p:cNvSpPr>
            <a:spLocks noGrp="1"/>
          </p:cNvSpPr>
          <p:nvPr>
            <p:ph type="title"/>
          </p:nvPr>
        </p:nvSpPr>
        <p:spPr>
          <a:xfrm>
            <a:off x="914400" y="610235"/>
            <a:ext cx="10361613" cy="1065213"/>
          </a:xfrm>
        </p:spPr>
        <p:txBody>
          <a:bodyPr vert="horz" wrap="square" lIns="92160" tIns="46080" rIns="92160" bIns="46080" anchor="ctr" anchorCtr="0"/>
          <a:lstStyle/>
          <a:p>
            <a:pPr eaLnBrk="1" hangingPunct="1"/>
            <a:r>
              <a:rPr lang="en-US" altLang="zh-CN" sz="3200" dirty="0" smtClean="0"/>
              <a:t>Teleconference Plan for Mar 2021</a:t>
            </a:r>
            <a:endParaRPr lang="zh-CN" altLang="en-US" sz="3200" dirty="0"/>
          </a:p>
        </p:txBody>
      </p:sp>
      <p:sp>
        <p:nvSpPr>
          <p:cNvPr id="36867" name="灯片编号占位符 5"/>
          <p:cNvSpPr>
            <a:spLocks noGrp="1"/>
          </p:cNvSpPr>
          <p:nvPr>
            <p:ph type="sldNum"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14</a:t>
            </a:fld>
            <a:endParaRPr lang="en-US" altLang="en-US" dirty="0">
              <a:latin typeface="Times New Roman" panose="02020603050405020304" pitchFamily="18" charset="0"/>
              <a:ea typeface="Arial Unicode MS" pitchFamily="34" charset="-122"/>
            </a:endParaRPr>
          </a:p>
        </p:txBody>
      </p:sp>
      <p:sp>
        <p:nvSpPr>
          <p:cNvPr id="36868" name="页脚占位符 4"/>
          <p:cNvSpPr>
            <a:spLocks noGrp="1"/>
          </p:cNvSpPr>
          <p:nvPr>
            <p:ph type="ft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9" name="内容占位符 2"/>
          <p:cNvSpPr>
            <a:spLocks noGrp="1"/>
          </p:cNvSpPr>
          <p:nvPr/>
        </p:nvSpPr>
        <p:spPr>
          <a:xfrm>
            <a:off x="1573333" y="1946773"/>
            <a:ext cx="9143760" cy="4257314"/>
          </a:xfrm>
          <a:prstGeom prst="rect">
            <a:avLst/>
          </a:prstGeom>
          <a:noFill/>
          <a:ln w="9525">
            <a:noFill/>
          </a:ln>
        </p:spPr>
        <p:txBody>
          <a:bodyPr vert="horz" wrap="square" lIns="92160" tIns="46080" rIns="92160" bIns="46080" anchor="t" anchorCtr="0">
            <a:normAutofit fontScale="92500" lnSpcReduction="10000"/>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eaLnBrk="1" hangingPunct="1"/>
            <a:r>
              <a:rPr lang="en-US" altLang="zh-CN" sz="2400" dirty="0">
                <a:solidFill>
                  <a:schemeClr val="bg1">
                    <a:lumMod val="85000"/>
                  </a:schemeClr>
                </a:solidFill>
                <a:cs typeface="+mn-ea"/>
                <a:sym typeface="+mn-ea"/>
              </a:rPr>
              <a:t>Mar 2</a:t>
            </a:r>
            <a:r>
              <a:rPr lang="en-US" altLang="zh-CN" sz="2400" baseline="30000" dirty="0">
                <a:solidFill>
                  <a:schemeClr val="bg1">
                    <a:lumMod val="85000"/>
                  </a:schemeClr>
                </a:solidFill>
                <a:cs typeface="+mn-ea"/>
                <a:sym typeface="+mn-ea"/>
              </a:rPr>
              <a:t>nd</a:t>
            </a:r>
            <a:r>
              <a:rPr lang="en-US" altLang="zh-CN" sz="2400" dirty="0">
                <a:solidFill>
                  <a:schemeClr val="bg1">
                    <a:lumMod val="85000"/>
                  </a:schemeClr>
                </a:solidFill>
                <a:cs typeface="+mn-ea"/>
                <a:sym typeface="+mn-ea"/>
              </a:rPr>
              <a:t>, 9:00am ~ 11:00am, ET; </a:t>
            </a:r>
            <a:r>
              <a:rPr lang="en-US" altLang="zh-CN" sz="2400" dirty="0" err="1">
                <a:solidFill>
                  <a:schemeClr val="bg1">
                    <a:lumMod val="85000"/>
                  </a:schemeClr>
                </a:solidFill>
                <a:cs typeface="+mn-ea"/>
                <a:sym typeface="+mn-ea"/>
              </a:rPr>
              <a:t>Webex</a:t>
            </a:r>
            <a:endParaRPr lang="en-US" altLang="zh-CN" sz="2400" dirty="0">
              <a:solidFill>
                <a:schemeClr val="bg1">
                  <a:lumMod val="85000"/>
                </a:schemeClr>
              </a:solidFill>
              <a:cs typeface="+mn-ea"/>
              <a:sym typeface="+mn-ea"/>
            </a:endParaRPr>
          </a:p>
          <a:p>
            <a:pPr eaLnBrk="1" hangingPunct="1"/>
            <a:r>
              <a:rPr lang="en-US" altLang="zh-CN" sz="2400" dirty="0">
                <a:solidFill>
                  <a:schemeClr val="bg1">
                    <a:lumMod val="85000"/>
                  </a:schemeClr>
                </a:solidFill>
                <a:cs typeface="+mn-ea"/>
                <a:sym typeface="+mn-ea"/>
              </a:rPr>
              <a:t>Mar 9</a:t>
            </a:r>
            <a:r>
              <a:rPr lang="en-US" altLang="zh-CN" sz="2400" baseline="30000" dirty="0">
                <a:solidFill>
                  <a:schemeClr val="bg1">
                    <a:lumMod val="85000"/>
                  </a:schemeClr>
                </a:solidFill>
                <a:cs typeface="+mn-ea"/>
                <a:sym typeface="+mn-ea"/>
              </a:rPr>
              <a:t>th</a:t>
            </a:r>
            <a:r>
              <a:rPr lang="en-US" altLang="zh-CN" sz="2400" dirty="0">
                <a:solidFill>
                  <a:schemeClr val="bg1">
                    <a:lumMod val="85000"/>
                  </a:schemeClr>
                </a:solidFill>
                <a:cs typeface="+mn-ea"/>
                <a:sym typeface="+mn-ea"/>
              </a:rPr>
              <a:t>, 9:00am ~ 11:00am, ET; </a:t>
            </a:r>
            <a:r>
              <a:rPr lang="en-US" altLang="zh-CN" sz="2400" dirty="0" err="1" smtClean="0">
                <a:solidFill>
                  <a:schemeClr val="bg1">
                    <a:lumMod val="85000"/>
                  </a:schemeClr>
                </a:solidFill>
                <a:cs typeface="+mn-ea"/>
                <a:sym typeface="+mn-ea"/>
              </a:rPr>
              <a:t>Webex</a:t>
            </a:r>
            <a:r>
              <a:rPr lang="en-US" altLang="zh-CN" sz="2400" dirty="0" smtClean="0">
                <a:solidFill>
                  <a:schemeClr val="bg1">
                    <a:lumMod val="85000"/>
                  </a:schemeClr>
                </a:solidFill>
                <a:cs typeface="+mn-ea"/>
                <a:sym typeface="+mn-ea"/>
              </a:rPr>
              <a:t> (802.11 Mar plenary week)</a:t>
            </a:r>
            <a:endParaRPr lang="en-US" altLang="zh-CN" sz="2400" dirty="0">
              <a:solidFill>
                <a:schemeClr val="bg1">
                  <a:lumMod val="85000"/>
                </a:schemeClr>
              </a:solidFill>
              <a:cs typeface="+mn-ea"/>
              <a:sym typeface="+mn-ea"/>
            </a:endParaRPr>
          </a:p>
          <a:p>
            <a:pPr eaLnBrk="1" hangingPunct="1"/>
            <a:r>
              <a:rPr lang="en-US" altLang="zh-CN" sz="2400" dirty="0">
                <a:solidFill>
                  <a:schemeClr val="bg1">
                    <a:lumMod val="85000"/>
                  </a:schemeClr>
                </a:solidFill>
                <a:cs typeface="+mn-ea"/>
                <a:sym typeface="+mn-ea"/>
              </a:rPr>
              <a:t>Mar 10</a:t>
            </a:r>
            <a:r>
              <a:rPr lang="en-US" altLang="zh-CN" sz="2400" baseline="30000" dirty="0">
                <a:solidFill>
                  <a:schemeClr val="bg1">
                    <a:lumMod val="85000"/>
                  </a:schemeClr>
                </a:solidFill>
                <a:cs typeface="+mn-ea"/>
                <a:sym typeface="+mn-ea"/>
              </a:rPr>
              <a:t>th</a:t>
            </a:r>
            <a:r>
              <a:rPr lang="en-US" altLang="zh-CN" sz="2400" dirty="0">
                <a:solidFill>
                  <a:schemeClr val="bg1">
                    <a:lumMod val="85000"/>
                  </a:schemeClr>
                </a:solidFill>
                <a:cs typeface="+mn-ea"/>
                <a:sym typeface="+mn-ea"/>
              </a:rPr>
              <a:t>, 11:15am ~ 1:15pm, ET; </a:t>
            </a:r>
            <a:r>
              <a:rPr lang="en-US" altLang="zh-CN" sz="2400" dirty="0" err="1" smtClean="0">
                <a:solidFill>
                  <a:schemeClr val="bg1">
                    <a:lumMod val="85000"/>
                  </a:schemeClr>
                </a:solidFill>
                <a:cs typeface="+mn-ea"/>
                <a:sym typeface="+mn-ea"/>
              </a:rPr>
              <a:t>Webex</a:t>
            </a:r>
            <a:r>
              <a:rPr lang="en-US" altLang="zh-CN" sz="2400" dirty="0">
                <a:solidFill>
                  <a:schemeClr val="bg1">
                    <a:lumMod val="85000"/>
                  </a:schemeClr>
                </a:solidFill>
                <a:cs typeface="+mn-ea"/>
                <a:sym typeface="+mn-ea"/>
              </a:rPr>
              <a:t> (802.11 Mar plenary week</a:t>
            </a:r>
            <a:r>
              <a:rPr lang="en-US" altLang="zh-CN" sz="2400" dirty="0" smtClean="0">
                <a:solidFill>
                  <a:schemeClr val="bg1">
                    <a:lumMod val="85000"/>
                  </a:schemeClr>
                </a:solidFill>
                <a:cs typeface="+mn-ea"/>
                <a:sym typeface="+mn-ea"/>
              </a:rPr>
              <a:t>)</a:t>
            </a:r>
            <a:endParaRPr lang="en-US" altLang="zh-CN" sz="2400" dirty="0">
              <a:solidFill>
                <a:schemeClr val="bg1">
                  <a:lumMod val="85000"/>
                </a:schemeClr>
              </a:solidFill>
              <a:cs typeface="+mn-ea"/>
              <a:sym typeface="+mn-ea"/>
            </a:endParaRPr>
          </a:p>
          <a:p>
            <a:pPr eaLnBrk="1" hangingPunct="1"/>
            <a:r>
              <a:rPr lang="en-US" altLang="zh-CN" sz="2400" dirty="0">
                <a:solidFill>
                  <a:schemeClr val="bg1">
                    <a:lumMod val="85000"/>
                  </a:schemeClr>
                </a:solidFill>
                <a:cs typeface="+mn-ea"/>
                <a:sym typeface="+mn-ea"/>
              </a:rPr>
              <a:t>Mar 11</a:t>
            </a:r>
            <a:r>
              <a:rPr lang="en-US" altLang="zh-CN" sz="2400" baseline="30000" dirty="0">
                <a:solidFill>
                  <a:schemeClr val="bg1">
                    <a:lumMod val="85000"/>
                  </a:schemeClr>
                </a:solidFill>
                <a:cs typeface="+mn-ea"/>
                <a:sym typeface="+mn-ea"/>
              </a:rPr>
              <a:t>th</a:t>
            </a:r>
            <a:r>
              <a:rPr lang="en-US" altLang="zh-CN" sz="2400" dirty="0">
                <a:solidFill>
                  <a:schemeClr val="bg1">
                    <a:lumMod val="85000"/>
                  </a:schemeClr>
                </a:solidFill>
                <a:cs typeface="+mn-ea"/>
                <a:sym typeface="+mn-ea"/>
              </a:rPr>
              <a:t>, 7:00pm ~ 9:00pm, ET; </a:t>
            </a:r>
            <a:r>
              <a:rPr lang="en-US" altLang="zh-CN" sz="2400" dirty="0" err="1" smtClean="0">
                <a:solidFill>
                  <a:schemeClr val="bg1">
                    <a:lumMod val="85000"/>
                  </a:schemeClr>
                </a:solidFill>
                <a:cs typeface="+mn-ea"/>
                <a:sym typeface="+mn-ea"/>
              </a:rPr>
              <a:t>Webex</a:t>
            </a:r>
            <a:r>
              <a:rPr lang="en-US" altLang="zh-CN" sz="2400" dirty="0">
                <a:solidFill>
                  <a:schemeClr val="bg1">
                    <a:lumMod val="85000"/>
                  </a:schemeClr>
                </a:solidFill>
                <a:cs typeface="+mn-ea"/>
                <a:sym typeface="+mn-ea"/>
              </a:rPr>
              <a:t> (802.11 Mar plenary week</a:t>
            </a:r>
            <a:r>
              <a:rPr lang="en-US" altLang="zh-CN" sz="2400" dirty="0" smtClean="0">
                <a:solidFill>
                  <a:schemeClr val="bg1">
                    <a:lumMod val="85000"/>
                  </a:schemeClr>
                </a:solidFill>
                <a:cs typeface="+mn-ea"/>
                <a:sym typeface="+mn-ea"/>
              </a:rPr>
              <a:t>)</a:t>
            </a:r>
            <a:endParaRPr lang="en-US" altLang="zh-CN" sz="2400" dirty="0">
              <a:solidFill>
                <a:schemeClr val="bg1">
                  <a:lumMod val="85000"/>
                </a:schemeClr>
              </a:solidFill>
              <a:cs typeface="+mn-ea"/>
              <a:sym typeface="+mn-ea"/>
            </a:endParaRPr>
          </a:p>
          <a:p>
            <a:pPr eaLnBrk="1" hangingPunct="1"/>
            <a:r>
              <a:rPr lang="en-US" altLang="zh-CN" sz="2400" dirty="0">
                <a:solidFill>
                  <a:schemeClr val="bg1">
                    <a:lumMod val="85000"/>
                  </a:schemeClr>
                </a:solidFill>
                <a:cs typeface="+mn-ea"/>
                <a:sym typeface="+mn-ea"/>
              </a:rPr>
              <a:t>Mar 12</a:t>
            </a:r>
            <a:r>
              <a:rPr lang="en-US" altLang="zh-CN" sz="2400" baseline="30000" dirty="0">
                <a:solidFill>
                  <a:schemeClr val="bg1">
                    <a:lumMod val="85000"/>
                  </a:schemeClr>
                </a:solidFill>
                <a:cs typeface="+mn-ea"/>
                <a:sym typeface="+mn-ea"/>
              </a:rPr>
              <a:t>th</a:t>
            </a:r>
            <a:r>
              <a:rPr lang="en-US" altLang="zh-CN" sz="2400" dirty="0">
                <a:solidFill>
                  <a:schemeClr val="bg1">
                    <a:lumMod val="85000"/>
                  </a:schemeClr>
                </a:solidFill>
                <a:cs typeface="+mn-ea"/>
                <a:sym typeface="+mn-ea"/>
              </a:rPr>
              <a:t>, 9:00am ~ 11:00am, ET; </a:t>
            </a:r>
            <a:r>
              <a:rPr lang="en-US" altLang="zh-CN" sz="2400" dirty="0" err="1" smtClean="0">
                <a:solidFill>
                  <a:schemeClr val="bg1">
                    <a:lumMod val="85000"/>
                  </a:schemeClr>
                </a:solidFill>
                <a:cs typeface="+mn-ea"/>
                <a:sym typeface="+mn-ea"/>
              </a:rPr>
              <a:t>Webex</a:t>
            </a:r>
            <a:r>
              <a:rPr lang="en-US" altLang="zh-CN" sz="2400" dirty="0">
                <a:solidFill>
                  <a:schemeClr val="bg1">
                    <a:lumMod val="85000"/>
                  </a:schemeClr>
                </a:solidFill>
                <a:cs typeface="+mn-ea"/>
                <a:sym typeface="+mn-ea"/>
              </a:rPr>
              <a:t> (802.11 Mar plenary week</a:t>
            </a:r>
            <a:r>
              <a:rPr lang="en-US" altLang="zh-CN" sz="2400" dirty="0" smtClean="0">
                <a:solidFill>
                  <a:schemeClr val="bg1">
                    <a:lumMod val="85000"/>
                  </a:schemeClr>
                </a:solidFill>
                <a:cs typeface="+mn-ea"/>
                <a:sym typeface="+mn-ea"/>
              </a:rPr>
              <a:t>)</a:t>
            </a:r>
          </a:p>
          <a:p>
            <a:pPr eaLnBrk="1" hangingPunct="1"/>
            <a:r>
              <a:rPr lang="en-US" altLang="zh-CN" sz="2400" dirty="0" smtClean="0">
                <a:solidFill>
                  <a:schemeClr val="bg1">
                    <a:lumMod val="85000"/>
                  </a:schemeClr>
                </a:solidFill>
                <a:cs typeface="+mn-ea"/>
                <a:sym typeface="+mn-ea"/>
              </a:rPr>
              <a:t>Mar 23</a:t>
            </a:r>
            <a:r>
              <a:rPr lang="en-US" altLang="zh-CN" sz="2400" baseline="30000" dirty="0" smtClean="0">
                <a:solidFill>
                  <a:schemeClr val="bg1">
                    <a:lumMod val="85000"/>
                  </a:schemeClr>
                </a:solidFill>
                <a:cs typeface="+mn-ea"/>
                <a:sym typeface="+mn-ea"/>
              </a:rPr>
              <a:t>rd</a:t>
            </a:r>
            <a:r>
              <a:rPr lang="en-US" altLang="zh-CN" sz="2400" dirty="0" smtClean="0">
                <a:solidFill>
                  <a:schemeClr val="bg1">
                    <a:lumMod val="85000"/>
                  </a:schemeClr>
                </a:solidFill>
                <a:cs typeface="+mn-ea"/>
                <a:sym typeface="+mn-ea"/>
              </a:rPr>
              <a:t>, 10:00am </a:t>
            </a:r>
            <a:r>
              <a:rPr lang="en-US" altLang="zh-CN" sz="2400" dirty="0">
                <a:solidFill>
                  <a:schemeClr val="bg1">
                    <a:lumMod val="85000"/>
                  </a:schemeClr>
                </a:solidFill>
                <a:cs typeface="+mn-ea"/>
                <a:sym typeface="+mn-ea"/>
              </a:rPr>
              <a:t>~ </a:t>
            </a:r>
            <a:r>
              <a:rPr lang="en-US" altLang="zh-CN" sz="2400" dirty="0" smtClean="0">
                <a:solidFill>
                  <a:schemeClr val="bg1">
                    <a:lumMod val="85000"/>
                  </a:schemeClr>
                </a:solidFill>
                <a:cs typeface="+mn-ea"/>
                <a:sym typeface="+mn-ea"/>
              </a:rPr>
              <a:t>11:59am</a:t>
            </a:r>
            <a:r>
              <a:rPr lang="en-US" altLang="zh-CN" sz="2400" dirty="0">
                <a:solidFill>
                  <a:schemeClr val="bg1">
                    <a:lumMod val="85000"/>
                  </a:schemeClr>
                </a:solidFill>
                <a:cs typeface="+mn-ea"/>
                <a:sym typeface="+mn-ea"/>
              </a:rPr>
              <a:t>, </a:t>
            </a:r>
            <a:r>
              <a:rPr lang="en-US" altLang="zh-CN" sz="2400" dirty="0" smtClean="0">
                <a:solidFill>
                  <a:schemeClr val="bg1">
                    <a:lumMod val="85000"/>
                  </a:schemeClr>
                </a:solidFill>
                <a:cs typeface="+mn-ea"/>
                <a:sym typeface="+mn-ea"/>
              </a:rPr>
              <a:t>EDT</a:t>
            </a:r>
            <a:r>
              <a:rPr lang="en-US" altLang="zh-CN" sz="2400" dirty="0">
                <a:solidFill>
                  <a:schemeClr val="bg1">
                    <a:lumMod val="85000"/>
                  </a:schemeClr>
                </a:solidFill>
                <a:cs typeface="+mn-ea"/>
                <a:sym typeface="+mn-ea"/>
              </a:rPr>
              <a:t>; </a:t>
            </a:r>
            <a:r>
              <a:rPr lang="en-US" altLang="zh-CN" sz="2400" dirty="0" err="1">
                <a:solidFill>
                  <a:schemeClr val="bg1">
                    <a:lumMod val="85000"/>
                  </a:schemeClr>
                </a:solidFill>
                <a:cs typeface="+mn-ea"/>
                <a:sym typeface="+mn-ea"/>
              </a:rPr>
              <a:t>Webex</a:t>
            </a:r>
            <a:endParaRPr lang="en-US" altLang="zh-CN" sz="2400" dirty="0" smtClean="0">
              <a:solidFill>
                <a:schemeClr val="bg1">
                  <a:lumMod val="85000"/>
                </a:schemeClr>
              </a:solidFill>
              <a:cs typeface="+mn-ea"/>
              <a:sym typeface="+mn-ea"/>
            </a:endParaRPr>
          </a:p>
          <a:p>
            <a:pPr eaLnBrk="1" hangingPunct="1"/>
            <a:r>
              <a:rPr lang="en-US" altLang="zh-CN" sz="2400" dirty="0" smtClean="0">
                <a:solidFill>
                  <a:schemeClr val="bg1">
                    <a:lumMod val="85000"/>
                  </a:schemeClr>
                </a:solidFill>
                <a:cs typeface="+mn-ea"/>
                <a:sym typeface="+mn-ea"/>
              </a:rPr>
              <a:t>Mar 30</a:t>
            </a:r>
            <a:r>
              <a:rPr lang="en-US" altLang="zh-CN" sz="2400" baseline="30000" dirty="0" smtClean="0">
                <a:solidFill>
                  <a:schemeClr val="bg1">
                    <a:lumMod val="85000"/>
                  </a:schemeClr>
                </a:solidFill>
                <a:cs typeface="+mn-ea"/>
                <a:sym typeface="+mn-ea"/>
              </a:rPr>
              <a:t>th</a:t>
            </a:r>
            <a:r>
              <a:rPr lang="en-US" altLang="zh-CN" sz="2400" dirty="0">
                <a:solidFill>
                  <a:schemeClr val="bg1">
                    <a:lumMod val="85000"/>
                  </a:schemeClr>
                </a:solidFill>
                <a:cs typeface="+mn-ea"/>
                <a:sym typeface="+mn-ea"/>
              </a:rPr>
              <a:t>, 10:00am ~ 11:59am, </a:t>
            </a:r>
            <a:r>
              <a:rPr lang="en-US" altLang="zh-CN" sz="2400" dirty="0" smtClean="0">
                <a:solidFill>
                  <a:schemeClr val="bg1">
                    <a:lumMod val="85000"/>
                  </a:schemeClr>
                </a:solidFill>
                <a:cs typeface="+mn-ea"/>
                <a:sym typeface="+mn-ea"/>
              </a:rPr>
              <a:t>EDT</a:t>
            </a:r>
            <a:r>
              <a:rPr lang="en-US" altLang="zh-CN" sz="2400" dirty="0">
                <a:solidFill>
                  <a:schemeClr val="bg1">
                    <a:lumMod val="85000"/>
                  </a:schemeClr>
                </a:solidFill>
                <a:cs typeface="+mn-ea"/>
                <a:sym typeface="+mn-ea"/>
              </a:rPr>
              <a:t>; </a:t>
            </a:r>
            <a:r>
              <a:rPr lang="en-US" altLang="zh-CN" sz="2400" dirty="0" err="1">
                <a:solidFill>
                  <a:schemeClr val="bg1">
                    <a:lumMod val="85000"/>
                  </a:schemeClr>
                </a:solidFill>
                <a:cs typeface="+mn-ea"/>
                <a:sym typeface="+mn-ea"/>
              </a:rPr>
              <a:t>Webex</a:t>
            </a:r>
            <a:endParaRPr lang="en-US" altLang="zh-CN" sz="2400" dirty="0" smtClean="0">
              <a:solidFill>
                <a:schemeClr val="bg1">
                  <a:lumMod val="85000"/>
                </a:schemeClr>
              </a:solidFill>
              <a:cs typeface="+mn-ea"/>
              <a:sym typeface="+mn-ea"/>
            </a:endParaRPr>
          </a:p>
          <a:p>
            <a:pPr eaLnBrk="1" hangingPunct="1"/>
            <a:r>
              <a:rPr lang="en-US" altLang="zh-CN" sz="2400" strike="sngStrike" dirty="0" smtClean="0">
                <a:solidFill>
                  <a:srgbClr val="FF0000"/>
                </a:solidFill>
                <a:cs typeface="+mn-ea"/>
                <a:sym typeface="+mn-ea"/>
              </a:rPr>
              <a:t>Apr 6</a:t>
            </a:r>
            <a:r>
              <a:rPr lang="en-US" altLang="zh-CN" sz="2400" strike="sngStrike" baseline="30000" dirty="0" smtClean="0">
                <a:solidFill>
                  <a:srgbClr val="FF0000"/>
                </a:solidFill>
                <a:cs typeface="+mn-ea"/>
                <a:sym typeface="+mn-ea"/>
              </a:rPr>
              <a:t>th</a:t>
            </a:r>
            <a:r>
              <a:rPr lang="en-US" altLang="zh-CN" sz="2400" strike="sngStrike" dirty="0" smtClean="0">
                <a:solidFill>
                  <a:srgbClr val="FF0000"/>
                </a:solidFill>
                <a:cs typeface="+mn-ea"/>
                <a:sym typeface="+mn-ea"/>
              </a:rPr>
              <a:t>, </a:t>
            </a:r>
            <a:r>
              <a:rPr lang="en-US" altLang="zh-CN" sz="2400" strike="sngStrike" dirty="0">
                <a:solidFill>
                  <a:srgbClr val="FF0000"/>
                </a:solidFill>
                <a:cs typeface="+mn-ea"/>
                <a:sym typeface="+mn-ea"/>
              </a:rPr>
              <a:t>10:00am ~ 11:59am, </a:t>
            </a:r>
            <a:r>
              <a:rPr lang="en-US" altLang="zh-CN" sz="2400" strike="sngStrike" dirty="0" smtClean="0">
                <a:solidFill>
                  <a:srgbClr val="FF0000"/>
                </a:solidFill>
                <a:cs typeface="+mn-ea"/>
                <a:sym typeface="+mn-ea"/>
              </a:rPr>
              <a:t>EDT</a:t>
            </a:r>
            <a:r>
              <a:rPr lang="en-US" altLang="zh-CN" sz="2400" strike="sngStrike" dirty="0">
                <a:solidFill>
                  <a:srgbClr val="FF0000"/>
                </a:solidFill>
                <a:cs typeface="+mn-ea"/>
                <a:sym typeface="+mn-ea"/>
              </a:rPr>
              <a:t>; </a:t>
            </a:r>
            <a:r>
              <a:rPr lang="en-US" altLang="zh-CN" sz="2400" strike="sngStrike" dirty="0" err="1">
                <a:solidFill>
                  <a:srgbClr val="FF0000"/>
                </a:solidFill>
                <a:cs typeface="+mn-ea"/>
                <a:sym typeface="+mn-ea"/>
              </a:rPr>
              <a:t>Webex</a:t>
            </a:r>
            <a:endParaRPr lang="en-US" altLang="zh-CN" sz="2400" strike="sngStrike" dirty="0" smtClean="0">
              <a:solidFill>
                <a:srgbClr val="FF0000"/>
              </a:solidFill>
              <a:cs typeface="+mn-ea"/>
              <a:sym typeface="+mn-ea"/>
            </a:endParaRPr>
          </a:p>
          <a:p>
            <a:pPr eaLnBrk="1" hangingPunct="1"/>
            <a:r>
              <a:rPr lang="en-US" altLang="zh-CN" sz="2400" dirty="0" smtClean="0">
                <a:solidFill>
                  <a:srgbClr val="00B050"/>
                </a:solidFill>
                <a:cs typeface="+mn-ea"/>
                <a:sym typeface="+mn-ea"/>
              </a:rPr>
              <a:t>Apr 13</a:t>
            </a:r>
            <a:r>
              <a:rPr lang="en-US" altLang="zh-CN" sz="2400" baseline="30000" dirty="0" smtClean="0">
                <a:solidFill>
                  <a:srgbClr val="00B050"/>
                </a:solidFill>
                <a:cs typeface="+mn-ea"/>
                <a:sym typeface="+mn-ea"/>
              </a:rPr>
              <a:t>th</a:t>
            </a:r>
            <a:r>
              <a:rPr lang="en-US" altLang="zh-CN" sz="2400" dirty="0">
                <a:solidFill>
                  <a:srgbClr val="00B050"/>
                </a:solidFill>
                <a:cs typeface="+mn-ea"/>
                <a:sym typeface="+mn-ea"/>
              </a:rPr>
              <a:t>, 10:00am ~ 11:59am, </a:t>
            </a:r>
            <a:r>
              <a:rPr lang="en-US" altLang="zh-CN" sz="2400" dirty="0" smtClean="0">
                <a:solidFill>
                  <a:srgbClr val="00B050"/>
                </a:solidFill>
                <a:cs typeface="+mn-ea"/>
                <a:sym typeface="+mn-ea"/>
              </a:rPr>
              <a:t>EDT</a:t>
            </a:r>
            <a:r>
              <a:rPr lang="en-US" altLang="zh-CN" sz="2400" dirty="0">
                <a:solidFill>
                  <a:srgbClr val="00B050"/>
                </a:solidFill>
                <a:cs typeface="+mn-ea"/>
                <a:sym typeface="+mn-ea"/>
              </a:rPr>
              <a:t>; </a:t>
            </a:r>
            <a:r>
              <a:rPr lang="en-US" altLang="zh-CN" sz="2400" dirty="0" err="1">
                <a:solidFill>
                  <a:srgbClr val="00B050"/>
                </a:solidFill>
                <a:cs typeface="+mn-ea"/>
                <a:sym typeface="+mn-ea"/>
              </a:rPr>
              <a:t>Webex</a:t>
            </a:r>
            <a:endParaRPr lang="en-US" altLang="zh-CN" sz="2400" dirty="0" smtClean="0">
              <a:solidFill>
                <a:srgbClr val="00B050"/>
              </a:solidFill>
              <a:cs typeface="+mn-ea"/>
              <a:sym typeface="+mn-ea"/>
            </a:endParaRPr>
          </a:p>
          <a:p>
            <a:pPr eaLnBrk="1" hangingPunct="1"/>
            <a:r>
              <a:rPr lang="en-US" altLang="zh-CN" sz="2400" dirty="0" smtClean="0">
                <a:solidFill>
                  <a:srgbClr val="00B050"/>
                </a:solidFill>
                <a:cs typeface="+mn-ea"/>
                <a:sym typeface="+mn-ea"/>
              </a:rPr>
              <a:t>Apr 20</a:t>
            </a:r>
            <a:r>
              <a:rPr lang="en-US" altLang="zh-CN" sz="2400" baseline="30000" dirty="0" smtClean="0">
                <a:solidFill>
                  <a:srgbClr val="00B050"/>
                </a:solidFill>
                <a:cs typeface="+mn-ea"/>
                <a:sym typeface="+mn-ea"/>
              </a:rPr>
              <a:t>th</a:t>
            </a:r>
            <a:r>
              <a:rPr lang="en-US" altLang="zh-CN" sz="2400" dirty="0" smtClean="0">
                <a:solidFill>
                  <a:srgbClr val="00B050"/>
                </a:solidFill>
                <a:cs typeface="+mn-ea"/>
                <a:sym typeface="+mn-ea"/>
              </a:rPr>
              <a:t>, </a:t>
            </a:r>
            <a:r>
              <a:rPr lang="en-US" altLang="zh-CN" sz="2400" dirty="0">
                <a:solidFill>
                  <a:srgbClr val="00B050"/>
                </a:solidFill>
                <a:cs typeface="+mn-ea"/>
                <a:sym typeface="+mn-ea"/>
              </a:rPr>
              <a:t>10:00am ~ 11:59am, </a:t>
            </a:r>
            <a:r>
              <a:rPr lang="en-US" altLang="zh-CN" sz="2400" dirty="0" smtClean="0">
                <a:solidFill>
                  <a:srgbClr val="00B050"/>
                </a:solidFill>
                <a:cs typeface="+mn-ea"/>
                <a:sym typeface="+mn-ea"/>
              </a:rPr>
              <a:t>EDT</a:t>
            </a:r>
            <a:r>
              <a:rPr lang="en-US" altLang="zh-CN" sz="2400" dirty="0">
                <a:solidFill>
                  <a:srgbClr val="00B050"/>
                </a:solidFill>
                <a:cs typeface="+mn-ea"/>
                <a:sym typeface="+mn-ea"/>
              </a:rPr>
              <a:t>; </a:t>
            </a:r>
            <a:r>
              <a:rPr lang="en-US" altLang="zh-CN" sz="2400" dirty="0" err="1">
                <a:solidFill>
                  <a:srgbClr val="00B050"/>
                </a:solidFill>
                <a:cs typeface="+mn-ea"/>
                <a:sym typeface="+mn-ea"/>
              </a:rPr>
              <a:t>Webex</a:t>
            </a:r>
            <a:endParaRPr lang="en-US" altLang="zh-CN" sz="2400" dirty="0" smtClean="0">
              <a:solidFill>
                <a:srgbClr val="00B050"/>
              </a:solidFill>
              <a:cs typeface="+mn-ea"/>
              <a:sym typeface="+mn-ea"/>
            </a:endParaRPr>
          </a:p>
          <a:p>
            <a:pPr eaLnBrk="1" hangingPunct="1"/>
            <a:r>
              <a:rPr lang="en-US" altLang="zh-CN" sz="2400" dirty="0" smtClean="0">
                <a:solidFill>
                  <a:srgbClr val="00B050"/>
                </a:solidFill>
                <a:cs typeface="+mn-ea"/>
                <a:sym typeface="+mn-ea"/>
              </a:rPr>
              <a:t>Apr 27</a:t>
            </a:r>
            <a:r>
              <a:rPr lang="en-US" altLang="zh-CN" sz="2400" baseline="30000" dirty="0" smtClean="0">
                <a:solidFill>
                  <a:srgbClr val="00B050"/>
                </a:solidFill>
                <a:cs typeface="+mn-ea"/>
                <a:sym typeface="+mn-ea"/>
              </a:rPr>
              <a:t>th</a:t>
            </a:r>
            <a:r>
              <a:rPr lang="en-US" altLang="zh-CN" sz="2400" dirty="0">
                <a:solidFill>
                  <a:srgbClr val="00B050"/>
                </a:solidFill>
                <a:cs typeface="+mn-ea"/>
                <a:sym typeface="+mn-ea"/>
              </a:rPr>
              <a:t>, 10:00am ~ 11:59am, </a:t>
            </a:r>
            <a:r>
              <a:rPr lang="en-US" altLang="zh-CN" sz="2400" dirty="0" smtClean="0">
                <a:solidFill>
                  <a:srgbClr val="00B050"/>
                </a:solidFill>
                <a:cs typeface="+mn-ea"/>
                <a:sym typeface="+mn-ea"/>
              </a:rPr>
              <a:t>EDT</a:t>
            </a:r>
            <a:r>
              <a:rPr lang="en-US" altLang="zh-CN" sz="2400" dirty="0">
                <a:solidFill>
                  <a:srgbClr val="00B050"/>
                </a:solidFill>
                <a:cs typeface="+mn-ea"/>
                <a:sym typeface="+mn-ea"/>
              </a:rPr>
              <a:t>; </a:t>
            </a:r>
            <a:r>
              <a:rPr lang="en-US" altLang="zh-CN" sz="2400" dirty="0" err="1">
                <a:solidFill>
                  <a:srgbClr val="00B050"/>
                </a:solidFill>
                <a:cs typeface="+mn-ea"/>
                <a:sym typeface="+mn-ea"/>
              </a:rPr>
              <a:t>Webex</a:t>
            </a:r>
            <a:endParaRPr lang="en-US" altLang="zh-CN" sz="2400" dirty="0">
              <a:solidFill>
                <a:srgbClr val="00B050"/>
              </a:solidFill>
              <a:cs typeface="+mn-ea"/>
              <a:sym typeface="+mn-ea"/>
            </a:endParaRPr>
          </a:p>
          <a:p>
            <a:pPr eaLnBrk="1" hangingPunct="1"/>
            <a:endParaRPr lang="en-US" altLang="zh-CN" sz="2400" dirty="0">
              <a:solidFill>
                <a:srgbClr val="00B050"/>
              </a:solidFill>
              <a:cs typeface="+mn-ea"/>
              <a:sym typeface="+mn-ea"/>
            </a:endParaRPr>
          </a:p>
          <a:p>
            <a:pPr eaLnBrk="1" hangingPunct="1"/>
            <a:endParaRPr lang="en-US" altLang="zh-CN" sz="2400" dirty="0">
              <a:solidFill>
                <a:srgbClr val="00B050"/>
              </a:solidFill>
              <a:cs typeface="+mn-ea"/>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2021</a:t>
            </a:r>
            <a:endParaRPr lang="en-US" altLang="zh-CN" sz="1800" b="1" dirty="0">
              <a:solidFill>
                <a:srgbClr val="000000"/>
              </a:solidFill>
              <a:ea typeface="Arial Unicode MS" pitchFamily="34" charset="-122"/>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TGbd Documents Update</a:t>
            </a:r>
          </a:p>
        </p:txBody>
      </p:sp>
      <p:graphicFrame>
        <p:nvGraphicFramePr>
          <p:cNvPr id="8" name="表格 7"/>
          <p:cNvGraphicFramePr>
            <a:graphicFrameLocks noGrp="1"/>
          </p:cNvGraphicFramePr>
          <p:nvPr>
            <p:extLst>
              <p:ext uri="{D42A27DB-BD31-4B8C-83A1-F6EECF244321}">
                <p14:modId xmlns:p14="http://schemas.microsoft.com/office/powerpoint/2010/main" val="538020874"/>
              </p:ext>
            </p:extLst>
          </p:nvPr>
        </p:nvGraphicFramePr>
        <p:xfrm>
          <a:off x="1447922" y="1756302"/>
          <a:ext cx="9637599" cy="4297680"/>
        </p:xfrm>
        <a:graphic>
          <a:graphicData uri="http://schemas.openxmlformats.org/drawingml/2006/table">
            <a:tbl>
              <a:tblPr firstRow="1" bandRow="1">
                <a:tableStyleId>{5C22544A-7EE6-4342-B048-85BDC9FD1C3A}</a:tableStyleId>
              </a:tblPr>
              <a:tblGrid>
                <a:gridCol w="3047921"/>
                <a:gridCol w="6589678"/>
              </a:tblGrid>
              <a:tr h="192026">
                <a:tc>
                  <a:txBody>
                    <a:bodyPr/>
                    <a:lstStyle/>
                    <a:p>
                      <a:r>
                        <a:rPr lang="en-US" altLang="zh-CN" sz="1800" dirty="0" smtClean="0"/>
                        <a:t>TG Documents</a:t>
                      </a:r>
                    </a:p>
                  </a:txBody>
                  <a:tcPr/>
                </a:tc>
                <a:tc>
                  <a:txBody>
                    <a:bodyPr/>
                    <a:lstStyle/>
                    <a:p>
                      <a:r>
                        <a:rPr lang="en-US" altLang="zh-CN" sz="1800" dirty="0" smtClean="0"/>
                        <a:t>Latest</a:t>
                      </a:r>
                      <a:r>
                        <a:rPr lang="en-US" altLang="zh-CN" sz="1800" baseline="0" dirty="0" smtClean="0"/>
                        <a:t> Revision</a:t>
                      </a:r>
                      <a:endParaRPr lang="en-US" altLang="zh-CN" sz="1800" dirty="0" smtClean="0"/>
                    </a:p>
                  </a:txBody>
                  <a:tcPr/>
                </a:tc>
              </a:tr>
              <a:tr h="160355">
                <a:tc>
                  <a:txBody>
                    <a:bodyPr/>
                    <a:lstStyle/>
                    <a:p>
                      <a:r>
                        <a:rPr lang="en-US" altLang="zh-CN" sz="1200" dirty="0" smtClean="0"/>
                        <a:t>Definition and requirements</a:t>
                      </a:r>
                    </a:p>
                  </a:txBody>
                  <a:tcPr/>
                </a:tc>
                <a:tc>
                  <a:txBody>
                    <a:bodyPr/>
                    <a:lstStyle/>
                    <a:p>
                      <a:r>
                        <a:rPr lang="en-US" altLang="zh-CN" sz="1200" dirty="0" smtClean="0"/>
                        <a:t>11-19/0202r1</a:t>
                      </a:r>
                    </a:p>
                  </a:txBody>
                  <a:tcPr/>
                </a:tc>
              </a:tr>
              <a:tr h="160689">
                <a:tc>
                  <a:txBody>
                    <a:bodyPr/>
                    <a:lstStyle/>
                    <a:p>
                      <a:r>
                        <a:rPr lang="en-US" altLang="zh-CN" sz="1200" dirty="0" smtClean="0"/>
                        <a:t>Selection Procedure document</a:t>
                      </a:r>
                    </a:p>
                  </a:txBody>
                  <a:tcPr/>
                </a:tc>
                <a:tc>
                  <a:txBody>
                    <a:bodyPr/>
                    <a:lstStyle/>
                    <a:p>
                      <a:r>
                        <a:rPr lang="en-US" altLang="zh-CN" sz="1200" dirty="0" smtClean="0">
                          <a:solidFill>
                            <a:schemeClr val="tx1"/>
                          </a:solidFill>
                        </a:rPr>
                        <a:t>11-19/0030r6</a:t>
                      </a:r>
                    </a:p>
                  </a:txBody>
                  <a:tcPr/>
                </a:tc>
              </a:tr>
              <a:tr h="160355">
                <a:tc>
                  <a:txBody>
                    <a:bodyPr/>
                    <a:lstStyle/>
                    <a:p>
                      <a:r>
                        <a:rPr lang="en-US" altLang="zh-CN" sz="1200" dirty="0" smtClean="0"/>
                        <a:t>Functional Requirement document</a:t>
                      </a:r>
                    </a:p>
                  </a:txBody>
                  <a:tcPr/>
                </a:tc>
                <a:tc>
                  <a:txBody>
                    <a:bodyPr/>
                    <a:lstStyle/>
                    <a:p>
                      <a:r>
                        <a:rPr lang="en-US" altLang="zh-CN" sz="1200" dirty="0" smtClean="0">
                          <a:solidFill>
                            <a:schemeClr val="tx1"/>
                          </a:solidFill>
                        </a:rPr>
                        <a:t>11-19/0495r3</a:t>
                      </a:r>
                    </a:p>
                  </a:txBody>
                  <a:tcPr/>
                </a:tc>
              </a:tr>
              <a:tr h="160355">
                <a:tc>
                  <a:txBody>
                    <a:bodyPr/>
                    <a:lstStyle/>
                    <a:p>
                      <a:r>
                        <a:rPr lang="en-US" altLang="zh-CN" sz="1200" dirty="0" smtClean="0"/>
                        <a:t>Spec Framework document</a:t>
                      </a:r>
                    </a:p>
                  </a:txBody>
                  <a:tcPr/>
                </a:tc>
                <a:tc>
                  <a:txBody>
                    <a:bodyPr/>
                    <a:lstStyle/>
                    <a:p>
                      <a:r>
                        <a:rPr lang="en-US" altLang="zh-CN" sz="1200" dirty="0" smtClean="0">
                          <a:solidFill>
                            <a:schemeClr val="tx1"/>
                          </a:solidFill>
                        </a:rPr>
                        <a:t>11-19/0497r7</a:t>
                      </a:r>
                    </a:p>
                  </a:txBody>
                  <a:tcPr/>
                </a:tc>
              </a:tr>
              <a:tr h="160689">
                <a:tc>
                  <a:txBody>
                    <a:bodyPr/>
                    <a:lstStyle/>
                    <a:p>
                      <a:r>
                        <a:rPr lang="en-US" altLang="zh-CN" sz="1200" dirty="0" smtClean="0"/>
                        <a:t>Liaison response to IEEE VT/ITS</a:t>
                      </a:r>
                      <a:r>
                        <a:rPr lang="en-US" altLang="zh-CN" sz="1200" baseline="0" dirty="0" smtClean="0"/>
                        <a:t> 1609 WG</a:t>
                      </a:r>
                      <a:endParaRPr lang="en-US" altLang="zh-CN" sz="12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11-19/0437r3</a:t>
                      </a:r>
                    </a:p>
                  </a:txBody>
                  <a:tcPr/>
                </a:tc>
              </a:tr>
              <a:tr h="160355">
                <a:tc>
                  <a:txBody>
                    <a:bodyPr/>
                    <a:lstStyle/>
                    <a:p>
                      <a:r>
                        <a:rPr lang="en-US" altLang="zh-CN" sz="1200" dirty="0" smtClean="0"/>
                        <a:t>Liaison response</a:t>
                      </a:r>
                      <a:r>
                        <a:rPr lang="en-US" altLang="zh-CN" sz="1200" baseline="0" dirty="0" smtClean="0"/>
                        <a:t> to ITU-T CITS</a:t>
                      </a:r>
                      <a:endParaRPr lang="en-US" altLang="zh-CN" sz="12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11-19/0843r0</a:t>
                      </a:r>
                    </a:p>
                  </a:txBody>
                  <a:tcPr/>
                </a:tc>
              </a:tr>
              <a:tr h="160689">
                <a:tc>
                  <a:txBody>
                    <a:bodyPr/>
                    <a:lstStyle/>
                    <a:p>
                      <a:r>
                        <a:rPr lang="en-US" altLang="zh-CN" sz="1200" dirty="0" err="1" smtClean="0"/>
                        <a:t>TBbd</a:t>
                      </a:r>
                      <a:r>
                        <a:rPr lang="en-US" altLang="zh-CN" sz="1200" baseline="0" dirty="0" smtClean="0"/>
                        <a:t> FRD/SFD Motion Booklet</a:t>
                      </a:r>
                      <a:endParaRPr lang="en-US" altLang="zh-CN" sz="12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11-19/0514r14</a:t>
                      </a:r>
                    </a:p>
                  </a:txBody>
                  <a:tcPr/>
                </a:tc>
              </a:tr>
              <a:tr h="160355">
                <a:tc>
                  <a:txBody>
                    <a:bodyPr/>
                    <a:lstStyle/>
                    <a:p>
                      <a:r>
                        <a:rPr lang="en-US" altLang="zh-CN" sz="1200" dirty="0" err="1" smtClean="0"/>
                        <a:t>TGbd</a:t>
                      </a:r>
                      <a:r>
                        <a:rPr lang="en-US" altLang="zh-CN" sz="1200" dirty="0" smtClean="0"/>
                        <a:t> Use Case</a:t>
                      </a:r>
                      <a:r>
                        <a:rPr lang="en-US" altLang="zh-CN" sz="1200" baseline="0" dirty="0" smtClean="0"/>
                        <a:t> document</a:t>
                      </a:r>
                      <a:endParaRPr lang="en-US" altLang="zh-CN" sz="12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11-19/1342r1</a:t>
                      </a:r>
                    </a:p>
                  </a:txBody>
                  <a:tcPr/>
                </a:tc>
              </a:tr>
              <a:tr h="160355">
                <a:tc>
                  <a:txBody>
                    <a:bodyPr/>
                    <a:lstStyle/>
                    <a:p>
                      <a:pPr>
                        <a:buNone/>
                      </a:pPr>
                      <a:r>
                        <a:rPr lang="en-US" altLang="zh-CN" sz="1200" dirty="0"/>
                        <a:t>Teleconference Agenda</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dirty="0" smtClean="0">
                          <a:solidFill>
                            <a:schemeClr val="tx1"/>
                          </a:solidFill>
                          <a:sym typeface="+mn-ea"/>
                        </a:rPr>
                        <a:t>11-20/0774r10, </a:t>
                      </a:r>
                      <a:r>
                        <a:rPr lang="en-US" altLang="zh-CN" sz="1200" dirty="0" smtClean="0">
                          <a:solidFill>
                            <a:schemeClr val="tx1"/>
                          </a:solidFill>
                        </a:rPr>
                        <a:t>11-20/1164r7, 11-20/1352r9, 11-20/1561r7, 11-20/1806r2, 11-20/1891r0, 11-20/1923r11, 11-21/0177r2</a:t>
                      </a:r>
                      <a:r>
                        <a:rPr lang="en-US" altLang="zh-CN" sz="1200" dirty="0" smtClean="0">
                          <a:solidFill>
                            <a:srgbClr val="0070C0"/>
                          </a:solidFill>
                        </a:rPr>
                        <a:t>, 11-21/0207r8</a:t>
                      </a:r>
                      <a:endParaRPr lang="en-US" altLang="zh-CN" sz="1200" dirty="0" smtClean="0">
                        <a:solidFill>
                          <a:srgbClr val="0070C0"/>
                        </a:solidFill>
                        <a:sym typeface="+mn-ea"/>
                      </a:endParaRPr>
                    </a:p>
                  </a:txBody>
                  <a:tcPr/>
                </a:tc>
              </a:tr>
              <a:tr h="160355">
                <a:tc>
                  <a:txBody>
                    <a:bodyPr/>
                    <a:lstStyle/>
                    <a:p>
                      <a:r>
                        <a:rPr lang="en-US" altLang="zh-CN" sz="1200" dirty="0"/>
                        <a:t>Teleconference Minutes</a:t>
                      </a:r>
                    </a:p>
                  </a:txBody>
                  <a:tcPr/>
                </a:tc>
                <a:tc>
                  <a:txBody>
                    <a:bodyPr/>
                    <a:lstStyle/>
                    <a:p>
                      <a:pPr marL="0" marR="0" lvl="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sym typeface="+mn-ea"/>
                        </a:rPr>
                        <a:t>11-20/0276r11, 11-20/1105r8, 11-20/1489r1, 11-20/1655r3, 11-20/1775r1, 11-20/1907r1, 11-21/0068r0,</a:t>
                      </a:r>
                      <a:r>
                        <a:rPr lang="en-US" altLang="zh-CN" sz="1200" baseline="0" dirty="0" smtClean="0">
                          <a:solidFill>
                            <a:schemeClr val="tx1"/>
                          </a:solidFill>
                          <a:sym typeface="+mn-ea"/>
                        </a:rPr>
                        <a:t> </a:t>
                      </a:r>
                      <a:r>
                        <a:rPr lang="en-US" altLang="zh-CN" sz="1200" dirty="0" smtClean="0">
                          <a:solidFill>
                            <a:schemeClr val="tx1"/>
                          </a:solidFill>
                          <a:sym typeface="+mn-ea"/>
                        </a:rPr>
                        <a:t>11-21/0117r0, </a:t>
                      </a:r>
                      <a:r>
                        <a:rPr lang="en-US" altLang="zh-CN" sz="1200" dirty="0" smtClean="0">
                          <a:solidFill>
                            <a:schemeClr val="tx1"/>
                          </a:solidFill>
                          <a:sym typeface="+mn-ea"/>
                        </a:rPr>
                        <a:t>11-21/0327r0, </a:t>
                      </a:r>
                      <a:r>
                        <a:rPr lang="en-US" altLang="zh-CN" sz="1200" dirty="0" smtClean="0">
                          <a:solidFill>
                            <a:srgbClr val="0070C0"/>
                          </a:solidFill>
                          <a:sym typeface="+mn-ea"/>
                        </a:rPr>
                        <a:t>11-21/0453, 11-21/0454r0, 11-21/0565r0</a:t>
                      </a:r>
                      <a:endParaRPr lang="en-US" altLang="zh-CN" sz="1200" dirty="0" smtClean="0">
                        <a:solidFill>
                          <a:srgbClr val="0070C0"/>
                        </a:solidFill>
                        <a:sym typeface="+mn-ea"/>
                      </a:endParaRPr>
                    </a:p>
                  </a:txBody>
                  <a:tcPr/>
                </a:tc>
              </a:tr>
              <a:tr h="160355">
                <a:tc>
                  <a:txBody>
                    <a:bodyPr/>
                    <a:lstStyle/>
                    <a:p>
                      <a:pPr>
                        <a:buNone/>
                      </a:pPr>
                      <a:r>
                        <a:rPr lang="en-US" altLang="zh-CN" sz="1200" dirty="0"/>
                        <a:t>Tech Editor Report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11-19/2045r9 (D1.0)</a:t>
                      </a:r>
                    </a:p>
                  </a:txBody>
                  <a:tcPr/>
                </a:tc>
              </a:tr>
              <a:tr h="160689">
                <a:tc>
                  <a:txBody>
                    <a:bodyPr/>
                    <a:lstStyle/>
                    <a:p>
                      <a:pPr>
                        <a:buNone/>
                      </a:pPr>
                      <a:r>
                        <a:rPr lang="en-US" altLang="zh-CN" sz="1200" dirty="0"/>
                        <a:t>Comment Database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11-20/0701r7 (D0.3), 11-20/1887r5 (LB251)</a:t>
                      </a:r>
                    </a:p>
                  </a:txBody>
                  <a:tcPr/>
                </a:tc>
              </a:tr>
              <a:tr h="160689">
                <a:tc>
                  <a:txBody>
                    <a:bodyPr/>
                    <a:lstStyle/>
                    <a:p>
                      <a:pPr>
                        <a:buNone/>
                      </a:pPr>
                      <a:r>
                        <a:rPr lang="en-US" altLang="zh-CN" sz="1200" dirty="0" smtClean="0">
                          <a:solidFill>
                            <a:schemeClr val="tx1"/>
                          </a:solidFill>
                        </a:rPr>
                        <a:t>Coexistence</a:t>
                      </a:r>
                      <a:r>
                        <a:rPr lang="en-US" altLang="zh-CN" sz="1200" baseline="0" dirty="0" smtClean="0">
                          <a:solidFill>
                            <a:schemeClr val="tx1"/>
                          </a:solidFill>
                        </a:rPr>
                        <a:t> Assurance Document</a:t>
                      </a:r>
                      <a:endParaRPr lang="en-US" altLang="zh-CN" sz="1200"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11-20/1564r2</a:t>
                      </a:r>
                    </a:p>
                  </a:txBody>
                  <a:tcPr/>
                </a:tc>
              </a:tr>
            </a:tbl>
          </a:graphicData>
        </a:graphic>
      </p:graphicFrame>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6"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2021</a:t>
            </a:r>
            <a:endParaRPr lang="en-US" altLang="zh-CN" sz="1800" b="1" dirty="0">
              <a:solidFill>
                <a:srgbClr val="000000"/>
              </a:solidFill>
              <a:ea typeface="Arial Unicode MS" pitchFamily="34" charset="-122"/>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Current </a:t>
            </a:r>
            <a:r>
              <a:rPr lang="en-US" altLang="zh-CN" dirty="0" err="1"/>
              <a:t>TGbd</a:t>
            </a:r>
            <a:r>
              <a:rPr lang="en-US" altLang="zh-CN" dirty="0"/>
              <a:t> </a:t>
            </a:r>
            <a:r>
              <a:rPr lang="en-US" altLang="zh-CN" dirty="0" smtClean="0"/>
              <a:t>Timeline</a:t>
            </a:r>
            <a:endParaRPr lang="en-US" altLang="zh-CN" dirty="0"/>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7" name="文本占位符 2"/>
          <p:cNvSpPr txBox="1">
            <a:spLocks/>
          </p:cNvSpPr>
          <p:nvPr/>
        </p:nvSpPr>
        <p:spPr>
          <a:xfrm>
            <a:off x="2215430" y="1751012"/>
            <a:ext cx="8144392" cy="4573511"/>
          </a:xfrm>
          <a:prstGeom prst="rect">
            <a:avLst/>
          </a:prstGeom>
          <a:noFill/>
          <a:ln w="9525">
            <a:noFill/>
          </a:ln>
        </p:spPr>
        <p:txBody>
          <a:bodyPr lIns="92160" tIns="46080" rIns="92160" bIns="46080" anchor="t" anchorCtr="0">
            <a:norm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lvl="1" defTabSz="337185">
              <a:buFont typeface="Arial" panose="020B0604020202020204" pitchFamily="34" charset="0"/>
              <a:buChar char="•"/>
              <a:defRPr/>
            </a:pPr>
            <a:r>
              <a:rPr lang="en-US" altLang="en-US" sz="2000" kern="0" dirty="0" smtClean="0">
                <a:solidFill>
                  <a:srgbClr val="00B050"/>
                </a:solidFill>
                <a:sym typeface="+mn-ea"/>
              </a:rPr>
              <a:t>PAR approved							Dec 2018</a:t>
            </a:r>
            <a:endParaRPr lang="en-US" altLang="en-US" sz="2000" kern="0" dirty="0" smtClean="0">
              <a:solidFill>
                <a:srgbClr val="00B050"/>
              </a:solidFill>
            </a:endParaRPr>
          </a:p>
          <a:p>
            <a:pPr lvl="1" defTabSz="337185">
              <a:buFont typeface="Arial" panose="020B0604020202020204" pitchFamily="34" charset="0"/>
              <a:buChar char="•"/>
              <a:defRPr/>
            </a:pPr>
            <a:r>
              <a:rPr lang="en-US" altLang="en-US" sz="2000" kern="0" dirty="0" smtClean="0">
                <a:solidFill>
                  <a:srgbClr val="00B050"/>
                </a:solidFill>
                <a:sym typeface="+mn-ea"/>
              </a:rPr>
              <a:t>First TG meeting							Jan 2019</a:t>
            </a:r>
            <a:endParaRPr lang="en-US" altLang="en-US" sz="2000" kern="0" dirty="0" smtClean="0">
              <a:solidFill>
                <a:srgbClr val="00B050"/>
              </a:solidFill>
            </a:endParaRPr>
          </a:p>
          <a:p>
            <a:pPr lvl="1" defTabSz="337185">
              <a:buFont typeface="Arial" panose="020B0604020202020204" pitchFamily="34" charset="0"/>
              <a:buChar char="•"/>
              <a:defRPr/>
            </a:pPr>
            <a:r>
              <a:rPr lang="en-US" altLang="en-US" sz="2000" kern="0" dirty="0" smtClean="0">
                <a:solidFill>
                  <a:srgbClr val="00B050"/>
                </a:solidFill>
                <a:sym typeface="+mn-ea"/>
              </a:rPr>
              <a:t>D0.1 										</a:t>
            </a:r>
            <a:r>
              <a:rPr lang="en-US" altLang="en-US" sz="2000" kern="0" dirty="0" smtClean="0">
                <a:solidFill>
                  <a:srgbClr val="00B050"/>
                </a:solidFill>
                <a:sym typeface="Wingdings" panose="05000000000000000000" pitchFamily="2" charset="2"/>
              </a:rPr>
              <a:t>Nov 2019</a:t>
            </a:r>
            <a:endParaRPr lang="en-US" altLang="en-US" sz="2000" kern="0" dirty="0" smtClean="0">
              <a:solidFill>
                <a:srgbClr val="00B050"/>
              </a:solidFill>
            </a:endParaRPr>
          </a:p>
          <a:p>
            <a:pPr lvl="1" defTabSz="337185">
              <a:buFont typeface="Arial" panose="020B0604020202020204" pitchFamily="34" charset="0"/>
              <a:buChar char="•"/>
              <a:defRPr/>
            </a:pPr>
            <a:r>
              <a:rPr lang="en-US" altLang="en-US" sz="2000" kern="0" dirty="0" smtClean="0">
                <a:solidFill>
                  <a:srgbClr val="00B050"/>
                </a:solidFill>
                <a:sym typeface="+mn-ea"/>
              </a:rPr>
              <a:t>D1.0 Letter Ballot						</a:t>
            </a:r>
            <a:r>
              <a:rPr lang="en-US" altLang="en-US" sz="2000" kern="0" dirty="0" smtClean="0">
                <a:solidFill>
                  <a:srgbClr val="00B050"/>
                </a:solidFill>
                <a:cs typeface="+mn-ea"/>
                <a:sym typeface="Wingdings" panose="05000000000000000000" pitchFamily="2" charset="2"/>
              </a:rPr>
              <a:t>Sep 2020  Oct 2020</a:t>
            </a:r>
            <a:endParaRPr lang="en-US" altLang="en-US" sz="2000" kern="0" dirty="0" smtClean="0">
              <a:solidFill>
                <a:srgbClr val="00B050"/>
              </a:solidFill>
              <a:cs typeface="+mn-ea"/>
            </a:endParaRPr>
          </a:p>
          <a:p>
            <a:pPr lvl="1" defTabSz="337185">
              <a:buFont typeface="Arial" panose="020B0604020202020204" pitchFamily="34" charset="0"/>
              <a:buChar char="•"/>
              <a:defRPr/>
            </a:pPr>
            <a:r>
              <a:rPr lang="en-US" altLang="en-US" sz="2000" kern="0" dirty="0" smtClean="0">
                <a:solidFill>
                  <a:schemeClr val="tx1"/>
                </a:solidFill>
                <a:sym typeface="+mn-ea"/>
              </a:rPr>
              <a:t>D2.0 LB recirculation					</a:t>
            </a:r>
            <a:r>
              <a:rPr lang="en-US" altLang="en-US" sz="2000" kern="0" dirty="0" smtClean="0">
                <a:solidFill>
                  <a:schemeClr val="tx1"/>
                </a:solidFill>
                <a:cs typeface="+mn-ea"/>
                <a:sym typeface="Wingdings" panose="05000000000000000000" pitchFamily="2" charset="2"/>
              </a:rPr>
              <a:t>Mar 2021 </a:t>
            </a:r>
            <a:r>
              <a:rPr lang="en-US" altLang="en-US" sz="2000" kern="0" dirty="0">
                <a:solidFill>
                  <a:schemeClr val="tx1"/>
                </a:solidFill>
                <a:cs typeface="+mn-ea"/>
                <a:sym typeface="Wingdings" panose="05000000000000000000" pitchFamily="2" charset="2"/>
              </a:rPr>
              <a:t> </a:t>
            </a:r>
            <a:r>
              <a:rPr lang="en-US" altLang="en-US" sz="2000" kern="0" dirty="0" smtClean="0">
                <a:solidFill>
                  <a:schemeClr val="tx1"/>
                </a:solidFill>
                <a:cs typeface="+mn-ea"/>
                <a:sym typeface="Wingdings" panose="05000000000000000000" pitchFamily="2" charset="2"/>
              </a:rPr>
              <a:t>May 2021</a:t>
            </a:r>
            <a:endParaRPr lang="en-US" altLang="en-US" sz="2000" kern="0" dirty="0" smtClean="0">
              <a:solidFill>
                <a:schemeClr val="tx1"/>
              </a:solidFill>
            </a:endParaRPr>
          </a:p>
          <a:p>
            <a:pPr lvl="1" defTabSz="337185">
              <a:buFont typeface="Arial" panose="020B0604020202020204" pitchFamily="34" charset="0"/>
              <a:buChar char="•"/>
              <a:defRPr/>
            </a:pPr>
            <a:r>
              <a:rPr lang="en-US" altLang="en-US" sz="2000" kern="0" dirty="0" smtClean="0">
                <a:solidFill>
                  <a:schemeClr val="tx1"/>
                </a:solidFill>
                <a:sym typeface="+mn-ea"/>
              </a:rPr>
              <a:t>Form Sponsor Ballot Pool				</a:t>
            </a:r>
            <a:r>
              <a:rPr lang="en-US" altLang="en-US" sz="2000" kern="0" dirty="0" smtClean="0">
                <a:solidFill>
                  <a:schemeClr val="tx1"/>
                </a:solidFill>
                <a:cs typeface="+mn-ea"/>
                <a:sym typeface="Wingdings" panose="05000000000000000000" pitchFamily="2" charset="2"/>
              </a:rPr>
              <a:t>Jul 2021</a:t>
            </a:r>
            <a:endParaRPr lang="en-US" altLang="en-US" sz="2000" kern="0" dirty="0" smtClean="0">
              <a:solidFill>
                <a:schemeClr val="tx1"/>
              </a:solidFill>
            </a:endParaRPr>
          </a:p>
          <a:p>
            <a:pPr lvl="1" defTabSz="337185">
              <a:buFont typeface="Arial" panose="020B0604020202020204" pitchFamily="34" charset="0"/>
              <a:buChar char="•"/>
              <a:defRPr/>
            </a:pPr>
            <a:r>
              <a:rPr lang="en-US" altLang="en-US" sz="2000" kern="0" dirty="0" smtClean="0">
                <a:solidFill>
                  <a:schemeClr val="tx1"/>
                </a:solidFill>
                <a:sym typeface="+mn-ea"/>
              </a:rPr>
              <a:t>D3.0 LB recirculation					</a:t>
            </a:r>
            <a:r>
              <a:rPr lang="en-US" altLang="en-US" sz="2000" kern="0" dirty="0" smtClean="0">
                <a:solidFill>
                  <a:schemeClr val="tx1"/>
                </a:solidFill>
                <a:cs typeface="+mn-ea"/>
                <a:sym typeface="Wingdings" panose="05000000000000000000" pitchFamily="2" charset="2"/>
              </a:rPr>
              <a:t>Sep 2021</a:t>
            </a:r>
            <a:endParaRPr lang="en-US" altLang="en-US" sz="2000" kern="0" dirty="0" smtClean="0">
              <a:solidFill>
                <a:schemeClr val="tx1"/>
              </a:solidFill>
            </a:endParaRPr>
          </a:p>
          <a:p>
            <a:pPr lvl="1" defTabSz="337185">
              <a:buFont typeface="Arial" panose="020B0604020202020204" pitchFamily="34" charset="0"/>
              <a:buChar char="•"/>
              <a:defRPr/>
            </a:pPr>
            <a:r>
              <a:rPr lang="en-US" altLang="en-US" sz="2000" kern="0" dirty="0" smtClean="0">
                <a:solidFill>
                  <a:schemeClr val="tx1"/>
                </a:solidFill>
                <a:sym typeface="+mn-ea"/>
              </a:rPr>
              <a:t>D3.0 unchanged recirculation 			</a:t>
            </a:r>
            <a:r>
              <a:rPr lang="en-US" altLang="en-US" sz="2000" kern="0" dirty="0" smtClean="0">
                <a:solidFill>
                  <a:schemeClr val="tx1"/>
                </a:solidFill>
                <a:cs typeface="+mn-ea"/>
                <a:sym typeface="Wingdings" panose="05000000000000000000" pitchFamily="2" charset="2"/>
              </a:rPr>
              <a:t>Sep 2021</a:t>
            </a:r>
            <a:endParaRPr lang="en-US" altLang="en-US" sz="2000" kern="0" dirty="0" smtClean="0">
              <a:solidFill>
                <a:schemeClr val="tx1"/>
              </a:solidFill>
            </a:endParaRPr>
          </a:p>
          <a:p>
            <a:pPr lvl="1" defTabSz="337185">
              <a:buFont typeface="Arial" panose="020B0604020202020204" pitchFamily="34" charset="0"/>
              <a:buChar char="•"/>
              <a:defRPr/>
            </a:pPr>
            <a:r>
              <a:rPr lang="en-US" altLang="en-US" sz="2000" kern="0" dirty="0" smtClean="0">
                <a:solidFill>
                  <a:schemeClr val="tx1"/>
                </a:solidFill>
                <a:sym typeface="+mn-ea"/>
              </a:rPr>
              <a:t>Initial Sponsor Ballot (D4.0)			</a:t>
            </a:r>
            <a:r>
              <a:rPr lang="en-US" altLang="en-US" sz="2000" kern="0" dirty="0" smtClean="0">
                <a:solidFill>
                  <a:schemeClr val="tx1"/>
                </a:solidFill>
                <a:cs typeface="+mn-ea"/>
                <a:sym typeface="Wingdings" panose="05000000000000000000" pitchFamily="2" charset="2"/>
              </a:rPr>
              <a:t>Nov 2021</a:t>
            </a:r>
            <a:endParaRPr lang="en-US" altLang="en-US" sz="2000" kern="0" dirty="0" smtClean="0">
              <a:solidFill>
                <a:schemeClr val="tx1"/>
              </a:solidFill>
            </a:endParaRPr>
          </a:p>
          <a:p>
            <a:pPr lvl="1" defTabSz="337185">
              <a:buFont typeface="Arial" panose="020B0604020202020204" pitchFamily="34" charset="0"/>
              <a:buChar char="•"/>
              <a:defRPr/>
            </a:pPr>
            <a:r>
              <a:rPr lang="en-US" altLang="en-US" sz="2000" kern="0" dirty="0" smtClean="0">
                <a:solidFill>
                  <a:schemeClr val="tx1"/>
                </a:solidFill>
                <a:sym typeface="+mn-ea"/>
              </a:rPr>
              <a:t>Final 802.11 WG approval				</a:t>
            </a:r>
            <a:r>
              <a:rPr lang="en-US" altLang="en-US" sz="2000" kern="0" dirty="0" smtClean="0">
                <a:solidFill>
                  <a:schemeClr val="tx1"/>
                </a:solidFill>
                <a:cs typeface="+mn-ea"/>
                <a:sym typeface="Wingdings" panose="05000000000000000000" pitchFamily="2" charset="2"/>
              </a:rPr>
              <a:t>Jul 2022</a:t>
            </a:r>
            <a:endParaRPr lang="en-US" altLang="en-US" sz="2000" kern="0" dirty="0" smtClean="0">
              <a:solidFill>
                <a:schemeClr val="tx1"/>
              </a:solidFill>
            </a:endParaRPr>
          </a:p>
          <a:p>
            <a:pPr lvl="1" defTabSz="337185">
              <a:buFont typeface="Arial" panose="020B0604020202020204" pitchFamily="34" charset="0"/>
              <a:buChar char="•"/>
              <a:defRPr/>
            </a:pPr>
            <a:r>
              <a:rPr lang="en-US" altLang="en-US" sz="2000" kern="0" dirty="0" smtClean="0">
                <a:solidFill>
                  <a:schemeClr val="tx1"/>
                </a:solidFill>
                <a:sym typeface="+mn-ea"/>
              </a:rPr>
              <a:t>802 EC approval							</a:t>
            </a:r>
            <a:r>
              <a:rPr lang="en-US" altLang="en-US" sz="2000" kern="0" dirty="0" smtClean="0">
                <a:solidFill>
                  <a:schemeClr val="tx1"/>
                </a:solidFill>
                <a:cs typeface="+mn-ea"/>
                <a:sym typeface="Wingdings" panose="05000000000000000000" pitchFamily="2" charset="2"/>
              </a:rPr>
              <a:t>Jul 2022</a:t>
            </a:r>
            <a:endParaRPr lang="en-US" altLang="en-US" sz="2000" kern="0" dirty="0" smtClean="0">
              <a:solidFill>
                <a:schemeClr val="tx1"/>
              </a:solidFill>
            </a:endParaRPr>
          </a:p>
          <a:p>
            <a:pPr lvl="1" defTabSz="337185">
              <a:buFont typeface="Arial" panose="020B0604020202020204" pitchFamily="34" charset="0"/>
              <a:buChar char="•"/>
              <a:defRPr/>
            </a:pPr>
            <a:r>
              <a:rPr lang="en-US" altLang="en-US" sz="2000" kern="0" dirty="0" err="1" smtClean="0">
                <a:solidFill>
                  <a:schemeClr val="tx1"/>
                </a:solidFill>
                <a:sym typeface="+mn-ea"/>
              </a:rPr>
              <a:t>RevCom</a:t>
            </a:r>
            <a:r>
              <a:rPr lang="en-US" altLang="en-US" sz="2000" kern="0" dirty="0" smtClean="0">
                <a:solidFill>
                  <a:schemeClr val="tx1"/>
                </a:solidFill>
                <a:sym typeface="+mn-ea"/>
              </a:rPr>
              <a:t> and SASB approval			</a:t>
            </a:r>
            <a:r>
              <a:rPr lang="en-US" altLang="en-US" sz="2000" kern="0" dirty="0" smtClean="0">
                <a:solidFill>
                  <a:schemeClr val="tx1"/>
                </a:solidFill>
                <a:cs typeface="+mn-ea"/>
                <a:sym typeface="Wingdings" panose="05000000000000000000" pitchFamily="2" charset="2"/>
              </a:rPr>
              <a:t>Sep 2022</a:t>
            </a:r>
          </a:p>
        </p:txBody>
      </p:sp>
      <p:sp>
        <p:nvSpPr>
          <p:cNvPr id="6"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2021</a:t>
            </a:r>
            <a:endParaRPr lang="en-US" altLang="zh-CN" sz="1800" b="1" dirty="0">
              <a:solidFill>
                <a:srgbClr val="000000"/>
              </a:solidFill>
              <a:ea typeface="Arial Unicode MS" pitchFamily="34" charset="-122"/>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Submission List </a:t>
            </a:r>
            <a:r>
              <a:rPr lang="zh-CN" altLang="en-US" dirty="0" smtClean="0"/>
              <a:t>（</a:t>
            </a:r>
            <a:r>
              <a:rPr lang="en-US" altLang="zh-CN" dirty="0" smtClean="0"/>
              <a:t>1/3</a:t>
            </a:r>
            <a:r>
              <a:rPr lang="zh-CN" altLang="en-US" dirty="0" smtClean="0"/>
              <a:t>）</a:t>
            </a:r>
            <a:endParaRPr lang="en-US" altLang="zh-CN" dirty="0"/>
          </a:p>
        </p:txBody>
      </p:sp>
      <p:sp>
        <p:nvSpPr>
          <p:cNvPr id="3" name="文本占位符 2"/>
          <p:cNvSpPr>
            <a:spLocks noGrp="1"/>
          </p:cNvSpPr>
          <p:nvPr>
            <p:ph type="body" idx="1"/>
          </p:nvPr>
        </p:nvSpPr>
        <p:spPr>
          <a:xfrm>
            <a:off x="943946" y="1830388"/>
            <a:ext cx="10210532" cy="4570334"/>
          </a:xfrm>
        </p:spPr>
        <p:txBody>
          <a:bodyPr>
            <a:normAutofit/>
          </a:bodyPr>
          <a:lstStyle/>
          <a:p>
            <a:pPr marL="800100" lvl="1" indent="-342900" algn="just">
              <a:buFontTx/>
              <a:buChar char="•"/>
              <a:defRPr/>
            </a:pPr>
            <a:r>
              <a:rPr lang="en-US" altLang="zh-CN" sz="1600" dirty="0" smtClean="0">
                <a:solidFill>
                  <a:srgbClr val="00B050"/>
                </a:solidFill>
                <a:latin typeface="Calibri" panose="020F0502020204030204" pitchFamily="34" charset="0"/>
                <a:cs typeface="Calibri" panose="020F0502020204030204" pitchFamily="34" charset="0"/>
              </a:rPr>
              <a:t>11-20/1945r2, Resolutions </a:t>
            </a:r>
            <a:r>
              <a:rPr lang="en-US" altLang="zh-CN" sz="1600" dirty="0">
                <a:solidFill>
                  <a:srgbClr val="00B050"/>
                </a:solidFill>
                <a:latin typeface="Calibri" panose="020F0502020204030204" pitchFamily="34" charset="0"/>
                <a:cs typeface="Calibri" panose="020F0502020204030204" pitchFamily="34" charset="0"/>
              </a:rPr>
              <a:t>to 32.3.5 NGV modulation and coding schemes, </a:t>
            </a:r>
            <a:r>
              <a:rPr lang="en-US" altLang="zh-CN" sz="1600" dirty="0" err="1">
                <a:solidFill>
                  <a:srgbClr val="00B050"/>
                </a:solidFill>
                <a:latin typeface="Calibri" panose="020F0502020204030204" pitchFamily="34" charset="0"/>
                <a:cs typeface="Calibri" panose="020F0502020204030204" pitchFamily="34" charset="0"/>
              </a:rPr>
              <a:t>Yujin</a:t>
            </a:r>
            <a:r>
              <a:rPr lang="en-US" altLang="zh-CN" sz="1600" dirty="0">
                <a:solidFill>
                  <a:srgbClr val="00B050"/>
                </a:solidFill>
                <a:latin typeface="Calibri" panose="020F0502020204030204" pitchFamily="34" charset="0"/>
                <a:cs typeface="Calibri" panose="020F0502020204030204" pitchFamily="34" charset="0"/>
              </a:rPr>
              <a:t> Noh (</a:t>
            </a:r>
            <a:r>
              <a:rPr lang="en-US" altLang="zh-CN" sz="1600" dirty="0" err="1">
                <a:solidFill>
                  <a:srgbClr val="00B050"/>
                </a:solidFill>
                <a:latin typeface="Calibri" panose="020F0502020204030204" pitchFamily="34" charset="0"/>
                <a:cs typeface="Calibri" panose="020F0502020204030204" pitchFamily="34" charset="0"/>
              </a:rPr>
              <a:t>Newracom</a:t>
            </a:r>
            <a:r>
              <a:rPr lang="en-US" altLang="zh-CN" sz="1600" dirty="0">
                <a:solidFill>
                  <a:srgbClr val="00B050"/>
                </a:solidFill>
                <a:latin typeface="Calibri" panose="020F0502020204030204" pitchFamily="34" charset="0"/>
                <a:cs typeface="Calibri" panose="020F0502020204030204" pitchFamily="34" charset="0"/>
              </a:rPr>
              <a:t>)</a:t>
            </a:r>
          </a:p>
          <a:p>
            <a:pPr marL="800100" lvl="1" indent="-342900" algn="just">
              <a:buFontTx/>
              <a:buChar char="•"/>
              <a:defRPr/>
            </a:pPr>
            <a:r>
              <a:rPr lang="en-US" altLang="zh-CN" sz="1600" dirty="0" smtClean="0">
                <a:solidFill>
                  <a:srgbClr val="00B050"/>
                </a:solidFill>
                <a:latin typeface="Calibri" panose="020F0502020204030204" pitchFamily="34" charset="0"/>
                <a:cs typeface="Calibri" panose="020F0502020204030204" pitchFamily="34" charset="0"/>
              </a:rPr>
              <a:t>11-20/1946r2, Resolutions </a:t>
            </a:r>
            <a:r>
              <a:rPr lang="en-US" altLang="zh-CN" sz="1600" dirty="0">
                <a:solidFill>
                  <a:srgbClr val="00B050"/>
                </a:solidFill>
                <a:latin typeface="Calibri" panose="020F0502020204030204" pitchFamily="34" charset="0"/>
                <a:cs typeface="Calibri" panose="020F0502020204030204" pitchFamily="34" charset="0"/>
              </a:rPr>
              <a:t>to 32.3.15 Parameters for NGV-MCSs, </a:t>
            </a:r>
            <a:r>
              <a:rPr lang="en-US" altLang="zh-CN" sz="1600" dirty="0" err="1">
                <a:solidFill>
                  <a:srgbClr val="00B050"/>
                </a:solidFill>
                <a:latin typeface="Calibri" panose="020F0502020204030204" pitchFamily="34" charset="0"/>
                <a:cs typeface="Calibri" panose="020F0502020204030204" pitchFamily="34" charset="0"/>
              </a:rPr>
              <a:t>Yujin</a:t>
            </a:r>
            <a:r>
              <a:rPr lang="en-US" altLang="zh-CN" sz="1600" dirty="0">
                <a:solidFill>
                  <a:srgbClr val="00B050"/>
                </a:solidFill>
                <a:latin typeface="Calibri" panose="020F0502020204030204" pitchFamily="34" charset="0"/>
                <a:cs typeface="Calibri" panose="020F0502020204030204" pitchFamily="34" charset="0"/>
              </a:rPr>
              <a:t> Noh (</a:t>
            </a:r>
            <a:r>
              <a:rPr lang="en-US" altLang="zh-CN" sz="1600" dirty="0" err="1">
                <a:solidFill>
                  <a:srgbClr val="00B050"/>
                </a:solidFill>
                <a:latin typeface="Calibri" panose="020F0502020204030204" pitchFamily="34" charset="0"/>
                <a:cs typeface="Calibri" panose="020F0502020204030204" pitchFamily="34" charset="0"/>
              </a:rPr>
              <a:t>Newracom</a:t>
            </a:r>
            <a:r>
              <a:rPr lang="en-US" altLang="zh-CN" sz="1600" dirty="0">
                <a:solidFill>
                  <a:srgbClr val="00B050"/>
                </a:solidFill>
                <a:latin typeface="Calibri" panose="020F0502020204030204" pitchFamily="34" charset="0"/>
                <a:cs typeface="Calibri" panose="020F0502020204030204" pitchFamily="34" charset="0"/>
              </a:rPr>
              <a:t>)</a:t>
            </a:r>
          </a:p>
          <a:p>
            <a:pPr marL="800100" lvl="1" indent="-342900" algn="just">
              <a:buFontTx/>
              <a:buChar char="•"/>
              <a:defRPr/>
            </a:pPr>
            <a:r>
              <a:rPr lang="en-US" altLang="zh-CN" sz="1600" dirty="0" smtClean="0">
                <a:solidFill>
                  <a:srgbClr val="00B050"/>
                </a:solidFill>
                <a:latin typeface="Calibri" panose="020F0502020204030204" pitchFamily="34" charset="0"/>
                <a:cs typeface="Calibri" panose="020F0502020204030204" pitchFamily="34" charset="0"/>
              </a:rPr>
              <a:t>11-20/1947r0, Resolutions </a:t>
            </a:r>
            <a:r>
              <a:rPr lang="en-US" altLang="zh-CN" sz="1600" dirty="0">
                <a:solidFill>
                  <a:srgbClr val="00B050"/>
                </a:solidFill>
                <a:latin typeface="Calibri" panose="020F0502020204030204" pitchFamily="34" charset="0"/>
                <a:cs typeface="Calibri" panose="020F0502020204030204" pitchFamily="34" charset="0"/>
              </a:rPr>
              <a:t>to 32.3.9.9 </a:t>
            </a:r>
            <a:r>
              <a:rPr lang="en-US" altLang="zh-CN" sz="1600" dirty="0" err="1">
                <a:solidFill>
                  <a:srgbClr val="00B050"/>
                </a:solidFill>
                <a:latin typeface="Calibri" panose="020F0502020204030204" pitchFamily="34" charset="0"/>
                <a:cs typeface="Calibri" panose="020F0502020204030204" pitchFamily="34" charset="0"/>
              </a:rPr>
              <a:t>Midambles</a:t>
            </a:r>
            <a:r>
              <a:rPr lang="en-US" altLang="zh-CN" sz="1600" dirty="0">
                <a:solidFill>
                  <a:srgbClr val="00B050"/>
                </a:solidFill>
                <a:latin typeface="Calibri" panose="020F0502020204030204" pitchFamily="34" charset="0"/>
                <a:cs typeface="Calibri" panose="020F0502020204030204" pitchFamily="34" charset="0"/>
              </a:rPr>
              <a:t>, </a:t>
            </a:r>
            <a:r>
              <a:rPr lang="en-US" altLang="zh-CN" sz="1600" dirty="0" err="1">
                <a:solidFill>
                  <a:srgbClr val="00B050"/>
                </a:solidFill>
                <a:latin typeface="Calibri" panose="020F0502020204030204" pitchFamily="34" charset="0"/>
                <a:cs typeface="Calibri" panose="020F0502020204030204" pitchFamily="34" charset="0"/>
              </a:rPr>
              <a:t>Yujin</a:t>
            </a:r>
            <a:r>
              <a:rPr lang="en-US" altLang="zh-CN" sz="1600" dirty="0">
                <a:solidFill>
                  <a:srgbClr val="00B050"/>
                </a:solidFill>
                <a:latin typeface="Calibri" panose="020F0502020204030204" pitchFamily="34" charset="0"/>
                <a:cs typeface="Calibri" panose="020F0502020204030204" pitchFamily="34" charset="0"/>
              </a:rPr>
              <a:t> Noh (</a:t>
            </a:r>
            <a:r>
              <a:rPr lang="en-US" altLang="zh-CN" sz="1600" dirty="0" err="1">
                <a:solidFill>
                  <a:srgbClr val="00B050"/>
                </a:solidFill>
                <a:latin typeface="Calibri" panose="020F0502020204030204" pitchFamily="34" charset="0"/>
                <a:cs typeface="Calibri" panose="020F0502020204030204" pitchFamily="34" charset="0"/>
              </a:rPr>
              <a:t>Newracom</a:t>
            </a:r>
            <a:r>
              <a:rPr lang="en-US" altLang="zh-CN" sz="1600" dirty="0">
                <a:solidFill>
                  <a:srgbClr val="00B050"/>
                </a:solidFill>
                <a:latin typeface="Calibri" panose="020F0502020204030204" pitchFamily="34" charset="0"/>
                <a:cs typeface="Calibri" panose="020F0502020204030204" pitchFamily="34" charset="0"/>
              </a:rPr>
              <a:t>)</a:t>
            </a:r>
          </a:p>
          <a:p>
            <a:pPr marL="800100" lvl="1" indent="-342900" algn="just">
              <a:buFontTx/>
              <a:buChar char="•"/>
              <a:defRPr/>
            </a:pPr>
            <a:r>
              <a:rPr lang="en-US" altLang="zh-CN" sz="1600" dirty="0" smtClean="0">
                <a:solidFill>
                  <a:srgbClr val="00B050"/>
                </a:solidFill>
                <a:latin typeface="Calibri" panose="020F0502020204030204" pitchFamily="34" charset="0"/>
                <a:cs typeface="Calibri" panose="020F0502020204030204" pitchFamily="34" charset="0"/>
              </a:rPr>
              <a:t>11-20/1948r2, Resolutions </a:t>
            </a:r>
            <a:r>
              <a:rPr lang="en-US" altLang="zh-CN" sz="1600" dirty="0">
                <a:solidFill>
                  <a:srgbClr val="00B050"/>
                </a:solidFill>
                <a:latin typeface="Calibri" panose="020F0502020204030204" pitchFamily="34" charset="0"/>
                <a:cs typeface="Calibri" panose="020F0502020204030204" pitchFamily="34" charset="0"/>
              </a:rPr>
              <a:t>to 32.3.10 Transmit specification, </a:t>
            </a:r>
            <a:r>
              <a:rPr lang="en-US" altLang="zh-CN" sz="1600" dirty="0" err="1">
                <a:solidFill>
                  <a:srgbClr val="00B050"/>
                </a:solidFill>
                <a:latin typeface="Calibri" panose="020F0502020204030204" pitchFamily="34" charset="0"/>
                <a:cs typeface="Calibri" panose="020F0502020204030204" pitchFamily="34" charset="0"/>
              </a:rPr>
              <a:t>Yujin</a:t>
            </a:r>
            <a:r>
              <a:rPr lang="en-US" altLang="zh-CN" sz="1600" dirty="0">
                <a:solidFill>
                  <a:srgbClr val="00B050"/>
                </a:solidFill>
                <a:latin typeface="Calibri" panose="020F0502020204030204" pitchFamily="34" charset="0"/>
                <a:cs typeface="Calibri" panose="020F0502020204030204" pitchFamily="34" charset="0"/>
              </a:rPr>
              <a:t> Noh (</a:t>
            </a:r>
            <a:r>
              <a:rPr lang="en-US" altLang="zh-CN" sz="1600" dirty="0" err="1">
                <a:solidFill>
                  <a:srgbClr val="00B050"/>
                </a:solidFill>
                <a:latin typeface="Calibri" panose="020F0502020204030204" pitchFamily="34" charset="0"/>
                <a:cs typeface="Calibri" panose="020F0502020204030204" pitchFamily="34" charset="0"/>
              </a:rPr>
              <a:t>Newracom</a:t>
            </a:r>
            <a:r>
              <a:rPr lang="en-US" altLang="zh-CN" sz="1600" dirty="0">
                <a:solidFill>
                  <a:srgbClr val="00B050"/>
                </a:solidFill>
                <a:latin typeface="Calibri" panose="020F0502020204030204" pitchFamily="34" charset="0"/>
                <a:cs typeface="Calibri" panose="020F0502020204030204" pitchFamily="34" charset="0"/>
              </a:rPr>
              <a:t>)</a:t>
            </a:r>
          </a:p>
          <a:p>
            <a:pPr marL="800100" lvl="1" indent="-342900" algn="just">
              <a:buFontTx/>
              <a:buChar char="•"/>
              <a:defRPr/>
            </a:pPr>
            <a:r>
              <a:rPr lang="en-US" altLang="zh-CN" sz="1600" dirty="0" smtClean="0">
                <a:solidFill>
                  <a:srgbClr val="00B050"/>
                </a:solidFill>
                <a:latin typeface="Calibri" panose="020F0502020204030204" pitchFamily="34" charset="0"/>
                <a:cs typeface="Calibri" panose="020F0502020204030204" pitchFamily="34" charset="0"/>
              </a:rPr>
              <a:t>11-20/1949r0, Resolutions </a:t>
            </a:r>
            <a:r>
              <a:rPr lang="en-US" altLang="zh-CN" sz="1600" dirty="0">
                <a:solidFill>
                  <a:srgbClr val="00B050"/>
                </a:solidFill>
                <a:latin typeface="Calibri" panose="020F0502020204030204" pitchFamily="34" charset="0"/>
                <a:cs typeface="Calibri" panose="020F0502020204030204" pitchFamily="34" charset="0"/>
              </a:rPr>
              <a:t>to 32.3.12 NGV transmit procedure, </a:t>
            </a:r>
            <a:r>
              <a:rPr lang="en-US" altLang="zh-CN" sz="1600" dirty="0" err="1">
                <a:solidFill>
                  <a:srgbClr val="00B050"/>
                </a:solidFill>
                <a:latin typeface="Calibri" panose="020F0502020204030204" pitchFamily="34" charset="0"/>
                <a:cs typeface="Calibri" panose="020F0502020204030204" pitchFamily="34" charset="0"/>
              </a:rPr>
              <a:t>Yujin</a:t>
            </a:r>
            <a:r>
              <a:rPr lang="en-US" altLang="zh-CN" sz="1600" dirty="0">
                <a:solidFill>
                  <a:srgbClr val="00B050"/>
                </a:solidFill>
                <a:latin typeface="Calibri" panose="020F0502020204030204" pitchFamily="34" charset="0"/>
                <a:cs typeface="Calibri" panose="020F0502020204030204" pitchFamily="34" charset="0"/>
              </a:rPr>
              <a:t> Noh (</a:t>
            </a:r>
            <a:r>
              <a:rPr lang="en-US" altLang="zh-CN" sz="1600" dirty="0" err="1">
                <a:solidFill>
                  <a:srgbClr val="00B050"/>
                </a:solidFill>
                <a:latin typeface="Calibri" panose="020F0502020204030204" pitchFamily="34" charset="0"/>
                <a:cs typeface="Calibri" panose="020F0502020204030204" pitchFamily="34" charset="0"/>
              </a:rPr>
              <a:t>Newracom</a:t>
            </a:r>
            <a:r>
              <a:rPr lang="en-US" altLang="zh-CN" sz="1600" dirty="0">
                <a:solidFill>
                  <a:srgbClr val="00B050"/>
                </a:solidFill>
                <a:latin typeface="Calibri" panose="020F0502020204030204" pitchFamily="34" charset="0"/>
                <a:cs typeface="Calibri" panose="020F0502020204030204" pitchFamily="34" charset="0"/>
              </a:rPr>
              <a:t>)</a:t>
            </a:r>
          </a:p>
          <a:p>
            <a:pPr marL="800100" lvl="1" indent="-342900" algn="just">
              <a:buFontTx/>
              <a:buChar char="•"/>
              <a:defRPr/>
            </a:pPr>
            <a:r>
              <a:rPr lang="en-US" altLang="zh-CN" sz="1600" dirty="0" smtClean="0">
                <a:solidFill>
                  <a:srgbClr val="00B050"/>
                </a:solidFill>
                <a:latin typeface="Calibri" panose="020F0502020204030204" pitchFamily="34" charset="0"/>
                <a:cs typeface="Calibri" panose="020F0502020204030204" pitchFamily="34" charset="0"/>
              </a:rPr>
              <a:t>11-20/1950r0,</a:t>
            </a:r>
            <a:r>
              <a:rPr lang="zh-CN" altLang="en-US" sz="1600" dirty="0" smtClean="0">
                <a:solidFill>
                  <a:srgbClr val="00B050"/>
                </a:solidFill>
                <a:latin typeface="Calibri" panose="020F0502020204030204" pitchFamily="34" charset="0"/>
                <a:cs typeface="Calibri" panose="020F0502020204030204" pitchFamily="34" charset="0"/>
              </a:rPr>
              <a:t> </a:t>
            </a:r>
            <a:r>
              <a:rPr lang="en-US" altLang="zh-CN" sz="1600" dirty="0">
                <a:solidFill>
                  <a:srgbClr val="00B050"/>
                </a:solidFill>
                <a:latin typeface="Calibri" panose="020F0502020204030204" pitchFamily="34" charset="0"/>
                <a:cs typeface="Calibri" panose="020F0502020204030204" pitchFamily="34" charset="0"/>
              </a:rPr>
              <a:t>Resolutions to 32.3.13 NGV receive procedure, </a:t>
            </a:r>
            <a:r>
              <a:rPr lang="en-US" altLang="zh-CN" sz="1600" dirty="0" err="1">
                <a:solidFill>
                  <a:srgbClr val="00B050"/>
                </a:solidFill>
                <a:latin typeface="Calibri" panose="020F0502020204030204" pitchFamily="34" charset="0"/>
                <a:cs typeface="Calibri" panose="020F0502020204030204" pitchFamily="34" charset="0"/>
              </a:rPr>
              <a:t>Yujin</a:t>
            </a:r>
            <a:r>
              <a:rPr lang="en-US" altLang="zh-CN" sz="1600" dirty="0">
                <a:solidFill>
                  <a:srgbClr val="00B050"/>
                </a:solidFill>
                <a:latin typeface="Calibri" panose="020F0502020204030204" pitchFamily="34" charset="0"/>
                <a:cs typeface="Calibri" panose="020F0502020204030204" pitchFamily="34" charset="0"/>
              </a:rPr>
              <a:t> Noh (</a:t>
            </a:r>
            <a:r>
              <a:rPr lang="en-US" altLang="zh-CN" sz="1600" dirty="0" err="1">
                <a:solidFill>
                  <a:srgbClr val="00B050"/>
                </a:solidFill>
                <a:latin typeface="Calibri" panose="020F0502020204030204" pitchFamily="34" charset="0"/>
                <a:cs typeface="Calibri" panose="020F0502020204030204" pitchFamily="34" charset="0"/>
              </a:rPr>
              <a:t>Newracom</a:t>
            </a:r>
            <a:r>
              <a:rPr lang="en-US" altLang="zh-CN" sz="1600" dirty="0">
                <a:solidFill>
                  <a:srgbClr val="00B050"/>
                </a:solidFill>
                <a:latin typeface="Calibri" panose="020F0502020204030204" pitchFamily="34" charset="0"/>
                <a:cs typeface="Calibri" panose="020F0502020204030204" pitchFamily="34" charset="0"/>
              </a:rPr>
              <a:t>)</a:t>
            </a:r>
          </a:p>
          <a:p>
            <a:pPr marL="800100" lvl="1" indent="-342900" algn="just">
              <a:buFontTx/>
              <a:buChar char="•"/>
              <a:defRPr/>
            </a:pPr>
            <a:r>
              <a:rPr lang="en-US" altLang="zh-CN" sz="1600" dirty="0">
                <a:solidFill>
                  <a:srgbClr val="00B050"/>
                </a:solidFill>
                <a:latin typeface="Calibri" panose="020F0502020204030204" pitchFamily="34" charset="0"/>
                <a:cs typeface="Calibri" panose="020F0502020204030204" pitchFamily="34" charset="0"/>
              </a:rPr>
              <a:t>11-21/0003r1, </a:t>
            </a:r>
            <a:r>
              <a:rPr lang="en-US" altLang="zh-CN" sz="1600" dirty="0" smtClean="0">
                <a:solidFill>
                  <a:srgbClr val="00B050"/>
                </a:solidFill>
                <a:latin typeface="Calibri" panose="020F0502020204030204" pitchFamily="34" charset="0"/>
                <a:cs typeface="Calibri" panose="020F0502020204030204" pitchFamily="34" charset="0"/>
              </a:rPr>
              <a:t>cr-d1-0-clause-32-2</a:t>
            </a:r>
            <a:r>
              <a:rPr lang="en-US" altLang="zh-CN" sz="1600" dirty="0">
                <a:solidFill>
                  <a:srgbClr val="00B050"/>
                </a:solidFill>
                <a:latin typeface="Calibri" panose="020F0502020204030204" pitchFamily="34" charset="0"/>
                <a:cs typeface="Calibri" panose="020F0502020204030204" pitchFamily="34" charset="0"/>
              </a:rPr>
              <a:t>, Bo Sun (ZTE)</a:t>
            </a:r>
          </a:p>
          <a:p>
            <a:pPr marL="800100" lvl="1" indent="-342900" algn="just">
              <a:buFontTx/>
              <a:buChar char="•"/>
              <a:defRPr/>
            </a:pPr>
            <a:r>
              <a:rPr lang="en-US" altLang="zh-CN" sz="1600" dirty="0" smtClean="0">
                <a:solidFill>
                  <a:srgbClr val="00B050"/>
                </a:solidFill>
                <a:latin typeface="Calibri" panose="020F0502020204030204" pitchFamily="34" charset="0"/>
                <a:cs typeface="Calibri" panose="020F0502020204030204" pitchFamily="34" charset="0"/>
              </a:rPr>
              <a:t>11-20/1990</a:t>
            </a:r>
            <a:r>
              <a:rPr lang="en-US" altLang="zh-CN" sz="1600" dirty="0">
                <a:solidFill>
                  <a:srgbClr val="00B050"/>
                </a:solidFill>
                <a:latin typeface="Calibri" panose="020F0502020204030204" pitchFamily="34" charset="0"/>
                <a:cs typeface="Calibri" panose="020F0502020204030204" pitchFamily="34" charset="0"/>
              </a:rPr>
              <a:t>, comment-resolution-for-receiver-specification, </a:t>
            </a:r>
            <a:r>
              <a:rPr lang="en-US" altLang="zh-CN" sz="1600" dirty="0" err="1">
                <a:solidFill>
                  <a:srgbClr val="00B050"/>
                </a:solidFill>
                <a:latin typeface="Calibri" panose="020F0502020204030204" pitchFamily="34" charset="0"/>
                <a:cs typeface="Calibri" panose="020F0502020204030204" pitchFamily="34" charset="0"/>
              </a:rPr>
              <a:t>Rui</a:t>
            </a:r>
            <a:r>
              <a:rPr lang="en-US" altLang="zh-CN" sz="1600" dirty="0">
                <a:solidFill>
                  <a:srgbClr val="00B050"/>
                </a:solidFill>
                <a:latin typeface="Calibri" panose="020F0502020204030204" pitchFamily="34" charset="0"/>
                <a:cs typeface="Calibri" panose="020F0502020204030204" pitchFamily="34" charset="0"/>
              </a:rPr>
              <a:t> Cao (NXP)</a:t>
            </a:r>
          </a:p>
          <a:p>
            <a:pPr marL="800100" lvl="1" indent="-342900" algn="just">
              <a:buFontTx/>
              <a:buChar char="•"/>
              <a:defRPr/>
            </a:pPr>
            <a:r>
              <a:rPr lang="en-US" altLang="zh-CN" sz="1600" dirty="0" smtClean="0">
                <a:solidFill>
                  <a:srgbClr val="00B050"/>
                </a:solidFill>
                <a:latin typeface="Calibri" panose="020F0502020204030204" pitchFamily="34" charset="0"/>
                <a:cs typeface="Calibri" panose="020F0502020204030204" pitchFamily="34" charset="0"/>
              </a:rPr>
              <a:t>11-21/0016</a:t>
            </a:r>
            <a:r>
              <a:rPr lang="en-US" altLang="zh-CN" sz="1600" dirty="0">
                <a:solidFill>
                  <a:srgbClr val="00B050"/>
                </a:solidFill>
                <a:latin typeface="Calibri" panose="020F0502020204030204" pitchFamily="34" charset="0"/>
                <a:cs typeface="Calibri" panose="020F0502020204030204" pitchFamily="34" charset="0"/>
              </a:rPr>
              <a:t>, comment-resolution-for-mathematical-description-and-related, </a:t>
            </a:r>
            <a:r>
              <a:rPr lang="en-US" altLang="zh-CN" sz="1600" dirty="0" err="1">
                <a:solidFill>
                  <a:srgbClr val="00B050"/>
                </a:solidFill>
                <a:latin typeface="Calibri" panose="020F0502020204030204" pitchFamily="34" charset="0"/>
                <a:cs typeface="Calibri" panose="020F0502020204030204" pitchFamily="34" charset="0"/>
              </a:rPr>
              <a:t>Rui</a:t>
            </a:r>
            <a:r>
              <a:rPr lang="en-US" altLang="zh-CN" sz="1600" dirty="0">
                <a:solidFill>
                  <a:srgbClr val="00B050"/>
                </a:solidFill>
                <a:latin typeface="Calibri" panose="020F0502020204030204" pitchFamily="34" charset="0"/>
                <a:cs typeface="Calibri" panose="020F0502020204030204" pitchFamily="34" charset="0"/>
              </a:rPr>
              <a:t> Cao (NXP</a:t>
            </a:r>
            <a:r>
              <a:rPr lang="en-US" altLang="zh-CN" sz="1600" dirty="0" smtClean="0">
                <a:solidFill>
                  <a:srgbClr val="00B050"/>
                </a:solidFill>
                <a:latin typeface="Calibri" panose="020F0502020204030204" pitchFamily="34" charset="0"/>
                <a:cs typeface="Calibri" panose="020F0502020204030204" pitchFamily="34" charset="0"/>
              </a:rPr>
              <a:t>)</a:t>
            </a:r>
          </a:p>
          <a:p>
            <a:pPr marL="800100" lvl="1" indent="-342900" algn="just">
              <a:buFontTx/>
              <a:buChar char="•"/>
              <a:defRPr/>
            </a:pPr>
            <a:r>
              <a:rPr lang="en-US" altLang="zh-CN" sz="1600" dirty="0" smtClean="0">
                <a:solidFill>
                  <a:srgbClr val="00B050"/>
                </a:solidFill>
                <a:latin typeface="Calibri" panose="020F0502020204030204" pitchFamily="34" charset="0"/>
                <a:cs typeface="Calibri" panose="020F0502020204030204" pitchFamily="34" charset="0"/>
              </a:rPr>
              <a:t>11-21/0005</a:t>
            </a:r>
            <a:r>
              <a:rPr lang="en-US" altLang="zh-CN" sz="1600" dirty="0">
                <a:solidFill>
                  <a:srgbClr val="00B050"/>
                </a:solidFill>
                <a:latin typeface="Calibri" panose="020F0502020204030204" pitchFamily="34" charset="0"/>
                <a:cs typeface="Calibri" panose="020F0502020204030204" pitchFamily="34" charset="0"/>
              </a:rPr>
              <a:t>, cr-d1-0-clause-32-4, Bo Sun (ZTE)</a:t>
            </a:r>
          </a:p>
          <a:p>
            <a:pPr marL="800100" lvl="1" indent="-342900" algn="just">
              <a:buFontTx/>
              <a:buChar char="•"/>
              <a:defRPr/>
            </a:pPr>
            <a:r>
              <a:rPr lang="en-US" altLang="zh-CN" sz="1600" dirty="0">
                <a:solidFill>
                  <a:srgbClr val="00B050"/>
                </a:solidFill>
                <a:latin typeface="Calibri" panose="020F0502020204030204" pitchFamily="34" charset="0"/>
                <a:cs typeface="Calibri" panose="020F0502020204030204" pitchFamily="34" charset="0"/>
              </a:rPr>
              <a:t>11-21/0006, cr-d1-0-clause-17-2_17-3, Bo Sun (ZTE</a:t>
            </a:r>
            <a:r>
              <a:rPr lang="en-US" altLang="zh-CN" sz="1600" dirty="0" smtClean="0">
                <a:solidFill>
                  <a:srgbClr val="00B050"/>
                </a:solidFill>
                <a:latin typeface="Calibri" panose="020F0502020204030204" pitchFamily="34" charset="0"/>
                <a:cs typeface="Calibri" panose="020F0502020204030204" pitchFamily="34" charset="0"/>
              </a:rPr>
              <a:t>)</a:t>
            </a:r>
          </a:p>
          <a:p>
            <a:pPr marL="800100" lvl="1" indent="-342900" algn="just">
              <a:buFontTx/>
              <a:buChar char="•"/>
              <a:defRPr/>
            </a:pPr>
            <a:r>
              <a:rPr lang="en-US" altLang="zh-CN" sz="1600" dirty="0" smtClean="0">
                <a:solidFill>
                  <a:srgbClr val="00B050"/>
                </a:solidFill>
                <a:latin typeface="Calibri" panose="020F0502020204030204" pitchFamily="34" charset="0"/>
                <a:cs typeface="Calibri" panose="020F0502020204030204" pitchFamily="34" charset="0"/>
              </a:rPr>
              <a:t>11-21/0051,</a:t>
            </a:r>
            <a:r>
              <a:rPr lang="en-US" altLang="zh-CN" sz="1600" dirty="0">
                <a:solidFill>
                  <a:srgbClr val="00B050"/>
                </a:solidFill>
                <a:latin typeface="Calibri" panose="020F0502020204030204" pitchFamily="34" charset="0"/>
                <a:cs typeface="Calibri" panose="020F0502020204030204" pitchFamily="34" charset="0"/>
              </a:rPr>
              <a:t> CR for CIDs related to DMG STA with OCB operation part </a:t>
            </a:r>
            <a:r>
              <a:rPr lang="en-US" altLang="zh-CN" sz="1600" dirty="0" smtClean="0">
                <a:solidFill>
                  <a:srgbClr val="00B050"/>
                </a:solidFill>
                <a:latin typeface="Calibri" panose="020F0502020204030204" pitchFamily="34" charset="0"/>
                <a:cs typeface="Calibri" panose="020F0502020204030204" pitchFamily="34" charset="0"/>
              </a:rPr>
              <a:t>2,</a:t>
            </a:r>
            <a:r>
              <a:rPr lang="en-US" altLang="zh-CN" sz="1600" dirty="0">
                <a:solidFill>
                  <a:srgbClr val="00B050"/>
                </a:solidFill>
                <a:latin typeface="Calibri" panose="020F0502020204030204" pitchFamily="34" charset="0"/>
                <a:cs typeface="Calibri" panose="020F0502020204030204" pitchFamily="34" charset="0"/>
              </a:rPr>
              <a:t> </a:t>
            </a:r>
            <a:r>
              <a:rPr lang="en-US" altLang="zh-CN" sz="1600" dirty="0" smtClean="0">
                <a:solidFill>
                  <a:srgbClr val="00B050"/>
                </a:solidFill>
                <a:latin typeface="Calibri" panose="020F0502020204030204" pitchFamily="34" charset="0"/>
                <a:cs typeface="Calibri" panose="020F0502020204030204" pitchFamily="34" charset="0"/>
              </a:rPr>
              <a:t>Hiroyuki</a:t>
            </a:r>
            <a:r>
              <a:rPr lang="en-US" altLang="zh-CN" sz="1600" dirty="0">
                <a:solidFill>
                  <a:srgbClr val="00B050"/>
                </a:solidFill>
                <a:latin typeface="Calibri" panose="020F0502020204030204" pitchFamily="34" charset="0"/>
                <a:cs typeface="Calibri" panose="020F0502020204030204" pitchFamily="34" charset="0"/>
              </a:rPr>
              <a:t> </a:t>
            </a:r>
            <a:r>
              <a:rPr lang="en-US" altLang="zh-CN" sz="1600" dirty="0" err="1">
                <a:solidFill>
                  <a:srgbClr val="00B050"/>
                </a:solidFill>
                <a:latin typeface="Calibri" panose="020F0502020204030204" pitchFamily="34" charset="0"/>
                <a:cs typeface="Calibri" panose="020F0502020204030204" pitchFamily="34" charset="0"/>
              </a:rPr>
              <a:t>Motozuka</a:t>
            </a:r>
            <a:r>
              <a:rPr lang="en-US" altLang="zh-CN" sz="1600" dirty="0">
                <a:solidFill>
                  <a:srgbClr val="00B050"/>
                </a:solidFill>
                <a:latin typeface="Calibri" panose="020F0502020204030204" pitchFamily="34" charset="0"/>
                <a:cs typeface="Calibri" panose="020F0502020204030204" pitchFamily="34" charset="0"/>
              </a:rPr>
              <a:t> (</a:t>
            </a:r>
            <a:r>
              <a:rPr lang="en-US" altLang="zh-CN" sz="1600" dirty="0" smtClean="0">
                <a:solidFill>
                  <a:srgbClr val="00B050"/>
                </a:solidFill>
                <a:latin typeface="Calibri" panose="020F0502020204030204" pitchFamily="34" charset="0"/>
                <a:cs typeface="Calibri" panose="020F0502020204030204" pitchFamily="34" charset="0"/>
              </a:rPr>
              <a:t>Panasonic)</a:t>
            </a:r>
          </a:p>
          <a:p>
            <a:pPr marL="800100" lvl="1" indent="-342900" algn="just">
              <a:buFontTx/>
              <a:buChar char="•"/>
              <a:defRPr/>
            </a:pPr>
            <a:r>
              <a:rPr lang="en-US" altLang="zh-CN" sz="1600" dirty="0" smtClean="0">
                <a:solidFill>
                  <a:srgbClr val="00B050"/>
                </a:solidFill>
                <a:latin typeface="Calibri" panose="020F0502020204030204" pitchFamily="34" charset="0"/>
                <a:cs typeface="Calibri" panose="020F0502020204030204" pitchFamily="34" charset="0"/>
              </a:rPr>
              <a:t>11-21/0044,</a:t>
            </a:r>
            <a:r>
              <a:rPr lang="en-US" altLang="zh-CN" sz="1600" dirty="0">
                <a:solidFill>
                  <a:srgbClr val="00B050"/>
                </a:solidFill>
                <a:latin typeface="Calibri" panose="020F0502020204030204" pitchFamily="34" charset="0"/>
                <a:cs typeface="Calibri" panose="020F0502020204030204" pitchFamily="34" charset="0"/>
              </a:rPr>
              <a:t> LB251 CIDs related to DMG STA with OCB </a:t>
            </a:r>
            <a:r>
              <a:rPr lang="en-US" altLang="zh-CN" sz="1600" dirty="0" smtClean="0">
                <a:solidFill>
                  <a:srgbClr val="00B050"/>
                </a:solidFill>
                <a:latin typeface="Calibri" panose="020F0502020204030204" pitchFamily="34" charset="0"/>
                <a:cs typeface="Calibri" panose="020F0502020204030204" pitchFamily="34" charset="0"/>
              </a:rPr>
              <a:t>operation, Hiroyuki</a:t>
            </a:r>
            <a:r>
              <a:rPr lang="en-US" altLang="zh-CN" sz="1600" dirty="0">
                <a:solidFill>
                  <a:srgbClr val="00B050"/>
                </a:solidFill>
                <a:latin typeface="Calibri" panose="020F0502020204030204" pitchFamily="34" charset="0"/>
                <a:cs typeface="Calibri" panose="020F0502020204030204" pitchFamily="34" charset="0"/>
              </a:rPr>
              <a:t> </a:t>
            </a:r>
            <a:r>
              <a:rPr lang="en-US" altLang="zh-CN" sz="1600" dirty="0" err="1">
                <a:solidFill>
                  <a:srgbClr val="00B050"/>
                </a:solidFill>
                <a:latin typeface="Calibri" panose="020F0502020204030204" pitchFamily="34" charset="0"/>
                <a:cs typeface="Calibri" panose="020F0502020204030204" pitchFamily="34" charset="0"/>
              </a:rPr>
              <a:t>Motozuka</a:t>
            </a:r>
            <a:r>
              <a:rPr lang="en-US" altLang="zh-CN" sz="1600" dirty="0">
                <a:solidFill>
                  <a:srgbClr val="00B050"/>
                </a:solidFill>
                <a:latin typeface="Calibri" panose="020F0502020204030204" pitchFamily="34" charset="0"/>
                <a:cs typeface="Calibri" panose="020F0502020204030204" pitchFamily="34" charset="0"/>
              </a:rPr>
              <a:t> (</a:t>
            </a:r>
            <a:r>
              <a:rPr lang="en-US" altLang="zh-CN" sz="1600" dirty="0" smtClean="0">
                <a:solidFill>
                  <a:srgbClr val="00B050"/>
                </a:solidFill>
                <a:latin typeface="Calibri" panose="020F0502020204030204" pitchFamily="34" charset="0"/>
                <a:cs typeface="Calibri" panose="020F0502020204030204" pitchFamily="34" charset="0"/>
              </a:rPr>
              <a:t>Panasonic)</a:t>
            </a:r>
          </a:p>
          <a:p>
            <a:pPr marL="800100" lvl="1" indent="-342900" algn="just">
              <a:buFontTx/>
              <a:buChar char="•"/>
              <a:defRPr/>
            </a:pPr>
            <a:r>
              <a:rPr lang="en-US" altLang="zh-CN" sz="1600" dirty="0" smtClean="0">
                <a:solidFill>
                  <a:srgbClr val="00B050"/>
                </a:solidFill>
                <a:latin typeface="Calibri" panose="020F0502020204030204" pitchFamily="34" charset="0"/>
                <a:cs typeface="Calibri" panose="020F0502020204030204" pitchFamily="34" charset="0"/>
              </a:rPr>
              <a:t>11-21/0045,</a:t>
            </a:r>
            <a:r>
              <a:rPr lang="en-US" altLang="zh-CN" sz="1600" dirty="0">
                <a:solidFill>
                  <a:srgbClr val="00B050"/>
                </a:solidFill>
                <a:latin typeface="Calibri" panose="020F0502020204030204" pitchFamily="34" charset="0"/>
                <a:cs typeface="Calibri" panose="020F0502020204030204" pitchFamily="34" charset="0"/>
              </a:rPr>
              <a:t> CIDs 1154 1158 1444 1344 DMG STA operation in </a:t>
            </a:r>
            <a:r>
              <a:rPr lang="en-US" altLang="zh-CN" sz="1600" dirty="0" smtClean="0">
                <a:solidFill>
                  <a:srgbClr val="00B050"/>
                </a:solidFill>
                <a:latin typeface="Calibri" panose="020F0502020204030204" pitchFamily="34" charset="0"/>
                <a:cs typeface="Calibri" panose="020F0502020204030204" pitchFamily="34" charset="0"/>
              </a:rPr>
              <a:t>OCB, Hiroyuki</a:t>
            </a:r>
            <a:r>
              <a:rPr lang="en-US" altLang="zh-CN" sz="1600" dirty="0">
                <a:solidFill>
                  <a:srgbClr val="00B050"/>
                </a:solidFill>
                <a:latin typeface="Calibri" panose="020F0502020204030204" pitchFamily="34" charset="0"/>
                <a:cs typeface="Calibri" panose="020F0502020204030204" pitchFamily="34" charset="0"/>
              </a:rPr>
              <a:t> </a:t>
            </a:r>
            <a:r>
              <a:rPr lang="en-US" altLang="zh-CN" sz="1600" dirty="0" err="1">
                <a:solidFill>
                  <a:srgbClr val="00B050"/>
                </a:solidFill>
                <a:latin typeface="Calibri" panose="020F0502020204030204" pitchFamily="34" charset="0"/>
                <a:cs typeface="Calibri" panose="020F0502020204030204" pitchFamily="34" charset="0"/>
              </a:rPr>
              <a:t>Motozuka</a:t>
            </a:r>
            <a:r>
              <a:rPr lang="en-US" altLang="zh-CN" sz="1600" dirty="0">
                <a:solidFill>
                  <a:srgbClr val="00B050"/>
                </a:solidFill>
                <a:latin typeface="Calibri" panose="020F0502020204030204" pitchFamily="34" charset="0"/>
                <a:cs typeface="Calibri" panose="020F0502020204030204" pitchFamily="34" charset="0"/>
              </a:rPr>
              <a:t> (Panasonic</a:t>
            </a:r>
            <a:r>
              <a:rPr lang="en-US" altLang="zh-CN" sz="1600" dirty="0" smtClean="0">
                <a:solidFill>
                  <a:srgbClr val="00B050"/>
                </a:solidFill>
                <a:latin typeface="Calibri" panose="020F0502020204030204" pitchFamily="34" charset="0"/>
                <a:cs typeface="Calibri" panose="020F0502020204030204" pitchFamily="34" charset="0"/>
              </a:rPr>
              <a:t>)</a:t>
            </a:r>
          </a:p>
          <a:p>
            <a:pPr marL="800100" lvl="1" indent="-342900" algn="just">
              <a:buFontTx/>
              <a:buChar char="•"/>
              <a:defRPr/>
            </a:pPr>
            <a:r>
              <a:rPr lang="en-US" altLang="zh-CN" sz="1600" dirty="0">
                <a:solidFill>
                  <a:srgbClr val="00B050"/>
                </a:solidFill>
                <a:latin typeface="Calibri" panose="020F0502020204030204" pitchFamily="34" charset="0"/>
                <a:cs typeface="Calibri" panose="020F0502020204030204" pitchFamily="34" charset="0"/>
              </a:rPr>
              <a:t>11-21/0054r0, Renaming NGV, </a:t>
            </a:r>
            <a:r>
              <a:rPr lang="en-US" altLang="zh-CN" sz="1600" dirty="0" err="1">
                <a:solidFill>
                  <a:srgbClr val="00B050"/>
                </a:solidFill>
                <a:latin typeface="Calibri" panose="020F0502020204030204" pitchFamily="34" charset="0"/>
                <a:cs typeface="Calibri" panose="020F0502020204030204" pitchFamily="34" charset="0"/>
              </a:rPr>
              <a:t>Bahar</a:t>
            </a:r>
            <a:r>
              <a:rPr lang="en-US" altLang="zh-CN" sz="1600" dirty="0">
                <a:solidFill>
                  <a:srgbClr val="00B050"/>
                </a:solidFill>
                <a:latin typeface="Calibri" panose="020F0502020204030204" pitchFamily="34" charset="0"/>
                <a:cs typeface="Calibri" panose="020F0502020204030204" pitchFamily="34" charset="0"/>
              </a:rPr>
              <a:t> </a:t>
            </a:r>
            <a:r>
              <a:rPr lang="en-US" altLang="zh-CN" sz="1600" dirty="0" err="1">
                <a:solidFill>
                  <a:srgbClr val="00B050"/>
                </a:solidFill>
                <a:latin typeface="Calibri" panose="020F0502020204030204" pitchFamily="34" charset="0"/>
                <a:cs typeface="Calibri" panose="020F0502020204030204" pitchFamily="34" charset="0"/>
              </a:rPr>
              <a:t>Sadeghi</a:t>
            </a:r>
            <a:r>
              <a:rPr lang="en-US" altLang="zh-CN" sz="1600" dirty="0">
                <a:solidFill>
                  <a:srgbClr val="00B050"/>
                </a:solidFill>
                <a:latin typeface="Calibri" panose="020F0502020204030204" pitchFamily="34" charset="0"/>
                <a:cs typeface="Calibri" panose="020F0502020204030204" pitchFamily="34" charset="0"/>
              </a:rPr>
              <a:t> (Intel</a:t>
            </a:r>
            <a:r>
              <a:rPr lang="en-US" altLang="zh-CN" sz="1600" dirty="0" smtClean="0">
                <a:solidFill>
                  <a:srgbClr val="00B050"/>
                </a:solidFill>
                <a:latin typeface="Calibri" panose="020F0502020204030204" pitchFamily="34" charset="0"/>
                <a:cs typeface="Calibri" panose="020F0502020204030204" pitchFamily="34" charset="0"/>
              </a:rPr>
              <a:t>)</a:t>
            </a:r>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7"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96714897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Submission List </a:t>
            </a:r>
            <a:r>
              <a:rPr lang="zh-CN" altLang="en-US" dirty="0" smtClean="0"/>
              <a:t>（</a:t>
            </a:r>
            <a:r>
              <a:rPr lang="en-US" altLang="zh-CN" dirty="0" smtClean="0"/>
              <a:t>2/3</a:t>
            </a:r>
            <a:r>
              <a:rPr lang="zh-CN" altLang="en-US" dirty="0" smtClean="0"/>
              <a:t>）</a:t>
            </a:r>
            <a:endParaRPr lang="en-US" altLang="zh-CN" dirty="0"/>
          </a:p>
        </p:txBody>
      </p:sp>
      <p:sp>
        <p:nvSpPr>
          <p:cNvPr id="3" name="文本占位符 2"/>
          <p:cNvSpPr>
            <a:spLocks noGrp="1"/>
          </p:cNvSpPr>
          <p:nvPr>
            <p:ph type="body" idx="1"/>
          </p:nvPr>
        </p:nvSpPr>
        <p:spPr>
          <a:xfrm>
            <a:off x="928688" y="1830388"/>
            <a:ext cx="10210532" cy="4494136"/>
          </a:xfrm>
        </p:spPr>
        <p:txBody>
          <a:bodyPr>
            <a:normAutofit fontScale="92500" lnSpcReduction="10000"/>
          </a:bodyPr>
          <a:lstStyle/>
          <a:p>
            <a:pPr marL="800100" lvl="1" indent="-342900" algn="just">
              <a:buFontTx/>
              <a:buChar char="•"/>
              <a:defRPr/>
            </a:pPr>
            <a:r>
              <a:rPr lang="en-US" altLang="zh-CN" sz="1600" dirty="0">
                <a:solidFill>
                  <a:srgbClr val="00B050"/>
                </a:solidFill>
                <a:latin typeface="Calibri" panose="020F0502020204030204" pitchFamily="34" charset="0"/>
                <a:cs typeface="Calibri" panose="020F0502020204030204" pitchFamily="34" charset="0"/>
              </a:rPr>
              <a:t>11-21/20r2, the Comment resolution for CID 1527,1800, and 1801       </a:t>
            </a:r>
            <a:r>
              <a:rPr lang="en-US" altLang="zh-CN" sz="1600" dirty="0" err="1">
                <a:solidFill>
                  <a:srgbClr val="00B050"/>
                </a:solidFill>
                <a:latin typeface="Calibri" panose="020F0502020204030204" pitchFamily="34" charset="0"/>
                <a:cs typeface="Calibri" panose="020F0502020204030204" pitchFamily="34" charset="0"/>
              </a:rPr>
              <a:t>Dongguk</a:t>
            </a:r>
            <a:r>
              <a:rPr lang="en-US" altLang="zh-CN" sz="1600" dirty="0">
                <a:solidFill>
                  <a:srgbClr val="00B050"/>
                </a:solidFill>
                <a:latin typeface="Calibri" panose="020F0502020204030204" pitchFamily="34" charset="0"/>
                <a:cs typeface="Calibri" panose="020F0502020204030204" pitchFamily="34" charset="0"/>
              </a:rPr>
              <a:t> Lim (LGE)</a:t>
            </a:r>
          </a:p>
          <a:p>
            <a:pPr marL="800100" lvl="1" indent="-342900" algn="just">
              <a:buFontTx/>
              <a:buChar char="•"/>
              <a:defRPr/>
            </a:pPr>
            <a:r>
              <a:rPr lang="en-US" altLang="zh-CN" sz="1600" dirty="0">
                <a:solidFill>
                  <a:srgbClr val="00B050"/>
                </a:solidFill>
                <a:latin typeface="Calibri" panose="020F0502020204030204" pitchFamily="34" charset="0"/>
                <a:cs typeface="Calibri" panose="020F0502020204030204" pitchFamily="34" charset="0"/>
              </a:rPr>
              <a:t>11-21/21r0, the Comment resolution for 32.3.8.2.1     </a:t>
            </a:r>
            <a:r>
              <a:rPr lang="en-US" altLang="zh-CN" sz="1600" dirty="0" err="1">
                <a:solidFill>
                  <a:srgbClr val="00B050"/>
                </a:solidFill>
                <a:latin typeface="Calibri" panose="020F0502020204030204" pitchFamily="34" charset="0"/>
                <a:cs typeface="Calibri" panose="020F0502020204030204" pitchFamily="34" charset="0"/>
              </a:rPr>
              <a:t>Dongguk</a:t>
            </a:r>
            <a:r>
              <a:rPr lang="en-US" altLang="zh-CN" sz="1600" dirty="0">
                <a:solidFill>
                  <a:srgbClr val="00B050"/>
                </a:solidFill>
                <a:latin typeface="Calibri" panose="020F0502020204030204" pitchFamily="34" charset="0"/>
                <a:cs typeface="Calibri" panose="020F0502020204030204" pitchFamily="34" charset="0"/>
              </a:rPr>
              <a:t> Lim (LGE)</a:t>
            </a:r>
          </a:p>
          <a:p>
            <a:pPr marL="800100" lvl="1" indent="-342900" algn="just">
              <a:buFontTx/>
              <a:buChar char="•"/>
              <a:defRPr/>
            </a:pPr>
            <a:r>
              <a:rPr lang="en-US" altLang="zh-CN" sz="1600" dirty="0">
                <a:solidFill>
                  <a:srgbClr val="00B050"/>
                </a:solidFill>
                <a:latin typeface="Calibri" panose="020F0502020204030204" pitchFamily="34" charset="0"/>
                <a:cs typeface="Calibri" panose="020F0502020204030204" pitchFamily="34" charset="0"/>
              </a:rPr>
              <a:t>11-21/22r2, the Comment resolution for 32.3.8.2.2     </a:t>
            </a:r>
            <a:r>
              <a:rPr lang="en-US" altLang="zh-CN" sz="1600" dirty="0" err="1">
                <a:solidFill>
                  <a:srgbClr val="00B050"/>
                </a:solidFill>
                <a:latin typeface="Calibri" panose="020F0502020204030204" pitchFamily="34" charset="0"/>
                <a:cs typeface="Calibri" panose="020F0502020204030204" pitchFamily="34" charset="0"/>
              </a:rPr>
              <a:t>Dongguk</a:t>
            </a:r>
            <a:r>
              <a:rPr lang="en-US" altLang="zh-CN" sz="1600" dirty="0">
                <a:solidFill>
                  <a:srgbClr val="00B050"/>
                </a:solidFill>
                <a:latin typeface="Calibri" panose="020F0502020204030204" pitchFamily="34" charset="0"/>
                <a:cs typeface="Calibri" panose="020F0502020204030204" pitchFamily="34" charset="0"/>
              </a:rPr>
              <a:t> Lim (LGE)  </a:t>
            </a:r>
            <a:endParaRPr lang="en-US" altLang="zh-CN" sz="1600" dirty="0" smtClean="0">
              <a:solidFill>
                <a:srgbClr val="00B050"/>
              </a:solidFill>
              <a:latin typeface="Calibri" panose="020F0502020204030204" pitchFamily="34" charset="0"/>
              <a:cs typeface="Calibri" panose="020F0502020204030204" pitchFamily="34" charset="0"/>
            </a:endParaRPr>
          </a:p>
          <a:p>
            <a:pPr marL="800100" lvl="1" indent="-342900" algn="just">
              <a:buFontTx/>
              <a:buChar char="•"/>
              <a:defRPr/>
            </a:pPr>
            <a:r>
              <a:rPr lang="en-US" altLang="zh-CN" sz="1600" dirty="0" smtClean="0">
                <a:solidFill>
                  <a:srgbClr val="00B050"/>
                </a:solidFill>
                <a:latin typeface="Calibri" panose="020F0502020204030204" pitchFamily="34" charset="0"/>
                <a:cs typeface="Calibri" panose="020F0502020204030204" pitchFamily="34" charset="0"/>
              </a:rPr>
              <a:t>11-21/23r0</a:t>
            </a:r>
            <a:r>
              <a:rPr lang="en-US" altLang="zh-CN" sz="1600" dirty="0">
                <a:solidFill>
                  <a:srgbClr val="00B050"/>
                </a:solidFill>
                <a:latin typeface="Calibri" panose="020F0502020204030204" pitchFamily="34" charset="0"/>
                <a:cs typeface="Calibri" panose="020F0502020204030204" pitchFamily="34" charset="0"/>
              </a:rPr>
              <a:t>, the Comment resolution for 32.3.8.2.3     </a:t>
            </a:r>
            <a:r>
              <a:rPr lang="en-US" altLang="zh-CN" sz="1600" dirty="0" err="1">
                <a:solidFill>
                  <a:srgbClr val="00B050"/>
                </a:solidFill>
                <a:latin typeface="Calibri" panose="020F0502020204030204" pitchFamily="34" charset="0"/>
                <a:cs typeface="Calibri" panose="020F0502020204030204" pitchFamily="34" charset="0"/>
              </a:rPr>
              <a:t>Dongguk</a:t>
            </a:r>
            <a:r>
              <a:rPr lang="en-US" altLang="zh-CN" sz="1600" dirty="0">
                <a:solidFill>
                  <a:srgbClr val="00B050"/>
                </a:solidFill>
                <a:latin typeface="Calibri" panose="020F0502020204030204" pitchFamily="34" charset="0"/>
                <a:cs typeface="Calibri" panose="020F0502020204030204" pitchFamily="34" charset="0"/>
              </a:rPr>
              <a:t> Lim (LGE)   </a:t>
            </a:r>
            <a:endParaRPr lang="en-US" altLang="zh-CN" sz="1600" dirty="0" smtClean="0">
              <a:solidFill>
                <a:srgbClr val="00B050"/>
              </a:solidFill>
              <a:latin typeface="Calibri" panose="020F0502020204030204" pitchFamily="34" charset="0"/>
              <a:cs typeface="Calibri" panose="020F0502020204030204" pitchFamily="34" charset="0"/>
            </a:endParaRPr>
          </a:p>
          <a:p>
            <a:pPr marL="800100" lvl="1" indent="-342900" algn="just">
              <a:buFontTx/>
              <a:buChar char="•"/>
              <a:defRPr/>
            </a:pPr>
            <a:r>
              <a:rPr lang="en-US" altLang="zh-CN" sz="1600" dirty="0">
                <a:solidFill>
                  <a:srgbClr val="00B050"/>
                </a:solidFill>
                <a:latin typeface="Calibri" panose="020F0502020204030204" pitchFamily="34" charset="0"/>
                <a:cs typeface="Calibri" panose="020F0502020204030204" pitchFamily="34" charset="0"/>
              </a:rPr>
              <a:t>11-21/24r0, the Comment resolution for 32.3.8.2.4     </a:t>
            </a:r>
            <a:r>
              <a:rPr lang="en-US" altLang="zh-CN" sz="1600" dirty="0" err="1">
                <a:solidFill>
                  <a:srgbClr val="00B050"/>
                </a:solidFill>
                <a:latin typeface="Calibri" panose="020F0502020204030204" pitchFamily="34" charset="0"/>
                <a:cs typeface="Calibri" panose="020F0502020204030204" pitchFamily="34" charset="0"/>
              </a:rPr>
              <a:t>Dongguk</a:t>
            </a:r>
            <a:r>
              <a:rPr lang="en-US" altLang="zh-CN" sz="1600" dirty="0">
                <a:solidFill>
                  <a:srgbClr val="00B050"/>
                </a:solidFill>
                <a:latin typeface="Calibri" panose="020F0502020204030204" pitchFamily="34" charset="0"/>
                <a:cs typeface="Calibri" panose="020F0502020204030204" pitchFamily="34" charset="0"/>
              </a:rPr>
              <a:t> Lim (LGE)      </a:t>
            </a:r>
            <a:endParaRPr lang="en-US" altLang="zh-CN" sz="1600" dirty="0" smtClean="0">
              <a:solidFill>
                <a:srgbClr val="00B050"/>
              </a:solidFill>
              <a:latin typeface="Calibri" panose="020F0502020204030204" pitchFamily="34" charset="0"/>
              <a:cs typeface="Calibri" panose="020F0502020204030204" pitchFamily="34" charset="0"/>
            </a:endParaRPr>
          </a:p>
          <a:p>
            <a:pPr marL="800100" lvl="1" indent="-342900" algn="just">
              <a:buFontTx/>
              <a:buChar char="•"/>
              <a:defRPr/>
            </a:pPr>
            <a:r>
              <a:rPr lang="en-US" altLang="zh-CN" sz="1600" dirty="0">
                <a:solidFill>
                  <a:srgbClr val="00B050"/>
                </a:solidFill>
                <a:latin typeface="Calibri" panose="020F0502020204030204" pitchFamily="34" charset="0"/>
                <a:cs typeface="Calibri" panose="020F0502020204030204" pitchFamily="34" charset="0"/>
              </a:rPr>
              <a:t>11-21/25r0, the Comment resolution for 32.3.8.2.5     </a:t>
            </a:r>
            <a:r>
              <a:rPr lang="en-US" altLang="zh-CN" sz="1600" dirty="0" err="1">
                <a:solidFill>
                  <a:srgbClr val="00B050"/>
                </a:solidFill>
                <a:latin typeface="Calibri" panose="020F0502020204030204" pitchFamily="34" charset="0"/>
                <a:cs typeface="Calibri" panose="020F0502020204030204" pitchFamily="34" charset="0"/>
              </a:rPr>
              <a:t>Dongguk</a:t>
            </a:r>
            <a:r>
              <a:rPr lang="en-US" altLang="zh-CN" sz="1600" dirty="0">
                <a:solidFill>
                  <a:srgbClr val="00B050"/>
                </a:solidFill>
                <a:latin typeface="Calibri" panose="020F0502020204030204" pitchFamily="34" charset="0"/>
                <a:cs typeface="Calibri" panose="020F0502020204030204" pitchFamily="34" charset="0"/>
              </a:rPr>
              <a:t> Lim (LGE)    </a:t>
            </a:r>
            <a:endParaRPr lang="en-US" altLang="zh-CN" sz="1600" dirty="0" smtClean="0">
              <a:solidFill>
                <a:srgbClr val="00B050"/>
              </a:solidFill>
              <a:latin typeface="Calibri" panose="020F0502020204030204" pitchFamily="34" charset="0"/>
              <a:cs typeface="Calibri" panose="020F0502020204030204" pitchFamily="34" charset="0"/>
            </a:endParaRPr>
          </a:p>
          <a:p>
            <a:pPr marL="800100" lvl="1" indent="-342900" algn="just">
              <a:buFontTx/>
              <a:buChar char="•"/>
              <a:defRPr/>
            </a:pPr>
            <a:r>
              <a:rPr lang="en-US" altLang="zh-CN" sz="1600" dirty="0" smtClean="0">
                <a:solidFill>
                  <a:srgbClr val="00B050"/>
                </a:solidFill>
                <a:latin typeface="Calibri" panose="020F0502020204030204" pitchFamily="34" charset="0"/>
                <a:cs typeface="Calibri" panose="020F0502020204030204" pitchFamily="34" charset="0"/>
              </a:rPr>
              <a:t>11-21/26r0, </a:t>
            </a:r>
            <a:r>
              <a:rPr lang="en-US" altLang="zh-CN" sz="1600" dirty="0">
                <a:solidFill>
                  <a:srgbClr val="00B050"/>
                </a:solidFill>
                <a:latin typeface="Calibri" panose="020F0502020204030204" pitchFamily="34" charset="0"/>
                <a:cs typeface="Calibri" panose="020F0502020204030204" pitchFamily="34" charset="0"/>
              </a:rPr>
              <a:t>t</a:t>
            </a:r>
            <a:r>
              <a:rPr lang="en-US" altLang="zh-CN" sz="1600" dirty="0" smtClean="0">
                <a:solidFill>
                  <a:srgbClr val="00B050"/>
                </a:solidFill>
                <a:latin typeface="Calibri" panose="020F0502020204030204" pitchFamily="34" charset="0"/>
                <a:cs typeface="Calibri" panose="020F0502020204030204" pitchFamily="34" charset="0"/>
              </a:rPr>
              <a:t>he </a:t>
            </a:r>
            <a:r>
              <a:rPr lang="en-US" altLang="zh-CN" sz="1600" dirty="0">
                <a:solidFill>
                  <a:srgbClr val="00B050"/>
                </a:solidFill>
                <a:latin typeface="Calibri" panose="020F0502020204030204" pitchFamily="34" charset="0"/>
                <a:cs typeface="Calibri" panose="020F0502020204030204" pitchFamily="34" charset="0"/>
              </a:rPr>
              <a:t>Comment resolution for 32.3.8.3.3     </a:t>
            </a:r>
            <a:r>
              <a:rPr lang="en-US" altLang="zh-CN" sz="1600" dirty="0" err="1">
                <a:solidFill>
                  <a:srgbClr val="00B050"/>
                </a:solidFill>
                <a:latin typeface="Calibri" panose="020F0502020204030204" pitchFamily="34" charset="0"/>
                <a:cs typeface="Calibri" panose="020F0502020204030204" pitchFamily="34" charset="0"/>
              </a:rPr>
              <a:t>Dongguk</a:t>
            </a:r>
            <a:r>
              <a:rPr lang="en-US" altLang="zh-CN" sz="1600" dirty="0">
                <a:solidFill>
                  <a:srgbClr val="00B050"/>
                </a:solidFill>
                <a:latin typeface="Calibri" panose="020F0502020204030204" pitchFamily="34" charset="0"/>
                <a:cs typeface="Calibri" panose="020F0502020204030204" pitchFamily="34" charset="0"/>
              </a:rPr>
              <a:t> Lim (LGE)  </a:t>
            </a:r>
            <a:endParaRPr lang="en-US" altLang="zh-CN" sz="1600" dirty="0" smtClean="0">
              <a:solidFill>
                <a:srgbClr val="00B050"/>
              </a:solidFill>
              <a:latin typeface="Calibri" panose="020F0502020204030204" pitchFamily="34" charset="0"/>
              <a:cs typeface="Calibri" panose="020F0502020204030204" pitchFamily="34" charset="0"/>
            </a:endParaRPr>
          </a:p>
          <a:p>
            <a:pPr marL="800100" lvl="1" indent="-342900" algn="just">
              <a:buFontTx/>
              <a:buChar char="•"/>
              <a:defRPr/>
            </a:pPr>
            <a:r>
              <a:rPr lang="en-US" altLang="zh-CN" sz="1600" dirty="0" smtClean="0">
                <a:solidFill>
                  <a:srgbClr val="00B050"/>
                </a:solidFill>
                <a:latin typeface="Calibri" panose="020F0502020204030204" pitchFamily="34" charset="0"/>
                <a:cs typeface="Calibri" panose="020F0502020204030204" pitchFamily="34" charset="0"/>
              </a:rPr>
              <a:t>11-21/27r0</a:t>
            </a:r>
            <a:r>
              <a:rPr lang="en-US" altLang="zh-CN" sz="1600" dirty="0">
                <a:solidFill>
                  <a:srgbClr val="00B050"/>
                </a:solidFill>
                <a:latin typeface="Calibri" panose="020F0502020204030204" pitchFamily="34" charset="0"/>
                <a:cs typeface="Calibri" panose="020F0502020204030204" pitchFamily="34" charset="0"/>
              </a:rPr>
              <a:t>, the Comment resolution for 32.3.8.3.3     </a:t>
            </a:r>
            <a:r>
              <a:rPr lang="en-US" altLang="zh-CN" sz="1600" dirty="0" err="1">
                <a:solidFill>
                  <a:srgbClr val="00B050"/>
                </a:solidFill>
                <a:latin typeface="Calibri" panose="020F0502020204030204" pitchFamily="34" charset="0"/>
                <a:cs typeface="Calibri" panose="020F0502020204030204" pitchFamily="34" charset="0"/>
              </a:rPr>
              <a:t>Dongguk</a:t>
            </a:r>
            <a:r>
              <a:rPr lang="en-US" altLang="zh-CN" sz="1600" dirty="0">
                <a:solidFill>
                  <a:srgbClr val="00B050"/>
                </a:solidFill>
                <a:latin typeface="Calibri" panose="020F0502020204030204" pitchFamily="34" charset="0"/>
                <a:cs typeface="Calibri" panose="020F0502020204030204" pitchFamily="34" charset="0"/>
              </a:rPr>
              <a:t> Lim (LGE)  </a:t>
            </a:r>
          </a:p>
          <a:p>
            <a:pPr marL="800100" lvl="1" indent="-342900" algn="just">
              <a:buFontTx/>
              <a:buChar char="•"/>
              <a:defRPr/>
            </a:pPr>
            <a:r>
              <a:rPr lang="en-US" altLang="zh-CN" sz="1600" dirty="0" smtClean="0">
                <a:solidFill>
                  <a:srgbClr val="00B050"/>
                </a:solidFill>
                <a:latin typeface="Calibri" panose="020F0502020204030204" pitchFamily="34" charset="0"/>
                <a:cs typeface="Calibri" panose="020F0502020204030204" pitchFamily="34" charset="0"/>
              </a:rPr>
              <a:t>11-21/28r0</a:t>
            </a:r>
            <a:r>
              <a:rPr lang="en-US" altLang="zh-CN" sz="1600" dirty="0">
                <a:solidFill>
                  <a:srgbClr val="00B050"/>
                </a:solidFill>
                <a:latin typeface="Calibri" panose="020F0502020204030204" pitchFamily="34" charset="0"/>
                <a:cs typeface="Calibri" panose="020F0502020204030204" pitchFamily="34" charset="0"/>
              </a:rPr>
              <a:t>, the Comment resolution for 32.3.8.3.3     </a:t>
            </a:r>
            <a:r>
              <a:rPr lang="en-US" altLang="zh-CN" sz="1600" dirty="0" err="1">
                <a:solidFill>
                  <a:srgbClr val="00B050"/>
                </a:solidFill>
                <a:latin typeface="Calibri" panose="020F0502020204030204" pitchFamily="34" charset="0"/>
                <a:cs typeface="Calibri" panose="020F0502020204030204" pitchFamily="34" charset="0"/>
              </a:rPr>
              <a:t>Dongguk</a:t>
            </a:r>
            <a:r>
              <a:rPr lang="en-US" altLang="zh-CN" sz="1600" dirty="0">
                <a:solidFill>
                  <a:srgbClr val="00B050"/>
                </a:solidFill>
                <a:latin typeface="Calibri" panose="020F0502020204030204" pitchFamily="34" charset="0"/>
                <a:cs typeface="Calibri" panose="020F0502020204030204" pitchFamily="34" charset="0"/>
              </a:rPr>
              <a:t> Lim (LGE)  </a:t>
            </a:r>
            <a:endParaRPr lang="en-US" altLang="zh-CN" sz="1600" dirty="0" smtClean="0">
              <a:solidFill>
                <a:srgbClr val="00B050"/>
              </a:solidFill>
              <a:latin typeface="Calibri" panose="020F0502020204030204" pitchFamily="34" charset="0"/>
              <a:cs typeface="Calibri" panose="020F0502020204030204" pitchFamily="34" charset="0"/>
            </a:endParaRPr>
          </a:p>
          <a:p>
            <a:pPr marL="800100" lvl="1" indent="-342900" algn="just">
              <a:buFontTx/>
              <a:buChar char="•"/>
              <a:defRPr/>
            </a:pPr>
            <a:r>
              <a:rPr lang="en-US" altLang="zh-CN" sz="1600" dirty="0" smtClean="0">
                <a:solidFill>
                  <a:srgbClr val="00B050"/>
                </a:solidFill>
                <a:latin typeface="Calibri" panose="020F0502020204030204" pitchFamily="34" charset="0"/>
                <a:cs typeface="Calibri" panose="020F0502020204030204" pitchFamily="34" charset="0"/>
              </a:rPr>
              <a:t>11-21/0126r0, Comment resolution for 32-3-9-9, Miguel Lopez (Ericsson) </a:t>
            </a:r>
          </a:p>
          <a:p>
            <a:pPr marL="800100" lvl="1" indent="-342900" algn="just">
              <a:buFontTx/>
              <a:buChar char="•"/>
              <a:defRPr/>
            </a:pPr>
            <a:r>
              <a:rPr lang="en-US" altLang="zh-CN" sz="1600" dirty="0" smtClean="0">
                <a:solidFill>
                  <a:srgbClr val="00B050"/>
                </a:solidFill>
                <a:latin typeface="Calibri" panose="020F0502020204030204" pitchFamily="34" charset="0"/>
                <a:cs typeface="Calibri" panose="020F0502020204030204" pitchFamily="34" charset="0"/>
              </a:rPr>
              <a:t>11-21/0070r5, D1.0 Comment Resolution for Clause 31.2.2, </a:t>
            </a:r>
            <a:r>
              <a:rPr lang="en-US" altLang="zh-CN" sz="1600" dirty="0" err="1" smtClean="0">
                <a:solidFill>
                  <a:srgbClr val="00B050"/>
                </a:solidFill>
                <a:latin typeface="Calibri" panose="020F0502020204030204" pitchFamily="34" charset="0"/>
                <a:cs typeface="Calibri" panose="020F0502020204030204" pitchFamily="34" charset="0"/>
              </a:rPr>
              <a:t>Hanseul</a:t>
            </a:r>
            <a:r>
              <a:rPr lang="en-US" altLang="zh-CN" sz="1600" dirty="0" smtClean="0">
                <a:solidFill>
                  <a:srgbClr val="00B050"/>
                </a:solidFill>
                <a:latin typeface="Calibri" panose="020F0502020204030204" pitchFamily="34" charset="0"/>
                <a:cs typeface="Calibri" panose="020F0502020204030204" pitchFamily="34" charset="0"/>
              </a:rPr>
              <a:t> Hong (WILUS)</a:t>
            </a:r>
          </a:p>
          <a:p>
            <a:pPr marL="800100" lvl="1" indent="-342900" algn="just">
              <a:buFontTx/>
              <a:buChar char="•"/>
              <a:defRPr/>
            </a:pPr>
            <a:r>
              <a:rPr lang="en-US" altLang="zh-CN" sz="1600" dirty="0" smtClean="0">
                <a:solidFill>
                  <a:srgbClr val="00B050"/>
                </a:solidFill>
                <a:latin typeface="Calibri" panose="020F0502020204030204" pitchFamily="34" charset="0"/>
                <a:cs typeface="Calibri" panose="020F0502020204030204" pitchFamily="34" charset="0"/>
              </a:rPr>
              <a:t>11-20/1939r2, resolution clause 3 comments for lb251, Joseph Levy (</a:t>
            </a:r>
            <a:r>
              <a:rPr lang="en-US" altLang="zh-CN" sz="1600" dirty="0" err="1" smtClean="0">
                <a:solidFill>
                  <a:srgbClr val="00B050"/>
                </a:solidFill>
                <a:latin typeface="Calibri" panose="020F0502020204030204" pitchFamily="34" charset="0"/>
                <a:cs typeface="Calibri" panose="020F0502020204030204" pitchFamily="34" charset="0"/>
              </a:rPr>
              <a:t>InterDigital</a:t>
            </a:r>
            <a:r>
              <a:rPr lang="en-US" altLang="zh-CN" sz="1600" dirty="0" smtClean="0">
                <a:solidFill>
                  <a:srgbClr val="00B050"/>
                </a:solidFill>
                <a:latin typeface="Calibri" panose="020F0502020204030204" pitchFamily="34" charset="0"/>
                <a:cs typeface="Calibri" panose="020F0502020204030204" pitchFamily="34" charset="0"/>
              </a:rPr>
              <a:t>)</a:t>
            </a:r>
          </a:p>
          <a:p>
            <a:pPr marL="800100" lvl="1" indent="-342900" algn="just">
              <a:buFontTx/>
              <a:buChar char="•"/>
              <a:defRPr/>
            </a:pPr>
            <a:r>
              <a:rPr lang="zh-CN" altLang="zh-CN" sz="1600" dirty="0" smtClean="0">
                <a:solidFill>
                  <a:srgbClr val="00B050"/>
                </a:solidFill>
                <a:latin typeface="Calibri" panose="020F0502020204030204" pitchFamily="34" charset="0"/>
                <a:cs typeface="Calibri" panose="020F0502020204030204" pitchFamily="34" charset="0"/>
              </a:rPr>
              <a:t>11-21/0097r0</a:t>
            </a:r>
            <a:r>
              <a:rPr lang="en-US" altLang="zh-CN" sz="1600" dirty="0" smtClean="0">
                <a:solidFill>
                  <a:srgbClr val="00B050"/>
                </a:solidFill>
                <a:latin typeface="Calibri" panose="020F0502020204030204" pitchFamily="34" charset="0"/>
                <a:cs typeface="Calibri" panose="020F0502020204030204" pitchFamily="34" charset="0"/>
              </a:rPr>
              <a:t>,</a:t>
            </a:r>
            <a:r>
              <a:rPr lang="zh-CN" altLang="zh-CN" sz="1600" dirty="0" smtClean="0">
                <a:solidFill>
                  <a:srgbClr val="00B050"/>
                </a:solidFill>
                <a:latin typeface="Calibri" panose="020F0502020204030204" pitchFamily="34" charset="0"/>
                <a:cs typeface="Calibri" panose="020F0502020204030204" pitchFamily="34" charset="0"/>
              </a:rPr>
              <a:t> </a:t>
            </a:r>
            <a:r>
              <a:rPr lang="zh-CN" altLang="zh-CN" sz="1600" dirty="0">
                <a:solidFill>
                  <a:srgbClr val="00B050"/>
                </a:solidFill>
                <a:latin typeface="Calibri" panose="020F0502020204030204" pitchFamily="34" charset="0"/>
                <a:cs typeface="Calibri" panose="020F0502020204030204" pitchFamily="34" charset="0"/>
              </a:rPr>
              <a:t>D1.0 title comments </a:t>
            </a:r>
            <a:r>
              <a:rPr lang="zh-CN" altLang="zh-CN" sz="1600" dirty="0" smtClean="0">
                <a:solidFill>
                  <a:srgbClr val="00B050"/>
                </a:solidFill>
                <a:latin typeface="Calibri" panose="020F0502020204030204" pitchFamily="34" charset="0"/>
                <a:cs typeface="Calibri" panose="020F0502020204030204" pitchFamily="34" charset="0"/>
              </a:rPr>
              <a:t>resolution</a:t>
            </a:r>
            <a:r>
              <a:rPr lang="en-US" altLang="zh-CN" sz="1600" dirty="0" smtClean="0">
                <a:solidFill>
                  <a:srgbClr val="00B050"/>
                </a:solidFill>
                <a:latin typeface="Calibri" panose="020F0502020204030204" pitchFamily="34" charset="0"/>
                <a:cs typeface="Calibri" panose="020F0502020204030204" pitchFamily="34" charset="0"/>
              </a:rPr>
              <a:t>, </a:t>
            </a:r>
            <a:r>
              <a:rPr lang="en-US" altLang="zh-CN" sz="1600" dirty="0" err="1" smtClean="0">
                <a:solidFill>
                  <a:srgbClr val="00B050"/>
                </a:solidFill>
                <a:latin typeface="Calibri" panose="020F0502020204030204" pitchFamily="34" charset="0"/>
                <a:cs typeface="Calibri" panose="020F0502020204030204" pitchFamily="34" charset="0"/>
              </a:rPr>
              <a:t>Bahar</a:t>
            </a:r>
            <a:r>
              <a:rPr lang="en-US" altLang="zh-CN" sz="1600" dirty="0" smtClean="0">
                <a:solidFill>
                  <a:srgbClr val="00B050"/>
                </a:solidFill>
                <a:latin typeface="Calibri" panose="020F0502020204030204" pitchFamily="34" charset="0"/>
                <a:cs typeface="Calibri" panose="020F0502020204030204" pitchFamily="34" charset="0"/>
              </a:rPr>
              <a:t> </a:t>
            </a:r>
            <a:r>
              <a:rPr lang="en-US" altLang="zh-CN" sz="1600" dirty="0" err="1" smtClean="0">
                <a:solidFill>
                  <a:srgbClr val="00B050"/>
                </a:solidFill>
                <a:latin typeface="Calibri" panose="020F0502020204030204" pitchFamily="34" charset="0"/>
                <a:cs typeface="Calibri" panose="020F0502020204030204" pitchFamily="34" charset="0"/>
              </a:rPr>
              <a:t>Sadeghi</a:t>
            </a:r>
            <a:r>
              <a:rPr lang="en-US" altLang="zh-CN" sz="1600" dirty="0" smtClean="0">
                <a:solidFill>
                  <a:srgbClr val="00B050"/>
                </a:solidFill>
                <a:latin typeface="Calibri" panose="020F0502020204030204" pitchFamily="34" charset="0"/>
                <a:cs typeface="Calibri" panose="020F0502020204030204" pitchFamily="34" charset="0"/>
              </a:rPr>
              <a:t> (Intel)</a:t>
            </a:r>
            <a:endParaRPr lang="zh-CN" altLang="zh-CN" sz="1600" dirty="0">
              <a:solidFill>
                <a:srgbClr val="00B050"/>
              </a:solidFill>
              <a:latin typeface="Calibri" panose="020F0502020204030204" pitchFamily="34" charset="0"/>
              <a:cs typeface="Calibri" panose="020F0502020204030204" pitchFamily="34" charset="0"/>
            </a:endParaRPr>
          </a:p>
          <a:p>
            <a:pPr marL="800100" lvl="1" indent="-342900" algn="just">
              <a:buFontTx/>
              <a:buChar char="•"/>
              <a:defRPr/>
            </a:pPr>
            <a:r>
              <a:rPr lang="zh-CN" altLang="zh-CN" sz="1600" dirty="0" smtClean="0">
                <a:solidFill>
                  <a:srgbClr val="00B050"/>
                </a:solidFill>
                <a:latin typeface="Calibri" panose="020F0502020204030204" pitchFamily="34" charset="0"/>
                <a:cs typeface="Calibri" panose="020F0502020204030204" pitchFamily="34" charset="0"/>
              </a:rPr>
              <a:t>11-21/0107r0</a:t>
            </a:r>
            <a:r>
              <a:rPr lang="en-US" altLang="zh-CN" sz="1600" dirty="0" smtClean="0">
                <a:solidFill>
                  <a:srgbClr val="00B050"/>
                </a:solidFill>
                <a:latin typeface="Calibri" panose="020F0502020204030204" pitchFamily="34" charset="0"/>
                <a:cs typeface="Calibri" panose="020F0502020204030204" pitchFamily="34" charset="0"/>
              </a:rPr>
              <a:t>,</a:t>
            </a:r>
            <a:r>
              <a:rPr lang="zh-CN" altLang="zh-CN" sz="1600" dirty="0" smtClean="0">
                <a:solidFill>
                  <a:srgbClr val="00B050"/>
                </a:solidFill>
                <a:latin typeface="Calibri" panose="020F0502020204030204" pitchFamily="34" charset="0"/>
                <a:cs typeface="Calibri" panose="020F0502020204030204" pitchFamily="34" charset="0"/>
              </a:rPr>
              <a:t> </a:t>
            </a:r>
            <a:r>
              <a:rPr lang="zh-CN" altLang="zh-CN" sz="1600" dirty="0">
                <a:solidFill>
                  <a:srgbClr val="00B050"/>
                </a:solidFill>
                <a:latin typeface="Calibri" panose="020F0502020204030204" pitchFamily="34" charset="0"/>
                <a:cs typeface="Calibri" panose="020F0502020204030204" pitchFamily="34" charset="0"/>
              </a:rPr>
              <a:t>general comments </a:t>
            </a:r>
            <a:r>
              <a:rPr lang="zh-CN" altLang="zh-CN" sz="1600" dirty="0" smtClean="0">
                <a:solidFill>
                  <a:srgbClr val="00B050"/>
                </a:solidFill>
                <a:latin typeface="Calibri" panose="020F0502020204030204" pitchFamily="34" charset="0"/>
                <a:cs typeface="Calibri" panose="020F0502020204030204" pitchFamily="34" charset="0"/>
              </a:rPr>
              <a:t>resolution</a:t>
            </a:r>
            <a:r>
              <a:rPr lang="en-US" altLang="zh-CN" sz="1600" dirty="0">
                <a:solidFill>
                  <a:srgbClr val="00B050"/>
                </a:solidFill>
                <a:latin typeface="Calibri" panose="020F0502020204030204" pitchFamily="34" charset="0"/>
                <a:cs typeface="Calibri" panose="020F0502020204030204" pitchFamily="34" charset="0"/>
              </a:rPr>
              <a:t>, </a:t>
            </a:r>
            <a:r>
              <a:rPr lang="en-US" altLang="zh-CN" sz="1600" dirty="0" err="1">
                <a:solidFill>
                  <a:srgbClr val="00B050"/>
                </a:solidFill>
                <a:latin typeface="Calibri" panose="020F0502020204030204" pitchFamily="34" charset="0"/>
                <a:cs typeface="Calibri" panose="020F0502020204030204" pitchFamily="34" charset="0"/>
              </a:rPr>
              <a:t>Bahar</a:t>
            </a:r>
            <a:r>
              <a:rPr lang="en-US" altLang="zh-CN" sz="1600" dirty="0">
                <a:solidFill>
                  <a:srgbClr val="00B050"/>
                </a:solidFill>
                <a:latin typeface="Calibri" panose="020F0502020204030204" pitchFamily="34" charset="0"/>
                <a:cs typeface="Calibri" panose="020F0502020204030204" pitchFamily="34" charset="0"/>
              </a:rPr>
              <a:t> </a:t>
            </a:r>
            <a:r>
              <a:rPr lang="en-US" altLang="zh-CN" sz="1600" dirty="0" err="1">
                <a:solidFill>
                  <a:srgbClr val="00B050"/>
                </a:solidFill>
                <a:latin typeface="Calibri" panose="020F0502020204030204" pitchFamily="34" charset="0"/>
                <a:cs typeface="Calibri" panose="020F0502020204030204" pitchFamily="34" charset="0"/>
              </a:rPr>
              <a:t>Sadeghi</a:t>
            </a:r>
            <a:r>
              <a:rPr lang="en-US" altLang="zh-CN" sz="1600" dirty="0">
                <a:solidFill>
                  <a:srgbClr val="00B050"/>
                </a:solidFill>
                <a:latin typeface="Calibri" panose="020F0502020204030204" pitchFamily="34" charset="0"/>
                <a:cs typeface="Calibri" panose="020F0502020204030204" pitchFamily="34" charset="0"/>
              </a:rPr>
              <a:t> (Intel</a:t>
            </a:r>
            <a:r>
              <a:rPr lang="en-US" altLang="zh-CN" sz="1600" dirty="0" smtClean="0">
                <a:solidFill>
                  <a:srgbClr val="00B050"/>
                </a:solidFill>
                <a:latin typeface="Calibri" panose="020F0502020204030204" pitchFamily="34" charset="0"/>
                <a:cs typeface="Calibri" panose="020F0502020204030204" pitchFamily="34" charset="0"/>
              </a:rPr>
              <a:t>)</a:t>
            </a:r>
            <a:endParaRPr lang="zh-CN" altLang="zh-CN" sz="1600" dirty="0">
              <a:solidFill>
                <a:srgbClr val="00B050"/>
              </a:solidFill>
              <a:latin typeface="Calibri" panose="020F0502020204030204" pitchFamily="34" charset="0"/>
              <a:cs typeface="Calibri" panose="020F0502020204030204" pitchFamily="34" charset="0"/>
            </a:endParaRPr>
          </a:p>
          <a:p>
            <a:pPr marL="800100" lvl="1" indent="-342900" algn="just">
              <a:buFontTx/>
              <a:buChar char="•"/>
              <a:defRPr/>
            </a:pPr>
            <a:r>
              <a:rPr lang="zh-CN" altLang="zh-CN" sz="1600" dirty="0" smtClean="0">
                <a:solidFill>
                  <a:srgbClr val="00B050"/>
                </a:solidFill>
                <a:latin typeface="Calibri" panose="020F0502020204030204" pitchFamily="34" charset="0"/>
                <a:cs typeface="Calibri" panose="020F0502020204030204" pitchFamily="34" charset="0"/>
              </a:rPr>
              <a:t>11</a:t>
            </a:r>
            <a:r>
              <a:rPr lang="en-US" altLang="zh-CN" sz="1600" dirty="0" smtClean="0">
                <a:solidFill>
                  <a:srgbClr val="00B050"/>
                </a:solidFill>
                <a:latin typeface="Calibri" panose="020F0502020204030204" pitchFamily="34" charset="0"/>
                <a:cs typeface="Calibri" panose="020F0502020204030204" pitchFamily="34" charset="0"/>
              </a:rPr>
              <a:t>-</a:t>
            </a:r>
            <a:r>
              <a:rPr lang="zh-CN" altLang="zh-CN" sz="1600" dirty="0" smtClean="0">
                <a:solidFill>
                  <a:srgbClr val="00B050"/>
                </a:solidFill>
                <a:latin typeface="Calibri" panose="020F0502020204030204" pitchFamily="34" charset="0"/>
                <a:cs typeface="Calibri" panose="020F0502020204030204" pitchFamily="34" charset="0"/>
              </a:rPr>
              <a:t>21/0108r0</a:t>
            </a:r>
            <a:r>
              <a:rPr lang="en-US" altLang="zh-CN" sz="1600" dirty="0" smtClean="0">
                <a:solidFill>
                  <a:srgbClr val="00B050"/>
                </a:solidFill>
                <a:latin typeface="Calibri" panose="020F0502020204030204" pitchFamily="34" charset="0"/>
                <a:cs typeface="Calibri" panose="020F0502020204030204" pitchFamily="34" charset="0"/>
              </a:rPr>
              <a:t>, </a:t>
            </a:r>
            <a:r>
              <a:rPr lang="zh-CN" altLang="zh-CN" sz="1600" dirty="0" smtClean="0">
                <a:solidFill>
                  <a:srgbClr val="00B050"/>
                </a:solidFill>
                <a:latin typeface="Calibri" panose="020F0502020204030204" pitchFamily="34" charset="0"/>
                <a:cs typeface="Calibri" panose="020F0502020204030204" pitchFamily="34" charset="0"/>
              </a:rPr>
              <a:t>Clause </a:t>
            </a:r>
            <a:r>
              <a:rPr lang="zh-CN" altLang="zh-CN" sz="1600" dirty="0">
                <a:solidFill>
                  <a:srgbClr val="00B050"/>
                </a:solidFill>
                <a:latin typeface="Calibri" panose="020F0502020204030204" pitchFamily="34" charset="0"/>
                <a:cs typeface="Calibri" panose="020F0502020204030204" pitchFamily="34" charset="0"/>
              </a:rPr>
              <a:t>31.1 comments </a:t>
            </a:r>
            <a:r>
              <a:rPr lang="zh-CN" altLang="zh-CN" sz="1600" dirty="0" smtClean="0">
                <a:solidFill>
                  <a:srgbClr val="00B050"/>
                </a:solidFill>
                <a:latin typeface="Calibri" panose="020F0502020204030204" pitchFamily="34" charset="0"/>
                <a:cs typeface="Calibri" panose="020F0502020204030204" pitchFamily="34" charset="0"/>
              </a:rPr>
              <a:t>resolution</a:t>
            </a:r>
            <a:r>
              <a:rPr lang="en-US" altLang="zh-CN" sz="1600" dirty="0">
                <a:solidFill>
                  <a:srgbClr val="00B050"/>
                </a:solidFill>
                <a:latin typeface="Calibri" panose="020F0502020204030204" pitchFamily="34" charset="0"/>
                <a:cs typeface="Calibri" panose="020F0502020204030204" pitchFamily="34" charset="0"/>
              </a:rPr>
              <a:t>, </a:t>
            </a:r>
            <a:r>
              <a:rPr lang="en-US" altLang="zh-CN" sz="1600" dirty="0" err="1">
                <a:solidFill>
                  <a:srgbClr val="00B050"/>
                </a:solidFill>
                <a:latin typeface="Calibri" panose="020F0502020204030204" pitchFamily="34" charset="0"/>
                <a:cs typeface="Calibri" panose="020F0502020204030204" pitchFamily="34" charset="0"/>
              </a:rPr>
              <a:t>Bahar</a:t>
            </a:r>
            <a:r>
              <a:rPr lang="en-US" altLang="zh-CN" sz="1600" dirty="0">
                <a:solidFill>
                  <a:srgbClr val="00B050"/>
                </a:solidFill>
                <a:latin typeface="Calibri" panose="020F0502020204030204" pitchFamily="34" charset="0"/>
                <a:cs typeface="Calibri" panose="020F0502020204030204" pitchFamily="34" charset="0"/>
              </a:rPr>
              <a:t> </a:t>
            </a:r>
            <a:r>
              <a:rPr lang="en-US" altLang="zh-CN" sz="1600" dirty="0" err="1">
                <a:solidFill>
                  <a:srgbClr val="00B050"/>
                </a:solidFill>
                <a:latin typeface="Calibri" panose="020F0502020204030204" pitchFamily="34" charset="0"/>
                <a:cs typeface="Calibri" panose="020F0502020204030204" pitchFamily="34" charset="0"/>
              </a:rPr>
              <a:t>Sadeghi</a:t>
            </a:r>
            <a:r>
              <a:rPr lang="en-US" altLang="zh-CN" sz="1600" dirty="0">
                <a:solidFill>
                  <a:srgbClr val="00B050"/>
                </a:solidFill>
                <a:latin typeface="Calibri" panose="020F0502020204030204" pitchFamily="34" charset="0"/>
                <a:cs typeface="Calibri" panose="020F0502020204030204" pitchFamily="34" charset="0"/>
              </a:rPr>
              <a:t> (Intel)</a:t>
            </a:r>
            <a:endParaRPr lang="zh-CN" altLang="zh-CN" sz="1600" dirty="0">
              <a:solidFill>
                <a:srgbClr val="00B050"/>
              </a:solidFill>
              <a:latin typeface="Calibri" panose="020F0502020204030204" pitchFamily="34" charset="0"/>
              <a:cs typeface="Calibri" panose="020F0502020204030204" pitchFamily="34" charset="0"/>
            </a:endParaRPr>
          </a:p>
          <a:p>
            <a:pPr marL="800100" lvl="1" indent="-342900" algn="just">
              <a:buFontTx/>
              <a:buChar char="•"/>
              <a:defRPr/>
            </a:pPr>
            <a:r>
              <a:rPr lang="zh-CN" altLang="zh-CN" sz="1600" dirty="0" smtClean="0">
                <a:solidFill>
                  <a:srgbClr val="00B050"/>
                </a:solidFill>
                <a:latin typeface="Calibri" panose="020F0502020204030204" pitchFamily="34" charset="0"/>
                <a:cs typeface="Calibri" panose="020F0502020204030204" pitchFamily="34" charset="0"/>
              </a:rPr>
              <a:t>11-21/0109r0</a:t>
            </a:r>
            <a:r>
              <a:rPr lang="en-US" altLang="zh-CN" sz="1600" dirty="0" smtClean="0">
                <a:solidFill>
                  <a:srgbClr val="00B050"/>
                </a:solidFill>
                <a:latin typeface="Calibri" panose="020F0502020204030204" pitchFamily="34" charset="0"/>
                <a:cs typeface="Calibri" panose="020F0502020204030204" pitchFamily="34" charset="0"/>
              </a:rPr>
              <a:t>, </a:t>
            </a:r>
            <a:r>
              <a:rPr lang="zh-CN" altLang="zh-CN" sz="1600" dirty="0" smtClean="0">
                <a:solidFill>
                  <a:srgbClr val="00B050"/>
                </a:solidFill>
                <a:latin typeface="Calibri" panose="020F0502020204030204" pitchFamily="34" charset="0"/>
                <a:cs typeface="Calibri" panose="020F0502020204030204" pitchFamily="34" charset="0"/>
              </a:rPr>
              <a:t>Clause </a:t>
            </a:r>
            <a:r>
              <a:rPr lang="zh-CN" altLang="zh-CN" sz="1600" dirty="0">
                <a:solidFill>
                  <a:srgbClr val="00B050"/>
                </a:solidFill>
                <a:latin typeface="Calibri" panose="020F0502020204030204" pitchFamily="34" charset="0"/>
                <a:cs typeface="Calibri" panose="020F0502020204030204" pitchFamily="34" charset="0"/>
              </a:rPr>
              <a:t>32.1 comments </a:t>
            </a:r>
            <a:r>
              <a:rPr lang="zh-CN" altLang="zh-CN" sz="1600" dirty="0" smtClean="0">
                <a:solidFill>
                  <a:srgbClr val="00B050"/>
                </a:solidFill>
                <a:latin typeface="Calibri" panose="020F0502020204030204" pitchFamily="34" charset="0"/>
                <a:cs typeface="Calibri" panose="020F0502020204030204" pitchFamily="34" charset="0"/>
              </a:rPr>
              <a:t>resolution</a:t>
            </a:r>
            <a:r>
              <a:rPr lang="en-US" altLang="zh-CN" sz="1600" dirty="0">
                <a:solidFill>
                  <a:srgbClr val="00B050"/>
                </a:solidFill>
                <a:latin typeface="Calibri" panose="020F0502020204030204" pitchFamily="34" charset="0"/>
                <a:cs typeface="Calibri" panose="020F0502020204030204" pitchFamily="34" charset="0"/>
              </a:rPr>
              <a:t>, </a:t>
            </a:r>
            <a:r>
              <a:rPr lang="en-US" altLang="zh-CN" sz="1600" dirty="0" err="1">
                <a:solidFill>
                  <a:srgbClr val="00B050"/>
                </a:solidFill>
                <a:latin typeface="Calibri" panose="020F0502020204030204" pitchFamily="34" charset="0"/>
                <a:cs typeface="Calibri" panose="020F0502020204030204" pitchFamily="34" charset="0"/>
              </a:rPr>
              <a:t>Bahar</a:t>
            </a:r>
            <a:r>
              <a:rPr lang="en-US" altLang="zh-CN" sz="1600" dirty="0">
                <a:solidFill>
                  <a:srgbClr val="00B050"/>
                </a:solidFill>
                <a:latin typeface="Calibri" panose="020F0502020204030204" pitchFamily="34" charset="0"/>
                <a:cs typeface="Calibri" panose="020F0502020204030204" pitchFamily="34" charset="0"/>
              </a:rPr>
              <a:t> </a:t>
            </a:r>
            <a:r>
              <a:rPr lang="en-US" altLang="zh-CN" sz="1600" dirty="0" err="1">
                <a:solidFill>
                  <a:srgbClr val="00B050"/>
                </a:solidFill>
                <a:latin typeface="Calibri" panose="020F0502020204030204" pitchFamily="34" charset="0"/>
                <a:cs typeface="Calibri" panose="020F0502020204030204" pitchFamily="34" charset="0"/>
              </a:rPr>
              <a:t>Sadeghi</a:t>
            </a:r>
            <a:r>
              <a:rPr lang="en-US" altLang="zh-CN" sz="1600" dirty="0">
                <a:solidFill>
                  <a:srgbClr val="00B050"/>
                </a:solidFill>
                <a:latin typeface="Calibri" panose="020F0502020204030204" pitchFamily="34" charset="0"/>
                <a:cs typeface="Calibri" panose="020F0502020204030204" pitchFamily="34" charset="0"/>
              </a:rPr>
              <a:t> (Intel)</a:t>
            </a:r>
            <a:endParaRPr lang="zh-CN" altLang="zh-CN" sz="1600" dirty="0">
              <a:solidFill>
                <a:srgbClr val="00B050"/>
              </a:solidFill>
              <a:latin typeface="Calibri" panose="020F0502020204030204" pitchFamily="34" charset="0"/>
              <a:cs typeface="Calibri" panose="020F0502020204030204" pitchFamily="34" charset="0"/>
            </a:endParaRPr>
          </a:p>
          <a:p>
            <a:pPr marL="800100" lvl="1" indent="-342900" algn="just">
              <a:buFontTx/>
              <a:buChar char="•"/>
              <a:defRPr/>
            </a:pPr>
            <a:r>
              <a:rPr lang="zh-CN" altLang="zh-CN" sz="1600" dirty="0" smtClean="0">
                <a:solidFill>
                  <a:srgbClr val="00B050"/>
                </a:solidFill>
                <a:latin typeface="Calibri" panose="020F0502020204030204" pitchFamily="34" charset="0"/>
                <a:cs typeface="Calibri" panose="020F0502020204030204" pitchFamily="34" charset="0"/>
              </a:rPr>
              <a:t>11-21/0110r0</a:t>
            </a:r>
            <a:r>
              <a:rPr lang="en-US" altLang="zh-CN" sz="1600" dirty="0" smtClean="0">
                <a:solidFill>
                  <a:srgbClr val="00B050"/>
                </a:solidFill>
                <a:latin typeface="Calibri" panose="020F0502020204030204" pitchFamily="34" charset="0"/>
                <a:cs typeface="Calibri" panose="020F0502020204030204" pitchFamily="34" charset="0"/>
              </a:rPr>
              <a:t>, </a:t>
            </a:r>
            <a:r>
              <a:rPr lang="zh-CN" altLang="zh-CN" sz="1600" dirty="0" smtClean="0">
                <a:solidFill>
                  <a:srgbClr val="00B050"/>
                </a:solidFill>
                <a:latin typeface="Calibri" panose="020F0502020204030204" pitchFamily="34" charset="0"/>
                <a:cs typeface="Calibri" panose="020F0502020204030204" pitchFamily="34" charset="0"/>
              </a:rPr>
              <a:t>Annex </a:t>
            </a:r>
            <a:r>
              <a:rPr lang="zh-CN" altLang="zh-CN" sz="1600" dirty="0">
                <a:solidFill>
                  <a:srgbClr val="00B050"/>
                </a:solidFill>
                <a:latin typeface="Calibri" panose="020F0502020204030204" pitchFamily="34" charset="0"/>
                <a:cs typeface="Calibri" panose="020F0502020204030204" pitchFamily="34" charset="0"/>
              </a:rPr>
              <a:t>C3 comments </a:t>
            </a:r>
            <a:r>
              <a:rPr lang="zh-CN" altLang="zh-CN" sz="1600" dirty="0" smtClean="0">
                <a:solidFill>
                  <a:srgbClr val="00B050"/>
                </a:solidFill>
                <a:latin typeface="Calibri" panose="020F0502020204030204" pitchFamily="34" charset="0"/>
                <a:cs typeface="Calibri" panose="020F0502020204030204" pitchFamily="34" charset="0"/>
              </a:rPr>
              <a:t>resolution</a:t>
            </a:r>
            <a:r>
              <a:rPr lang="en-US" altLang="zh-CN" sz="1600" dirty="0">
                <a:solidFill>
                  <a:srgbClr val="00B050"/>
                </a:solidFill>
                <a:latin typeface="Calibri" panose="020F0502020204030204" pitchFamily="34" charset="0"/>
                <a:cs typeface="Calibri" panose="020F0502020204030204" pitchFamily="34" charset="0"/>
              </a:rPr>
              <a:t>, </a:t>
            </a:r>
            <a:r>
              <a:rPr lang="en-US" altLang="zh-CN" sz="1600" dirty="0" err="1">
                <a:solidFill>
                  <a:srgbClr val="00B050"/>
                </a:solidFill>
                <a:latin typeface="Calibri" panose="020F0502020204030204" pitchFamily="34" charset="0"/>
                <a:cs typeface="Calibri" panose="020F0502020204030204" pitchFamily="34" charset="0"/>
              </a:rPr>
              <a:t>Bahar</a:t>
            </a:r>
            <a:r>
              <a:rPr lang="en-US" altLang="zh-CN" sz="1600" dirty="0">
                <a:solidFill>
                  <a:srgbClr val="00B050"/>
                </a:solidFill>
                <a:latin typeface="Calibri" panose="020F0502020204030204" pitchFamily="34" charset="0"/>
                <a:cs typeface="Calibri" panose="020F0502020204030204" pitchFamily="34" charset="0"/>
              </a:rPr>
              <a:t> </a:t>
            </a:r>
            <a:r>
              <a:rPr lang="en-US" altLang="zh-CN" sz="1600" dirty="0" err="1">
                <a:solidFill>
                  <a:srgbClr val="00B050"/>
                </a:solidFill>
                <a:latin typeface="Calibri" panose="020F0502020204030204" pitchFamily="34" charset="0"/>
                <a:cs typeface="Calibri" panose="020F0502020204030204" pitchFamily="34" charset="0"/>
              </a:rPr>
              <a:t>Sadeghi</a:t>
            </a:r>
            <a:r>
              <a:rPr lang="en-US" altLang="zh-CN" sz="1600" dirty="0">
                <a:solidFill>
                  <a:srgbClr val="00B050"/>
                </a:solidFill>
                <a:latin typeface="Calibri" panose="020F0502020204030204" pitchFamily="34" charset="0"/>
                <a:cs typeface="Calibri" panose="020F0502020204030204" pitchFamily="34" charset="0"/>
              </a:rPr>
              <a:t> (Intel</a:t>
            </a:r>
            <a:r>
              <a:rPr lang="en-US" altLang="zh-CN" sz="1600" dirty="0" smtClean="0">
                <a:solidFill>
                  <a:srgbClr val="00B050"/>
                </a:solidFill>
                <a:latin typeface="Calibri" panose="020F0502020204030204" pitchFamily="34" charset="0"/>
                <a:cs typeface="Calibri" panose="020F0502020204030204" pitchFamily="34" charset="0"/>
              </a:rPr>
              <a:t>)</a:t>
            </a:r>
          </a:p>
          <a:p>
            <a:pPr marL="800100" lvl="1" indent="-342900" algn="just">
              <a:buFontTx/>
              <a:buChar char="•"/>
              <a:defRPr/>
            </a:pPr>
            <a:endParaRPr lang="en-US" altLang="zh-CN" sz="1600" dirty="0">
              <a:solidFill>
                <a:schemeClr val="tx1"/>
              </a:solidFill>
              <a:latin typeface="Calibri" panose="020F0502020204030204" pitchFamily="34" charset="0"/>
              <a:cs typeface="Calibri" panose="020F0502020204030204" pitchFamily="34" charset="0"/>
            </a:endParaRPr>
          </a:p>
          <a:p>
            <a:pPr marL="800100" lvl="1" indent="-342900" algn="just">
              <a:buFontTx/>
              <a:buChar char="•"/>
              <a:defRPr/>
            </a:pPr>
            <a:endParaRPr lang="en-US" altLang="zh-CN" sz="1600" dirty="0">
              <a:solidFill>
                <a:schemeClr val="tx1"/>
              </a:solidFill>
              <a:latin typeface="Calibri" panose="020F0502020204030204" pitchFamily="34" charset="0"/>
              <a:cs typeface="Calibri" panose="020F0502020204030204" pitchFamily="34" charset="0"/>
            </a:endParaRPr>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7"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254444945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Submission List </a:t>
            </a:r>
            <a:r>
              <a:rPr lang="zh-CN" altLang="en-US" dirty="0" smtClean="0"/>
              <a:t>（</a:t>
            </a:r>
            <a:r>
              <a:rPr lang="en-US" altLang="zh-CN" dirty="0" smtClean="0"/>
              <a:t>3/3</a:t>
            </a:r>
            <a:r>
              <a:rPr lang="zh-CN" altLang="en-US" dirty="0" smtClean="0"/>
              <a:t>）</a:t>
            </a:r>
            <a:endParaRPr lang="en-US" altLang="zh-CN" dirty="0"/>
          </a:p>
        </p:txBody>
      </p:sp>
      <p:sp>
        <p:nvSpPr>
          <p:cNvPr id="3" name="文本占位符 2"/>
          <p:cNvSpPr>
            <a:spLocks noGrp="1"/>
          </p:cNvSpPr>
          <p:nvPr>
            <p:ph type="body" idx="1"/>
          </p:nvPr>
        </p:nvSpPr>
        <p:spPr>
          <a:xfrm>
            <a:off x="928688" y="1830388"/>
            <a:ext cx="10210532" cy="4494136"/>
          </a:xfrm>
        </p:spPr>
        <p:txBody>
          <a:bodyPr>
            <a:normAutofit/>
          </a:bodyPr>
          <a:lstStyle/>
          <a:p>
            <a:pPr marL="800100" lvl="1" indent="-342900" algn="just">
              <a:buFontTx/>
              <a:buChar char="•"/>
              <a:defRPr/>
            </a:pPr>
            <a:r>
              <a:rPr lang="en-US" altLang="zh-CN" sz="1600" dirty="0" smtClean="0">
                <a:solidFill>
                  <a:srgbClr val="00B050"/>
                </a:solidFill>
                <a:latin typeface="Calibri" panose="020F0502020204030204" pitchFamily="34" charset="0"/>
                <a:cs typeface="Calibri" panose="020F0502020204030204" pitchFamily="34" charset="0"/>
              </a:rPr>
              <a:t>11-21/0343r1, Resolutions to 32.3.13 NGV receive procedure, </a:t>
            </a:r>
            <a:r>
              <a:rPr lang="en-US" altLang="zh-CN" sz="1600" dirty="0" err="1" smtClean="0">
                <a:solidFill>
                  <a:srgbClr val="00B050"/>
                </a:solidFill>
                <a:latin typeface="Calibri" panose="020F0502020204030204" pitchFamily="34" charset="0"/>
                <a:cs typeface="Calibri" panose="020F0502020204030204" pitchFamily="34" charset="0"/>
              </a:rPr>
              <a:t>Yujin</a:t>
            </a:r>
            <a:r>
              <a:rPr lang="en-US" altLang="zh-CN" sz="1600" dirty="0" smtClean="0">
                <a:solidFill>
                  <a:srgbClr val="00B050"/>
                </a:solidFill>
                <a:latin typeface="Calibri" panose="020F0502020204030204" pitchFamily="34" charset="0"/>
                <a:cs typeface="Calibri" panose="020F0502020204030204" pitchFamily="34" charset="0"/>
              </a:rPr>
              <a:t> Noh (</a:t>
            </a:r>
            <a:r>
              <a:rPr lang="en-US" altLang="zh-CN" sz="1600" dirty="0" err="1" smtClean="0">
                <a:solidFill>
                  <a:srgbClr val="00B050"/>
                </a:solidFill>
                <a:latin typeface="Calibri" panose="020F0502020204030204" pitchFamily="34" charset="0"/>
                <a:cs typeface="Calibri" panose="020F0502020204030204" pitchFamily="34" charset="0"/>
              </a:rPr>
              <a:t>Newracom</a:t>
            </a:r>
            <a:r>
              <a:rPr lang="en-US" altLang="zh-CN" sz="1600" dirty="0" smtClean="0">
                <a:solidFill>
                  <a:srgbClr val="00B050"/>
                </a:solidFill>
                <a:latin typeface="Calibri" panose="020F0502020204030204" pitchFamily="34" charset="0"/>
                <a:cs typeface="Calibri" panose="020F0502020204030204" pitchFamily="34" charset="0"/>
              </a:rPr>
              <a:t>)</a:t>
            </a:r>
          </a:p>
          <a:p>
            <a:pPr marL="800100" lvl="1" indent="-342900" algn="just">
              <a:buFontTx/>
              <a:buChar char="•"/>
              <a:defRPr/>
            </a:pPr>
            <a:r>
              <a:rPr lang="en-US" altLang="zh-CN" sz="1600" dirty="0" smtClean="0">
                <a:solidFill>
                  <a:srgbClr val="00B050"/>
                </a:solidFill>
                <a:latin typeface="Calibri" panose="020F0502020204030204" pitchFamily="34" charset="0"/>
                <a:cs typeface="Calibri" panose="020F0502020204030204" pitchFamily="34" charset="0"/>
              </a:rPr>
              <a:t>11-21/0383r0, Comment Resolution for CID 1161 DMG </a:t>
            </a:r>
            <a:r>
              <a:rPr lang="en-US" altLang="zh-CN" sz="1600" dirty="0" err="1" smtClean="0">
                <a:solidFill>
                  <a:srgbClr val="00B050"/>
                </a:solidFill>
                <a:latin typeface="Calibri" panose="020F0502020204030204" pitchFamily="34" charset="0"/>
                <a:cs typeface="Calibri" panose="020F0502020204030204" pitchFamily="34" charset="0"/>
              </a:rPr>
              <a:t>Beamforming</a:t>
            </a:r>
            <a:r>
              <a:rPr lang="en-US" altLang="zh-CN" sz="1600" dirty="0" smtClean="0">
                <a:solidFill>
                  <a:srgbClr val="00B050"/>
                </a:solidFill>
                <a:latin typeface="Calibri" panose="020F0502020204030204" pitchFamily="34" charset="0"/>
                <a:cs typeface="Calibri" panose="020F0502020204030204" pitchFamily="34" charset="0"/>
              </a:rPr>
              <a:t>, Hiroyuki </a:t>
            </a:r>
            <a:r>
              <a:rPr lang="en-US" altLang="zh-CN" sz="1600" dirty="0" err="1" smtClean="0">
                <a:solidFill>
                  <a:srgbClr val="00B050"/>
                </a:solidFill>
                <a:latin typeface="Calibri" panose="020F0502020204030204" pitchFamily="34" charset="0"/>
                <a:cs typeface="Calibri" panose="020F0502020204030204" pitchFamily="34" charset="0"/>
              </a:rPr>
              <a:t>Motozuka</a:t>
            </a:r>
            <a:r>
              <a:rPr lang="en-US" altLang="zh-CN" sz="1600" dirty="0" smtClean="0">
                <a:solidFill>
                  <a:srgbClr val="00B050"/>
                </a:solidFill>
                <a:latin typeface="Calibri" panose="020F0502020204030204" pitchFamily="34" charset="0"/>
                <a:cs typeface="Calibri" panose="020F0502020204030204" pitchFamily="34" charset="0"/>
              </a:rPr>
              <a:t> (Panasonic)</a:t>
            </a:r>
          </a:p>
          <a:p>
            <a:pPr marL="800100" lvl="1" indent="-342900" algn="just">
              <a:buFontTx/>
              <a:buChar char="•"/>
              <a:defRPr/>
            </a:pPr>
            <a:r>
              <a:rPr lang="en-US" altLang="zh-CN" sz="1600" dirty="0" smtClean="0">
                <a:solidFill>
                  <a:srgbClr val="00B050"/>
                </a:solidFill>
                <a:latin typeface="Calibri" panose="020F0502020204030204" pitchFamily="34" charset="0"/>
                <a:cs typeface="Calibri" panose="020F0502020204030204" pitchFamily="34" charset="0"/>
              </a:rPr>
              <a:t>11-21/0393r0, cd d1.0 CID 1093 and CID 1571, Bo Sun (ZTE)</a:t>
            </a:r>
          </a:p>
          <a:p>
            <a:pPr marL="800100" lvl="1" indent="-342900" algn="just">
              <a:buFontTx/>
              <a:buChar char="•"/>
              <a:defRPr/>
            </a:pPr>
            <a:r>
              <a:rPr lang="en-US" altLang="zh-CN" sz="1600" dirty="0" smtClean="0">
                <a:solidFill>
                  <a:srgbClr val="00B050"/>
                </a:solidFill>
                <a:latin typeface="Calibri" panose="020F0502020204030204" pitchFamily="34" charset="0"/>
                <a:cs typeface="Calibri" panose="020F0502020204030204" pitchFamily="34" charset="0"/>
              </a:rPr>
              <a:t>11-21/0398r1, LB251 </a:t>
            </a:r>
            <a:r>
              <a:rPr lang="en-US" altLang="zh-CN" sz="1600" dirty="0" err="1" smtClean="0">
                <a:solidFill>
                  <a:srgbClr val="00B050"/>
                </a:solidFill>
                <a:latin typeface="Calibri" panose="020F0502020204030204" pitchFamily="34" charset="0"/>
                <a:cs typeface="Calibri" panose="020F0502020204030204" pitchFamily="34" charset="0"/>
              </a:rPr>
              <a:t>TGbd</a:t>
            </a:r>
            <a:r>
              <a:rPr lang="en-US" altLang="zh-CN" sz="1600" dirty="0" smtClean="0">
                <a:solidFill>
                  <a:srgbClr val="00B050"/>
                </a:solidFill>
                <a:latin typeface="Calibri" panose="020F0502020204030204" pitchFamily="34" charset="0"/>
                <a:cs typeface="Calibri" panose="020F0502020204030204" pitchFamily="34" charset="0"/>
              </a:rPr>
              <a:t> resolutions for few PHY comments, </a:t>
            </a:r>
            <a:r>
              <a:rPr lang="en-US" altLang="zh-CN" sz="1600" dirty="0" err="1" smtClean="0">
                <a:solidFill>
                  <a:srgbClr val="00B050"/>
                </a:solidFill>
                <a:latin typeface="Calibri" panose="020F0502020204030204" pitchFamily="34" charset="0"/>
                <a:cs typeface="Calibri" panose="020F0502020204030204" pitchFamily="34" charset="0"/>
              </a:rPr>
              <a:t>Qinghua</a:t>
            </a:r>
            <a:r>
              <a:rPr lang="en-US" altLang="zh-CN" sz="1600" dirty="0" smtClean="0">
                <a:solidFill>
                  <a:srgbClr val="00B050"/>
                </a:solidFill>
                <a:latin typeface="Calibri" panose="020F0502020204030204" pitchFamily="34" charset="0"/>
                <a:cs typeface="Calibri" panose="020F0502020204030204" pitchFamily="34" charset="0"/>
              </a:rPr>
              <a:t> Li (Intel)</a:t>
            </a:r>
          </a:p>
          <a:p>
            <a:pPr marL="800100" lvl="1" indent="-342900" algn="just">
              <a:buFontTx/>
              <a:buChar char="•"/>
              <a:defRPr/>
            </a:pPr>
            <a:r>
              <a:rPr lang="en-US" altLang="zh-CN" sz="1600" dirty="0" smtClean="0">
                <a:solidFill>
                  <a:srgbClr val="FFC000"/>
                </a:solidFill>
                <a:latin typeface="Calibri" panose="020F0502020204030204" pitchFamily="34" charset="0"/>
                <a:cs typeface="Calibri" panose="020F0502020204030204" pitchFamily="34" charset="0"/>
              </a:rPr>
              <a:t>11-21/0171r0, Resolutions Clause 31.2.3 comments for LB-251, Joseph Levy (</a:t>
            </a:r>
            <a:r>
              <a:rPr lang="en-US" altLang="zh-CN" sz="1600" dirty="0" err="1" smtClean="0">
                <a:solidFill>
                  <a:srgbClr val="FFC000"/>
                </a:solidFill>
                <a:latin typeface="Calibri" panose="020F0502020204030204" pitchFamily="34" charset="0"/>
                <a:cs typeface="Calibri" panose="020F0502020204030204" pitchFamily="34" charset="0"/>
              </a:rPr>
              <a:t>InterDigital</a:t>
            </a:r>
            <a:r>
              <a:rPr lang="en-US" altLang="zh-CN" sz="1600" dirty="0" smtClean="0">
                <a:solidFill>
                  <a:srgbClr val="FFC000"/>
                </a:solidFill>
                <a:latin typeface="Calibri" panose="020F0502020204030204" pitchFamily="34" charset="0"/>
                <a:cs typeface="Calibri" panose="020F0502020204030204" pitchFamily="34" charset="0"/>
              </a:rPr>
              <a:t>)</a:t>
            </a:r>
          </a:p>
          <a:p>
            <a:pPr marL="800100" lvl="1" indent="-342900" algn="just">
              <a:buFontTx/>
              <a:buChar char="•"/>
              <a:defRPr/>
            </a:pPr>
            <a:r>
              <a:rPr lang="en-US" altLang="zh-CN" sz="1600" dirty="0">
                <a:solidFill>
                  <a:srgbClr val="FFC000"/>
                </a:solidFill>
                <a:latin typeface="Calibri" panose="020F0502020204030204" pitchFamily="34" charset="0"/>
                <a:cs typeface="Calibri" panose="020F0502020204030204" pitchFamily="34" charset="0"/>
              </a:rPr>
              <a:t>11-21/0317r0, LB251 ranging comments resolution, </a:t>
            </a:r>
            <a:r>
              <a:rPr lang="en-US" altLang="zh-CN" sz="1600" dirty="0" err="1">
                <a:solidFill>
                  <a:srgbClr val="FFC000"/>
                </a:solidFill>
                <a:latin typeface="Calibri" panose="020F0502020204030204" pitchFamily="34" charset="0"/>
                <a:cs typeface="Calibri" panose="020F0502020204030204" pitchFamily="34" charset="0"/>
              </a:rPr>
              <a:t>Bahar</a:t>
            </a:r>
            <a:r>
              <a:rPr lang="en-US" altLang="zh-CN" sz="1600" dirty="0">
                <a:solidFill>
                  <a:srgbClr val="FFC000"/>
                </a:solidFill>
                <a:latin typeface="Calibri" panose="020F0502020204030204" pitchFamily="34" charset="0"/>
                <a:cs typeface="Calibri" panose="020F0502020204030204" pitchFamily="34" charset="0"/>
              </a:rPr>
              <a:t> </a:t>
            </a:r>
            <a:r>
              <a:rPr lang="en-US" altLang="zh-CN" sz="1600" dirty="0" err="1">
                <a:solidFill>
                  <a:srgbClr val="FFC000"/>
                </a:solidFill>
                <a:latin typeface="Calibri" panose="020F0502020204030204" pitchFamily="34" charset="0"/>
                <a:cs typeface="Calibri" panose="020F0502020204030204" pitchFamily="34" charset="0"/>
              </a:rPr>
              <a:t>Sadeghi</a:t>
            </a:r>
            <a:r>
              <a:rPr lang="en-US" altLang="zh-CN" sz="1600" dirty="0">
                <a:solidFill>
                  <a:srgbClr val="FFC000"/>
                </a:solidFill>
                <a:latin typeface="Calibri" panose="020F0502020204030204" pitchFamily="34" charset="0"/>
                <a:cs typeface="Calibri" panose="020F0502020204030204" pitchFamily="34" charset="0"/>
              </a:rPr>
              <a:t> (Intel</a:t>
            </a:r>
            <a:r>
              <a:rPr lang="en-US" altLang="zh-CN" sz="1600" dirty="0" smtClean="0">
                <a:solidFill>
                  <a:srgbClr val="FFC000"/>
                </a:solidFill>
                <a:latin typeface="Calibri" panose="020F0502020204030204" pitchFamily="34" charset="0"/>
                <a:cs typeface="Calibri" panose="020F0502020204030204" pitchFamily="34" charset="0"/>
              </a:rPr>
              <a:t>)</a:t>
            </a:r>
          </a:p>
          <a:p>
            <a:pPr marL="800100" lvl="1" indent="-342900" algn="just">
              <a:buFontTx/>
              <a:buChar char="•"/>
              <a:defRPr/>
            </a:pPr>
            <a:r>
              <a:rPr lang="en-US" altLang="zh-CN" sz="1600" dirty="0" smtClean="0">
                <a:solidFill>
                  <a:srgbClr val="FFC000"/>
                </a:solidFill>
                <a:latin typeface="Calibri" panose="020F0502020204030204" pitchFamily="34" charset="0"/>
                <a:cs typeface="Calibri" panose="020F0502020204030204" pitchFamily="34" charset="0"/>
              </a:rPr>
              <a:t>11-21/0321r4, </a:t>
            </a:r>
            <a:r>
              <a:rPr lang="en-US" altLang="zh-CN" sz="1600" dirty="0">
                <a:solidFill>
                  <a:srgbClr val="FFC000"/>
                </a:solidFill>
                <a:latin typeface="Calibri" panose="020F0502020204030204" pitchFamily="34" charset="0"/>
                <a:cs typeface="Calibri" panose="020F0502020204030204" pitchFamily="34" charset="0"/>
              </a:rPr>
              <a:t>proposed text for NGV Ranging NDP, </a:t>
            </a:r>
            <a:r>
              <a:rPr lang="en-US" altLang="zh-CN" sz="1600" dirty="0" err="1">
                <a:solidFill>
                  <a:srgbClr val="FFC000"/>
                </a:solidFill>
                <a:latin typeface="Calibri" panose="020F0502020204030204" pitchFamily="34" charset="0"/>
                <a:cs typeface="Calibri" panose="020F0502020204030204" pitchFamily="34" charset="0"/>
              </a:rPr>
              <a:t>Qinghua</a:t>
            </a:r>
            <a:r>
              <a:rPr lang="en-US" altLang="zh-CN" sz="1600" dirty="0">
                <a:solidFill>
                  <a:srgbClr val="FFC000"/>
                </a:solidFill>
                <a:latin typeface="Calibri" panose="020F0502020204030204" pitchFamily="34" charset="0"/>
                <a:cs typeface="Calibri" panose="020F0502020204030204" pitchFamily="34" charset="0"/>
              </a:rPr>
              <a:t> Li (Intel</a:t>
            </a:r>
            <a:r>
              <a:rPr lang="en-US" altLang="zh-CN" sz="1600" dirty="0" smtClean="0">
                <a:solidFill>
                  <a:srgbClr val="FFC000"/>
                </a:solidFill>
                <a:latin typeface="Calibri" panose="020F0502020204030204" pitchFamily="34" charset="0"/>
                <a:cs typeface="Calibri" panose="020F0502020204030204" pitchFamily="34" charset="0"/>
              </a:rPr>
              <a:t>)</a:t>
            </a:r>
          </a:p>
          <a:p>
            <a:pPr marL="800100" lvl="1" indent="-342900" algn="just">
              <a:buFontTx/>
              <a:buChar char="•"/>
              <a:defRPr/>
            </a:pPr>
            <a:r>
              <a:rPr lang="en-US" altLang="zh-CN" sz="1600" dirty="0" smtClean="0">
                <a:solidFill>
                  <a:srgbClr val="00B050"/>
                </a:solidFill>
                <a:latin typeface="Calibri" panose="020F0502020204030204" pitchFamily="34" charset="0"/>
                <a:cs typeface="Calibri" panose="020F0502020204030204" pitchFamily="34" charset="0"/>
              </a:rPr>
              <a:t>11-21/0083r5, </a:t>
            </a:r>
            <a:r>
              <a:rPr lang="en-US" altLang="zh-CN" sz="1600" dirty="0">
                <a:solidFill>
                  <a:srgbClr val="00B050"/>
                </a:solidFill>
                <a:latin typeface="Calibri" panose="020F0502020204030204" pitchFamily="34" charset="0"/>
                <a:cs typeface="Calibri" panose="020F0502020204030204" pitchFamily="34" charset="0"/>
              </a:rPr>
              <a:t>LB251 Comment Resolution for 11bd D1.0 Clause 4 General description, Stephan Sand (DLR</a:t>
            </a:r>
            <a:r>
              <a:rPr lang="en-US" altLang="zh-CN" sz="1600" dirty="0" smtClean="0">
                <a:solidFill>
                  <a:srgbClr val="00B050"/>
                </a:solidFill>
                <a:latin typeface="Calibri" panose="020F0502020204030204" pitchFamily="34" charset="0"/>
                <a:cs typeface="Calibri" panose="020F0502020204030204" pitchFamily="34" charset="0"/>
              </a:rPr>
              <a:t>)</a:t>
            </a:r>
          </a:p>
          <a:p>
            <a:pPr marL="800100" lvl="1" indent="-342900" algn="just">
              <a:buFontTx/>
              <a:buChar char="•"/>
              <a:defRPr/>
            </a:pPr>
            <a:r>
              <a:rPr lang="en-US" altLang="zh-CN" sz="1600" dirty="0">
                <a:solidFill>
                  <a:srgbClr val="00B050"/>
                </a:solidFill>
                <a:latin typeface="Calibri" panose="020F0502020204030204" pitchFamily="34" charset="0"/>
                <a:cs typeface="Calibri" panose="020F0502020204030204" pitchFamily="34" charset="0"/>
              </a:rPr>
              <a:t>11-21/0429, </a:t>
            </a:r>
            <a:r>
              <a:rPr lang="en-US" altLang="zh-CN" sz="1600" dirty="0" smtClean="0">
                <a:solidFill>
                  <a:srgbClr val="00B050"/>
                </a:solidFill>
                <a:latin typeface="Calibri" panose="020F0502020204030204" pitchFamily="34" charset="0"/>
                <a:cs typeface="Calibri" panose="020F0502020204030204" pitchFamily="34" charset="0"/>
              </a:rPr>
              <a:t>11bd-d1-0-comment-resolution-subclause-10, </a:t>
            </a:r>
            <a:r>
              <a:rPr lang="en-US" altLang="zh-CN" sz="1600" dirty="0" err="1" smtClean="0">
                <a:solidFill>
                  <a:srgbClr val="00B050"/>
                </a:solidFill>
                <a:latin typeface="Calibri" panose="020F0502020204030204" pitchFamily="34" charset="0"/>
                <a:cs typeface="Calibri" panose="020F0502020204030204" pitchFamily="34" charset="0"/>
              </a:rPr>
              <a:t>Liwen</a:t>
            </a:r>
            <a:r>
              <a:rPr lang="en-US" altLang="zh-CN" sz="1600" dirty="0" smtClean="0">
                <a:solidFill>
                  <a:srgbClr val="00B050"/>
                </a:solidFill>
                <a:latin typeface="Calibri" panose="020F0502020204030204" pitchFamily="34" charset="0"/>
                <a:cs typeface="Calibri" panose="020F0502020204030204" pitchFamily="34" charset="0"/>
              </a:rPr>
              <a:t> Chu (NXP)</a:t>
            </a:r>
          </a:p>
          <a:p>
            <a:pPr marL="800100" lvl="1" indent="-342900" algn="just">
              <a:buFontTx/>
              <a:buChar char="•"/>
              <a:defRPr/>
            </a:pPr>
            <a:r>
              <a:rPr lang="en-US" altLang="zh-CN" sz="1600" dirty="0">
                <a:solidFill>
                  <a:srgbClr val="00B050"/>
                </a:solidFill>
                <a:latin typeface="Calibri" panose="020F0502020204030204" pitchFamily="34" charset="0"/>
                <a:cs typeface="Calibri" panose="020F0502020204030204" pitchFamily="34" charset="0"/>
              </a:rPr>
              <a:t>11-21/0431, </a:t>
            </a:r>
            <a:r>
              <a:rPr lang="en-US" altLang="zh-CN" sz="1600" dirty="0" smtClean="0">
                <a:solidFill>
                  <a:srgbClr val="00B050"/>
                </a:solidFill>
                <a:latin typeface="Calibri" panose="020F0502020204030204" pitchFamily="34" charset="0"/>
                <a:cs typeface="Calibri" panose="020F0502020204030204" pitchFamily="34" charset="0"/>
              </a:rPr>
              <a:t>11bd-d1-0-comment-resolution-31-2-5, </a:t>
            </a:r>
            <a:r>
              <a:rPr lang="en-US" altLang="zh-CN" sz="1600" dirty="0" err="1">
                <a:solidFill>
                  <a:srgbClr val="00B050"/>
                </a:solidFill>
                <a:latin typeface="Calibri" panose="020F0502020204030204" pitchFamily="34" charset="0"/>
                <a:cs typeface="Calibri" panose="020F0502020204030204" pitchFamily="34" charset="0"/>
              </a:rPr>
              <a:t>Liwen</a:t>
            </a:r>
            <a:r>
              <a:rPr lang="en-US" altLang="zh-CN" sz="1600" dirty="0">
                <a:solidFill>
                  <a:srgbClr val="00B050"/>
                </a:solidFill>
                <a:latin typeface="Calibri" panose="020F0502020204030204" pitchFamily="34" charset="0"/>
                <a:cs typeface="Calibri" panose="020F0502020204030204" pitchFamily="34" charset="0"/>
              </a:rPr>
              <a:t> Chu (NXP</a:t>
            </a:r>
            <a:r>
              <a:rPr lang="en-US" altLang="zh-CN" sz="1600" dirty="0" smtClean="0">
                <a:solidFill>
                  <a:srgbClr val="00B050"/>
                </a:solidFill>
                <a:latin typeface="Calibri" panose="020F0502020204030204" pitchFamily="34" charset="0"/>
                <a:cs typeface="Calibri" panose="020F0502020204030204" pitchFamily="34" charset="0"/>
              </a:rPr>
              <a:t>)</a:t>
            </a:r>
          </a:p>
          <a:p>
            <a:pPr marL="800100" lvl="1" indent="-342900" algn="just">
              <a:buFontTx/>
              <a:buChar char="•"/>
              <a:defRPr/>
            </a:pPr>
            <a:r>
              <a:rPr lang="en-US" altLang="zh-CN" sz="1600" dirty="0">
                <a:solidFill>
                  <a:srgbClr val="00B050"/>
                </a:solidFill>
                <a:latin typeface="Calibri" panose="020F0502020204030204" pitchFamily="34" charset="0"/>
                <a:cs typeface="Calibri" panose="020F0502020204030204" pitchFamily="34" charset="0"/>
              </a:rPr>
              <a:t>11-21/0420, </a:t>
            </a:r>
            <a:r>
              <a:rPr lang="en-US" altLang="zh-CN" sz="1600" dirty="0" smtClean="0">
                <a:solidFill>
                  <a:srgbClr val="00B050"/>
                </a:solidFill>
                <a:latin typeface="Calibri" panose="020F0502020204030204" pitchFamily="34" charset="0"/>
                <a:cs typeface="Calibri" panose="020F0502020204030204" pitchFamily="34" charset="0"/>
              </a:rPr>
              <a:t>11bd-d1-0-comment-resolution-5-2-3-2, </a:t>
            </a:r>
            <a:r>
              <a:rPr lang="en-US" altLang="zh-CN" sz="1600" dirty="0" err="1">
                <a:solidFill>
                  <a:srgbClr val="00B050"/>
                </a:solidFill>
                <a:latin typeface="Calibri" panose="020F0502020204030204" pitchFamily="34" charset="0"/>
                <a:cs typeface="Calibri" panose="020F0502020204030204" pitchFamily="34" charset="0"/>
              </a:rPr>
              <a:t>Liwen</a:t>
            </a:r>
            <a:r>
              <a:rPr lang="en-US" altLang="zh-CN" sz="1600" dirty="0">
                <a:solidFill>
                  <a:srgbClr val="00B050"/>
                </a:solidFill>
                <a:latin typeface="Calibri" panose="020F0502020204030204" pitchFamily="34" charset="0"/>
                <a:cs typeface="Calibri" panose="020F0502020204030204" pitchFamily="34" charset="0"/>
              </a:rPr>
              <a:t> Chu (NXP</a:t>
            </a:r>
            <a:r>
              <a:rPr lang="en-US" altLang="zh-CN" sz="1600" dirty="0" smtClean="0">
                <a:solidFill>
                  <a:srgbClr val="00B050"/>
                </a:solidFill>
                <a:latin typeface="Calibri" panose="020F0502020204030204" pitchFamily="34" charset="0"/>
                <a:cs typeface="Calibri" panose="020F0502020204030204" pitchFamily="34" charset="0"/>
              </a:rPr>
              <a:t>)</a:t>
            </a:r>
          </a:p>
          <a:p>
            <a:pPr marL="800100" lvl="1" indent="-342900" algn="just">
              <a:buFontTx/>
              <a:buChar char="•"/>
              <a:defRPr/>
            </a:pPr>
            <a:r>
              <a:rPr lang="en-US" altLang="zh-CN" sz="1600" dirty="0">
                <a:solidFill>
                  <a:srgbClr val="FFC000"/>
                </a:solidFill>
                <a:latin typeface="Calibri" panose="020F0502020204030204" pitchFamily="34" charset="0"/>
                <a:cs typeface="Calibri" panose="020F0502020204030204" pitchFamily="34" charset="0"/>
              </a:rPr>
              <a:t>11-21/0439, 11-21-0439-00-00bd--D1.0 comment resolution </a:t>
            </a:r>
            <a:r>
              <a:rPr lang="en-US" altLang="zh-CN" sz="1600" dirty="0" err="1">
                <a:solidFill>
                  <a:srgbClr val="FFC000"/>
                </a:solidFill>
                <a:latin typeface="Calibri" panose="020F0502020204030204" pitchFamily="34" charset="0"/>
                <a:cs typeface="Calibri" panose="020F0502020204030204" pitchFamily="34" charset="0"/>
              </a:rPr>
              <a:t>subclause</a:t>
            </a:r>
            <a:r>
              <a:rPr lang="en-US" altLang="zh-CN" sz="1600" dirty="0">
                <a:solidFill>
                  <a:srgbClr val="FFC000"/>
                </a:solidFill>
                <a:latin typeface="Calibri" panose="020F0502020204030204" pitchFamily="34" charset="0"/>
                <a:cs typeface="Calibri" panose="020F0502020204030204" pitchFamily="34" charset="0"/>
              </a:rPr>
              <a:t> </a:t>
            </a:r>
            <a:r>
              <a:rPr lang="en-US" altLang="zh-CN" sz="1600" dirty="0" smtClean="0">
                <a:solidFill>
                  <a:srgbClr val="FFC000"/>
                </a:solidFill>
                <a:latin typeface="Calibri" panose="020F0502020204030204" pitchFamily="34" charset="0"/>
                <a:cs typeface="Calibri" panose="020F0502020204030204" pitchFamily="34" charset="0"/>
              </a:rPr>
              <a:t>31.2.1, </a:t>
            </a:r>
            <a:r>
              <a:rPr lang="en-US" altLang="zh-CN" sz="1600" dirty="0" err="1" smtClean="0">
                <a:solidFill>
                  <a:srgbClr val="FFC000"/>
                </a:solidFill>
                <a:latin typeface="Calibri" panose="020F0502020204030204" pitchFamily="34" charset="0"/>
                <a:cs typeface="Calibri" panose="020F0502020204030204" pitchFamily="34" charset="0"/>
              </a:rPr>
              <a:t>Liwen</a:t>
            </a:r>
            <a:r>
              <a:rPr lang="en-US" altLang="zh-CN" sz="1600" dirty="0" smtClean="0">
                <a:solidFill>
                  <a:srgbClr val="FFC000"/>
                </a:solidFill>
                <a:latin typeface="Calibri" panose="020F0502020204030204" pitchFamily="34" charset="0"/>
                <a:cs typeface="Calibri" panose="020F0502020204030204" pitchFamily="34" charset="0"/>
              </a:rPr>
              <a:t> Chu (NXP)</a:t>
            </a:r>
          </a:p>
          <a:p>
            <a:pPr marL="800100" lvl="1" indent="-342900" algn="just">
              <a:buFontTx/>
              <a:buChar char="•"/>
              <a:defRPr/>
            </a:pPr>
            <a:r>
              <a:rPr lang="en-US" altLang="zh-CN" sz="1600" dirty="0">
                <a:solidFill>
                  <a:srgbClr val="FFC000"/>
                </a:solidFill>
                <a:latin typeface="Calibri" panose="020F0502020204030204" pitchFamily="34" charset="0"/>
                <a:cs typeface="Calibri" panose="020F0502020204030204" pitchFamily="34" charset="0"/>
              </a:rPr>
              <a:t>11-21/0442, 11bd D1.0 comment resolution </a:t>
            </a:r>
            <a:r>
              <a:rPr lang="en-US" altLang="zh-CN" sz="1600" dirty="0" smtClean="0">
                <a:solidFill>
                  <a:srgbClr val="FFC000"/>
                </a:solidFill>
                <a:latin typeface="Calibri" panose="020F0502020204030204" pitchFamily="34" charset="0"/>
                <a:cs typeface="Calibri" panose="020F0502020204030204" pitchFamily="34" charset="0"/>
              </a:rPr>
              <a:t>9.2.4.7.1, </a:t>
            </a:r>
            <a:r>
              <a:rPr lang="en-US" altLang="zh-CN" sz="1600" dirty="0" err="1">
                <a:solidFill>
                  <a:srgbClr val="FFC000"/>
                </a:solidFill>
                <a:latin typeface="Calibri" panose="020F0502020204030204" pitchFamily="34" charset="0"/>
                <a:cs typeface="Calibri" panose="020F0502020204030204" pitchFamily="34" charset="0"/>
              </a:rPr>
              <a:t>Liwen</a:t>
            </a:r>
            <a:r>
              <a:rPr lang="en-US" altLang="zh-CN" sz="1600" dirty="0">
                <a:solidFill>
                  <a:srgbClr val="FFC000"/>
                </a:solidFill>
                <a:latin typeface="Calibri" panose="020F0502020204030204" pitchFamily="34" charset="0"/>
                <a:cs typeface="Calibri" panose="020F0502020204030204" pitchFamily="34" charset="0"/>
              </a:rPr>
              <a:t> Chu (NXP</a:t>
            </a:r>
            <a:r>
              <a:rPr lang="en-US" altLang="zh-CN" sz="1600" dirty="0" smtClean="0">
                <a:solidFill>
                  <a:srgbClr val="FFC000"/>
                </a:solidFill>
                <a:latin typeface="Calibri" panose="020F0502020204030204" pitchFamily="34" charset="0"/>
                <a:cs typeface="Calibri" panose="020F0502020204030204" pitchFamily="34" charset="0"/>
              </a:rPr>
              <a:t>)</a:t>
            </a:r>
            <a:endParaRPr lang="en-US" altLang="zh-CN" sz="1600" dirty="0">
              <a:solidFill>
                <a:srgbClr val="FFC000"/>
              </a:solidFill>
              <a:latin typeface="Calibri" panose="020F0502020204030204" pitchFamily="34" charset="0"/>
              <a:cs typeface="Calibri" panose="020F0502020204030204" pitchFamily="34" charset="0"/>
            </a:endParaRPr>
          </a:p>
          <a:p>
            <a:pPr marL="800100" lvl="1" indent="-342900" algn="just">
              <a:buFontTx/>
              <a:buChar char="•"/>
              <a:defRPr/>
            </a:pPr>
            <a:r>
              <a:rPr lang="en-US" altLang="zh-CN" sz="1600" dirty="0">
                <a:solidFill>
                  <a:srgbClr val="00B050"/>
                </a:solidFill>
                <a:latin typeface="Calibri" panose="020F0502020204030204" pitchFamily="34" charset="0"/>
                <a:cs typeface="Calibri" panose="020F0502020204030204" pitchFamily="34" charset="0"/>
              </a:rPr>
              <a:t>11-21/0017, Comment Resolution for Overview of the PPDU encoding </a:t>
            </a:r>
            <a:r>
              <a:rPr lang="en-US" altLang="zh-CN" sz="1600" dirty="0" smtClean="0">
                <a:solidFill>
                  <a:srgbClr val="00B050"/>
                </a:solidFill>
                <a:latin typeface="Calibri" panose="020F0502020204030204" pitchFamily="34" charset="0"/>
                <a:cs typeface="Calibri" panose="020F0502020204030204" pitchFamily="34" charset="0"/>
              </a:rPr>
              <a:t>process, </a:t>
            </a:r>
            <a:r>
              <a:rPr lang="en-US" altLang="zh-CN" sz="1600" dirty="0" err="1" smtClean="0">
                <a:solidFill>
                  <a:srgbClr val="00B050"/>
                </a:solidFill>
                <a:latin typeface="Calibri" panose="020F0502020204030204" pitchFamily="34" charset="0"/>
                <a:cs typeface="Calibri" panose="020F0502020204030204" pitchFamily="34" charset="0"/>
              </a:rPr>
              <a:t>Rui</a:t>
            </a:r>
            <a:r>
              <a:rPr lang="en-US" altLang="zh-CN" sz="1600" dirty="0" smtClean="0">
                <a:solidFill>
                  <a:srgbClr val="00B050"/>
                </a:solidFill>
                <a:latin typeface="Calibri" panose="020F0502020204030204" pitchFamily="34" charset="0"/>
                <a:cs typeface="Calibri" panose="020F0502020204030204" pitchFamily="34" charset="0"/>
              </a:rPr>
              <a:t> Cao (NXP)</a:t>
            </a:r>
          </a:p>
          <a:p>
            <a:pPr marL="800100" lvl="1" indent="-342900" algn="just">
              <a:buFontTx/>
              <a:buChar char="•"/>
              <a:defRPr/>
            </a:pPr>
            <a:r>
              <a:rPr lang="en-US" altLang="zh-CN" sz="1600" dirty="0" smtClean="0">
                <a:solidFill>
                  <a:srgbClr val="FFC000"/>
                </a:solidFill>
                <a:latin typeface="Calibri" panose="020F0502020204030204" pitchFamily="34" charset="0"/>
                <a:cs typeface="Calibri" panose="020F0502020204030204" pitchFamily="34" charset="0"/>
              </a:rPr>
              <a:t>11-21/0018r0, comment-resolution-for-data-field, </a:t>
            </a:r>
            <a:r>
              <a:rPr lang="en-US" altLang="zh-CN" sz="1600" dirty="0" err="1" smtClean="0">
                <a:solidFill>
                  <a:srgbClr val="FFC000"/>
                </a:solidFill>
                <a:latin typeface="Calibri" panose="020F0502020204030204" pitchFamily="34" charset="0"/>
                <a:cs typeface="Calibri" panose="020F0502020204030204" pitchFamily="34" charset="0"/>
              </a:rPr>
              <a:t>Rui</a:t>
            </a:r>
            <a:r>
              <a:rPr lang="en-US" altLang="zh-CN" sz="1600" dirty="0" smtClean="0">
                <a:solidFill>
                  <a:srgbClr val="FFC000"/>
                </a:solidFill>
                <a:latin typeface="Calibri" panose="020F0502020204030204" pitchFamily="34" charset="0"/>
                <a:cs typeface="Calibri" panose="020F0502020204030204" pitchFamily="34" charset="0"/>
              </a:rPr>
              <a:t> Cao (NXP)</a:t>
            </a:r>
            <a:endParaRPr lang="en-US" altLang="zh-CN" sz="1600" dirty="0">
              <a:solidFill>
                <a:srgbClr val="FFC000"/>
              </a:solidFill>
              <a:latin typeface="Calibri" panose="020F0502020204030204" pitchFamily="34" charset="0"/>
              <a:cs typeface="Calibri" panose="020F0502020204030204" pitchFamily="34" charset="0"/>
            </a:endParaRPr>
          </a:p>
          <a:p>
            <a:pPr marL="800100" lvl="1" indent="-342900" algn="just">
              <a:buFontTx/>
              <a:buChar char="•"/>
              <a:defRPr/>
            </a:pPr>
            <a:endParaRPr lang="en-US" altLang="zh-CN" sz="1600" dirty="0">
              <a:solidFill>
                <a:schemeClr val="tx1"/>
              </a:solidFill>
              <a:latin typeface="Calibri" panose="020F0502020204030204" pitchFamily="34" charset="0"/>
              <a:cs typeface="Calibri" panose="020F0502020204030204" pitchFamily="34" charset="0"/>
            </a:endParaRPr>
          </a:p>
          <a:p>
            <a:pPr marL="800100" lvl="1" indent="-342900" algn="just">
              <a:buFontTx/>
              <a:buChar char="•"/>
              <a:defRPr/>
            </a:pPr>
            <a:endParaRPr lang="en-US" altLang="zh-CN" sz="1600" dirty="0">
              <a:solidFill>
                <a:schemeClr val="tx1"/>
              </a:solidFill>
              <a:latin typeface="Calibri" panose="020F0502020204030204" pitchFamily="34" charset="0"/>
              <a:cs typeface="Calibri" panose="020F0502020204030204" pitchFamily="34" charset="0"/>
            </a:endParaRPr>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7"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3286216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标题 1"/>
          <p:cNvSpPr>
            <a:spLocks noGrp="1"/>
          </p:cNvSpPr>
          <p:nvPr>
            <p:ph type="title"/>
          </p:nvPr>
        </p:nvSpPr>
        <p:spPr>
          <a:xfrm>
            <a:off x="914400" y="610235"/>
            <a:ext cx="10361613" cy="1065213"/>
          </a:xfrm>
        </p:spPr>
        <p:txBody>
          <a:bodyPr vert="horz" wrap="square" lIns="92160" tIns="46080" rIns="92160" bIns="46080" anchor="ctr" anchorCtr="0"/>
          <a:lstStyle/>
          <a:p>
            <a:pPr eaLnBrk="1" hangingPunct="1"/>
            <a:r>
              <a:rPr lang="en-US" altLang="en-US" sz="3200" dirty="0"/>
              <a:t>Meeting Protocol, Attendance, Voting &amp; Document Status</a:t>
            </a:r>
            <a:endParaRPr lang="zh-CN" altLang="en-US" sz="3200" dirty="0"/>
          </a:p>
        </p:txBody>
      </p:sp>
      <p:sp>
        <p:nvSpPr>
          <p:cNvPr id="16387" name="页脚占位符 3"/>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6388" name="灯片编号占位符 4"/>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a:t>
            </a:fld>
            <a:endParaRPr lang="en-US" altLang="en-US" dirty="0">
              <a:latin typeface="Times New Roman" panose="02020603050405020304" pitchFamily="18" charset="0"/>
              <a:ea typeface="Arial Unicode MS" pitchFamily="34" charset="-122"/>
            </a:endParaRPr>
          </a:p>
        </p:txBody>
      </p:sp>
      <p:sp>
        <p:nvSpPr>
          <p:cNvPr id="7" name="内容占位符 2"/>
          <p:cNvSpPr txBox="1"/>
          <p:nvPr/>
        </p:nvSpPr>
        <p:spPr>
          <a:xfrm>
            <a:off x="1219200" y="1676400"/>
            <a:ext cx="9829800" cy="3431540"/>
          </a:xfrm>
          <a:prstGeom prst="rect">
            <a:avLst/>
          </a:prstGeom>
        </p:spPr>
        <p:txBody>
          <a:bodyPr>
            <a:normAutofit fontScale="900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In a teleconference, please make sure you join the TC online with your name (affiliation) correctly shown. </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accent2"/>
                </a:solidFill>
                <a:effectLst/>
                <a:uLnTx/>
                <a:uFillTx/>
                <a:latin typeface="+mn-lt"/>
                <a:ea typeface="MS PGothic" panose="020B0600070205080204" pitchFamily="34" charset="-128"/>
                <a:cs typeface="MS PGothic" panose="020B0600070205080204" pitchFamily="34" charset="-128"/>
              </a:rPr>
              <a:t>Please remember to register your attendance on https://imat.ieee.org/ with your IEEE account. </a:t>
            </a:r>
            <a:endPar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Please announce your affiliation when you first address the group during a meeting slot</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Your submission should not contain company logos or advertising</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Questions on Voting status, Ballot pool, Access to Reflector, Documentation,  Member</a:t>
            </a:r>
            <a:r>
              <a:rPr kumimoji="0" lang="en-US" altLang="ja-JP"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’s Area</a:t>
            </a:r>
          </a:p>
          <a:p>
            <a:pPr marL="742950" marR="0" lvl="1" indent="-285750" algn="l" defTabSz="914400" rtl="0" eaLnBrk="0" fontAlgn="base" latinLnBrk="0" hangingPunct="0">
              <a:lnSpc>
                <a:spcPct val="100000"/>
              </a:lnSpc>
              <a:spcBef>
                <a:spcPct val="20000"/>
              </a:spcBef>
              <a:spcAft>
                <a:spcPct val="0"/>
              </a:spcAft>
              <a:buClrTx/>
              <a:buSzTx/>
              <a:buFontTx/>
              <a:buChar char="–"/>
              <a:defRPr/>
            </a:pP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Contact Jon </a:t>
            </a:r>
            <a:r>
              <a:rPr kumimoji="0" lang="en-US" altLang="en-US" sz="2400" b="0" i="0" u="none" strike="noStrike" kern="0" cap="none" spc="0" normalizeH="0" baseline="0" noProof="0" dirty="0" err="1">
                <a:ln>
                  <a:noFill/>
                </a:ln>
                <a:solidFill>
                  <a:schemeClr val="tx1"/>
                </a:solidFill>
                <a:effectLst/>
                <a:uLnTx/>
                <a:uFillTx/>
                <a:latin typeface="+mn-lt"/>
                <a:ea typeface="MS PGothic" panose="020B0600070205080204" pitchFamily="34" charset="-128"/>
                <a:cs typeface="MS PGothic" panose="020B0600070205080204" pitchFamily="34" charset="-128"/>
              </a:rPr>
              <a:t>Rosdahl</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  </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2"/>
              </a:rPr>
              <a:t>jrosdahl@ieee.org</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2" name="文本框 1"/>
          <p:cNvSpPr txBox="1"/>
          <p:nvPr/>
        </p:nvSpPr>
        <p:spPr>
          <a:xfrm>
            <a:off x="1003300" y="5107305"/>
            <a:ext cx="10284460" cy="1168400"/>
          </a:xfrm>
          <a:prstGeom prst="rect">
            <a:avLst/>
          </a:prstGeom>
          <a:noFill/>
        </p:spPr>
        <p:txBody>
          <a:bodyPr wrap="square" rtlCol="0" anchor="t">
            <a:spAutoFit/>
          </a:bodyPr>
          <a:lstStyle/>
          <a:p>
            <a:r>
              <a:rPr lang="zh-CN" altLang="en-US" sz="1400"/>
              <a:t>Note 1 - 802.11 WG Operation Manual requests “Teleconferences are a means to prepare input for sessions provided that the teleconference date, time, agenda, and arrangements are announced on the TG email reflector at least 10 calendar days prior to the teleconference date"</a:t>
            </a:r>
          </a:p>
          <a:p>
            <a:endParaRPr lang="zh-CN" altLang="en-US" sz="1400"/>
          </a:p>
          <a:p>
            <a:r>
              <a:rPr lang="zh-CN" altLang="en-US" sz="1400"/>
              <a:t>Note 2 - Teleconferences are bound by the conditions stipulated by the documentation below.  Please review them and bring up any questions/concerns you may have before proceeding with the teleconference:</a:t>
            </a: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2021</a:t>
            </a:r>
            <a:endParaRPr lang="en-US" altLang="zh-CN" sz="1800" b="1" dirty="0">
              <a:solidFill>
                <a:srgbClr val="000000"/>
              </a:solidFill>
              <a:ea typeface="Arial Unicode MS" pitchFamily="34" charset="-122"/>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TGbd </a:t>
            </a:r>
            <a:r>
              <a:rPr lang="en-US" sz="3200" dirty="0">
                <a:solidFill>
                  <a:srgbClr val="0000FF"/>
                </a:solidFill>
                <a:latin typeface="Arial Black" panose="020B0A04020102020204" pitchFamily="34" charset="0"/>
              </a:rPr>
              <a:t>Teleconference</a:t>
            </a: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20</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Mar 2</a:t>
            </a:r>
            <a:r>
              <a:rPr kumimoji="0" lang="en-US" altLang="en-US" sz="3600" b="1" i="0" u="none" strike="noStrike" kern="0" cap="none" spc="0" normalizeH="0" baseline="3000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nd</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2021</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Yan Zhang (NXP)</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Tech Editor: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Bahar</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Sadeghi</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(Intel)</a:t>
            </a:r>
          </a:p>
          <a:p>
            <a:pPr marL="342900" marR="0" lvl="0" indent="-342900" algn="l"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p:txBody>
      </p:sp>
      <p:sp>
        <p:nvSpPr>
          <p:cNvPr id="8"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404259052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Teleconference Bridge Information</a:t>
            </a:r>
          </a:p>
        </p:txBody>
      </p:sp>
      <p:sp>
        <p:nvSpPr>
          <p:cNvPr id="3" name="文本占位符 2"/>
          <p:cNvSpPr>
            <a:spLocks noGrp="1"/>
          </p:cNvSpPr>
          <p:nvPr>
            <p:ph type="body" idx="1"/>
          </p:nvPr>
        </p:nvSpPr>
        <p:spPr>
          <a:xfrm>
            <a:off x="914400" y="1751330"/>
            <a:ext cx="10361930" cy="4467225"/>
          </a:xfrm>
        </p:spPr>
        <p:txBody>
          <a:bodyPr>
            <a:normAutofit fontScale="77500" lnSpcReduction="20000"/>
          </a:bodyPr>
          <a:lstStyle/>
          <a:p>
            <a:r>
              <a:rPr sz="2400" dirty="0"/>
              <a:t>Join </a:t>
            </a:r>
            <a:r>
              <a:rPr sz="2400" dirty="0" err="1"/>
              <a:t>Webex</a:t>
            </a:r>
            <a:r>
              <a:rPr sz="2400" dirty="0"/>
              <a:t> Meeting</a:t>
            </a:r>
            <a:r>
              <a:rPr lang="en-US" sz="2400" dirty="0" smtClean="0"/>
              <a:t>:</a:t>
            </a:r>
            <a:endParaRPr sz="2400" dirty="0"/>
          </a:p>
          <a:p>
            <a:endParaRPr sz="2400" dirty="0"/>
          </a:p>
          <a:p>
            <a:r>
              <a:rPr sz="2400" dirty="0"/>
              <a:t>Meeting </a:t>
            </a:r>
            <a:r>
              <a:rPr sz="2400" dirty="0" smtClean="0"/>
              <a:t>number</a:t>
            </a:r>
            <a:r>
              <a:rPr sz="2500" dirty="0" smtClean="0"/>
              <a:t>: </a:t>
            </a:r>
            <a:r>
              <a:rPr lang="en-US" altLang="zh-CN" sz="2500" dirty="0"/>
              <a:t>179 </a:t>
            </a:r>
            <a:r>
              <a:rPr lang="en-US" altLang="zh-CN" sz="2500" dirty="0" smtClean="0"/>
              <a:t>048 8577</a:t>
            </a:r>
            <a:endParaRPr sz="2500" dirty="0" smtClean="0"/>
          </a:p>
          <a:p>
            <a:r>
              <a:rPr sz="2400" dirty="0" smtClean="0"/>
              <a:t>Meeting password: wireless</a:t>
            </a:r>
          </a:p>
          <a:p>
            <a:endParaRPr sz="2400" dirty="0"/>
          </a:p>
          <a:p>
            <a:r>
              <a:rPr sz="2400" dirty="0"/>
              <a:t>Join by phone:</a:t>
            </a:r>
          </a:p>
          <a:p>
            <a:r>
              <a:rPr sz="2400" dirty="0"/>
              <a:t>   +1-510-338-9438 USA Toll</a:t>
            </a:r>
          </a:p>
          <a:p>
            <a:r>
              <a:rPr sz="2400" dirty="0"/>
              <a:t>   </a:t>
            </a:r>
            <a:r>
              <a:rPr sz="2400" dirty="0">
                <a:hlinkClick r:id="rId2" action="ppaction://hlinkfile"/>
              </a:rPr>
              <a:t>Global call-in numbers</a:t>
            </a:r>
            <a:endParaRPr sz="2400" dirty="0"/>
          </a:p>
          <a:p>
            <a:r>
              <a:rPr sz="2400" dirty="0" smtClean="0"/>
              <a:t>Access </a:t>
            </a:r>
            <a:r>
              <a:rPr sz="2400" dirty="0"/>
              <a:t>code: </a:t>
            </a:r>
            <a:r>
              <a:rPr lang="en-US" altLang="zh-CN" sz="2400" dirty="0"/>
              <a:t>179 048 8577</a:t>
            </a:r>
            <a:endParaRPr lang="en-US" altLang="zh-CN" sz="2400" dirty="0" smtClean="0"/>
          </a:p>
          <a:p>
            <a:endParaRPr lang="en-US" altLang="zh-CN" sz="2400" dirty="0" smtClean="0"/>
          </a:p>
          <a:p>
            <a:r>
              <a:rPr lang="en-US" altLang="zh-CN" sz="2400" dirty="0" smtClean="0"/>
              <a:t>Join </a:t>
            </a:r>
            <a:r>
              <a:rPr lang="en-US" altLang="zh-CN" sz="2400" dirty="0"/>
              <a:t>from a video system or application: dial </a:t>
            </a:r>
            <a:r>
              <a:rPr lang="en-US" altLang="zh-CN" sz="2400" dirty="0" smtClean="0"/>
              <a:t>1790488577 </a:t>
            </a:r>
            <a:r>
              <a:rPr lang="en-US" altLang="zh-CN" sz="2400" dirty="0"/>
              <a:t>@</a:t>
            </a:r>
            <a:r>
              <a:rPr lang="en-US" altLang="zh-CN" sz="2400" dirty="0" smtClean="0"/>
              <a:t>ieee802.my.webex.com</a:t>
            </a:r>
            <a:r>
              <a:rPr lang="en-US" altLang="zh-CN" sz="2400" dirty="0"/>
              <a:t>, or 173.243.2.68</a:t>
            </a:r>
          </a:p>
          <a:p>
            <a:endParaRPr lang="en-US" altLang="zh-CN" sz="2400" dirty="0"/>
          </a:p>
          <a:p>
            <a:r>
              <a:rPr lang="en-US" altLang="zh-CN" sz="2400" dirty="0"/>
              <a:t>Join using Microsoft Lync or Microsoft Skype for Business: dial </a:t>
            </a:r>
            <a:r>
              <a:rPr lang="en-US" altLang="zh-CN" sz="2400" dirty="0" smtClean="0"/>
              <a:t>1790488577.ieee802.my@lync.webex.com</a:t>
            </a:r>
            <a:endParaRPr lang="en-US" altLang="zh-CN" sz="2400" dirty="0"/>
          </a:p>
          <a:p>
            <a:endParaRPr sz="2400" dirty="0">
              <a:sym typeface="+mn-ea"/>
            </a:endParaRPr>
          </a:p>
        </p:txBody>
      </p:sp>
      <p:sp>
        <p:nvSpPr>
          <p:cNvPr id="22530" name="页脚占位符 2"/>
          <p:cNvSpPr>
            <a:spLocks noGrp="1"/>
          </p:cNvSpPr>
          <p:nvPr>
            <p:ph type="ftr" sz="quarter" idx="4294967295"/>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2531" name="灯片编号占位符 3"/>
          <p:cNvSpPr>
            <a:spLocks noGrp="1"/>
          </p:cNvSpPr>
          <p:nvPr>
            <p:ph type="sldNum" sz="quarter" idx="4294967295"/>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21</a:t>
            </a:fld>
            <a:endParaRPr lang="en-US" altLang="en-US" dirty="0">
              <a:latin typeface="Times New Roman" panose="02020603050405020304" pitchFamily="18" charset="0"/>
              <a:ea typeface="Arial Unicode MS" pitchFamily="34" charset="-122"/>
            </a:endParaRPr>
          </a:p>
        </p:txBody>
      </p:sp>
      <p:sp>
        <p:nvSpPr>
          <p:cNvPr id="8"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345912391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22</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teleconference</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376680" y="1994535"/>
            <a:ext cx="9927590" cy="4396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75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rules</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Approval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of </a:t>
            </a: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agenda</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Present</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ations and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discussion</a:t>
            </a:r>
          </a:p>
          <a:p>
            <a:pPr marL="800100" lvl="1" eaLnBrk="0" hangingPunct="0">
              <a:defRPr/>
            </a:pPr>
            <a:r>
              <a:rPr lang="en-US" altLang="zh-CN" b="1" dirty="0" smtClean="0"/>
              <a:t>SP for 11-20/1939r3</a:t>
            </a:r>
            <a:r>
              <a:rPr lang="en-US" altLang="zh-CN" sz="2100" b="1" dirty="0" smtClean="0"/>
              <a:t>, resolution </a:t>
            </a:r>
            <a:r>
              <a:rPr lang="en-US" altLang="zh-CN" sz="2100" b="1" dirty="0"/>
              <a:t>clause 3 comments for lb251, Joseph Levy (</a:t>
            </a:r>
            <a:r>
              <a:rPr lang="en-US" altLang="zh-CN" sz="2100" b="1" dirty="0" err="1"/>
              <a:t>InterDigital</a:t>
            </a:r>
            <a:r>
              <a:rPr lang="en-US" altLang="zh-CN" sz="2100" b="1" dirty="0"/>
              <a:t>)</a:t>
            </a:r>
          </a:p>
          <a:p>
            <a:pPr marL="800100" lvl="1" eaLnBrk="0" hangingPunct="0">
              <a:defRPr/>
            </a:pPr>
            <a:r>
              <a:rPr lang="en-US" altLang="zh-CN" b="1" dirty="0" smtClean="0"/>
              <a:t>Comment resolution progress update (</a:t>
            </a:r>
            <a:r>
              <a:rPr lang="en-US" altLang="zh-CN" b="1" dirty="0" err="1" smtClean="0"/>
              <a:t>Bahar</a:t>
            </a:r>
            <a:r>
              <a:rPr lang="en-US" altLang="zh-CN" b="1" dirty="0" smtClean="0"/>
              <a:t>)</a:t>
            </a:r>
          </a:p>
          <a:p>
            <a:pPr marL="800100" lvl="1" eaLnBrk="0" hangingPunct="0">
              <a:defRPr/>
            </a:pPr>
            <a:r>
              <a:rPr lang="en-US" altLang="zh-CN" b="1" dirty="0" smtClean="0"/>
              <a:t>Continue submissions in submission list</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Next </a:t>
            </a:r>
            <a:r>
              <a:rPr kumimoji="0" lang="en-US" altLang="en-GB" sz="24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teleconference on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Mar 9</a:t>
            </a:r>
            <a:r>
              <a:rPr kumimoji="0" lang="en-US" altLang="en-GB" sz="2400" b="1" i="0" u="none" strike="noStrike" kern="1200" cap="none" spc="0" normalizeH="0" baseline="3000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th</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(IEEE 802.11 plenary week) </a:t>
            </a:r>
            <a:r>
              <a:rPr lang="en-US" altLang="en-GB" dirty="0" smtClean="0"/>
              <a:t>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noProof="0" dirty="0" smtClean="0">
                <a:ln>
                  <a:noFill/>
                </a:ln>
                <a:effectLst/>
                <a:uLnTx/>
                <a:uFillTx/>
                <a:sym typeface="+mn-ea"/>
              </a:rPr>
              <a:t>Adjourn</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29311289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#1 (CR, 11-20/1939r3)</a:t>
            </a:r>
            <a:endParaRPr lang="zh-CN" altLang="en-US" dirty="0"/>
          </a:p>
        </p:txBody>
      </p:sp>
      <p:sp>
        <p:nvSpPr>
          <p:cNvPr id="3" name="内容占位符 2"/>
          <p:cNvSpPr>
            <a:spLocks noGrp="1"/>
          </p:cNvSpPr>
          <p:nvPr>
            <p:ph idx="1"/>
          </p:nvPr>
        </p:nvSpPr>
        <p:spPr/>
        <p:txBody>
          <a:bodyPr/>
          <a:lstStyle/>
          <a:p>
            <a:r>
              <a:rPr lang="en-US" altLang="zh-CN" sz="2400" dirty="0">
                <a:sym typeface="+mn-ea"/>
              </a:rPr>
              <a:t>Do you agree on the comment resolution to following </a:t>
            </a:r>
            <a:r>
              <a:rPr lang="en-US" altLang="zh-CN" sz="2400" dirty="0" smtClean="0">
                <a:sym typeface="+mn-ea"/>
              </a:rPr>
              <a:t>28 CIDs </a:t>
            </a:r>
            <a:r>
              <a:rPr lang="en-US" altLang="zh-CN" sz="2400" dirty="0" smtClean="0"/>
              <a:t> </a:t>
            </a:r>
            <a:r>
              <a:rPr lang="en-US" altLang="zh-CN" sz="2400" dirty="0"/>
              <a:t>and proposed spec text modification to IEEE P802.11bd </a:t>
            </a:r>
            <a:r>
              <a:rPr lang="en-US" altLang="zh-CN" sz="2400" dirty="0" smtClean="0"/>
              <a:t>D1.0 </a:t>
            </a:r>
            <a:r>
              <a:rPr lang="en-US" altLang="zh-CN" sz="2400" dirty="0"/>
              <a:t>as in </a:t>
            </a:r>
            <a:r>
              <a:rPr lang="en-US" altLang="zh-CN" sz="2400" dirty="0" smtClean="0"/>
              <a:t>11-20/1939r3</a:t>
            </a:r>
            <a:r>
              <a:rPr lang="zh-CN" altLang="en-US" sz="2400" dirty="0" smtClean="0">
                <a:sym typeface="+mn-ea"/>
              </a:rPr>
              <a:t>?</a:t>
            </a:r>
            <a:endParaRPr lang="zh-CN" altLang="en-US" sz="2400" dirty="0">
              <a:sym typeface="+mn-ea"/>
            </a:endParaRPr>
          </a:p>
          <a:p>
            <a:pPr marL="685800" lvl="1" indent="-342900">
              <a:buFontTx/>
              <a:buChar char="-"/>
            </a:pPr>
            <a:r>
              <a:rPr lang="en-US" altLang="zh-CN" sz="2100" dirty="0">
                <a:latin typeface="Calibri" panose="020F0502020204030204" pitchFamily="34" charset="0"/>
                <a:cs typeface="Calibri" panose="020F0502020204030204" pitchFamily="34" charset="0"/>
              </a:rPr>
              <a:t>CID </a:t>
            </a:r>
            <a:r>
              <a:rPr lang="en-GB" altLang="zh-CN" sz="2100" dirty="0">
                <a:latin typeface="Calibri" panose="020F0502020204030204" pitchFamily="34" charset="0"/>
                <a:cs typeface="Calibri" panose="020F0502020204030204" pitchFamily="34" charset="0"/>
              </a:rPr>
              <a:t>1009, 1010, 1073, 1074, 1011, 1138, 1139</a:t>
            </a:r>
            <a:r>
              <a:rPr lang="en-GB" altLang="zh-CN" sz="2100" dirty="0" smtClean="0">
                <a:latin typeface="Calibri" panose="020F0502020204030204" pitchFamily="34" charset="0"/>
                <a:cs typeface="Calibri" panose="020F0502020204030204" pitchFamily="34" charset="0"/>
              </a:rPr>
              <a:t>, </a:t>
            </a:r>
            <a:r>
              <a:rPr lang="en-GB" altLang="zh-CN" sz="2100" dirty="0">
                <a:latin typeface="Calibri" panose="020F0502020204030204" pitchFamily="34" charset="0"/>
                <a:cs typeface="Calibri" panose="020F0502020204030204" pitchFamily="34" charset="0"/>
              </a:rPr>
              <a:t>1197, 1240, 1250, 1255, 1258, 1378, 1380, 1381, 1382, 1383, 1384, 1385, 1439, 1507, 1508, 1516, 1689, 1732, 1733, 1734, and 1735</a:t>
            </a:r>
            <a:endParaRPr lang="en-US" altLang="zh-CN" sz="2100" dirty="0">
              <a:latin typeface="Calibri" panose="020F0502020204030204" pitchFamily="34" charset="0"/>
              <a:cs typeface="Calibri" panose="020F0502020204030204" pitchFamily="34" charset="0"/>
            </a:endParaRPr>
          </a:p>
          <a:p>
            <a:pPr marL="628650" lvl="1" indent="-285750">
              <a:buFontTx/>
              <a:buChar char="-"/>
            </a:pPr>
            <a:endParaRPr lang="en-US" altLang="zh-CN" sz="2100" dirty="0">
              <a:latin typeface="Calibri" panose="020F0502020204030204" pitchFamily="34" charset="0"/>
              <a:cs typeface="Calibri" panose="020F0502020204030204" pitchFamily="34" charset="0"/>
            </a:endParaRPr>
          </a:p>
          <a:p>
            <a:pPr marL="628650" lvl="1" indent="-285750">
              <a:buFontTx/>
              <a:buChar char="-"/>
            </a:pPr>
            <a:endParaRPr lang="en-US" altLang="zh-CN" dirty="0" smtClean="0"/>
          </a:p>
          <a:p>
            <a:r>
              <a:rPr lang="en-US" altLang="zh-CN" dirty="0" smtClean="0"/>
              <a:t>8Y/1N/2A</a:t>
            </a:r>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23</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231587525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a:t>
            </a:r>
            <a:r>
              <a:rPr lang="en-US" altLang="en-US" sz="3200" dirty="0" err="1">
                <a:solidFill>
                  <a:srgbClr val="0000FF"/>
                </a:solidFill>
                <a:latin typeface="Arial Black" panose="020B0A04020102020204" pitchFamily="34" charset="0"/>
              </a:rPr>
              <a:t>TGbd</a:t>
            </a:r>
            <a:r>
              <a:rPr lang="en-US" altLang="en-US" sz="3200" dirty="0">
                <a:solidFill>
                  <a:srgbClr val="0000FF"/>
                </a:solidFill>
                <a:latin typeface="Arial Black" panose="020B0A04020102020204" pitchFamily="34" charset="0"/>
              </a:rPr>
              <a:t> </a:t>
            </a:r>
            <a:r>
              <a:rPr lang="en-US" sz="3200" dirty="0" smtClean="0">
                <a:solidFill>
                  <a:srgbClr val="0000FF"/>
                </a:solidFill>
                <a:latin typeface="Arial Black" panose="020B0A04020102020204" pitchFamily="34" charset="0"/>
              </a:rPr>
              <a:t>Teleconference</a:t>
            </a:r>
            <a:br>
              <a:rPr lang="en-US" sz="3200" dirty="0" smtClean="0">
                <a:solidFill>
                  <a:srgbClr val="0000FF"/>
                </a:solidFill>
                <a:latin typeface="Arial Black" panose="020B0A04020102020204" pitchFamily="34" charset="0"/>
              </a:rPr>
            </a:br>
            <a:r>
              <a:rPr lang="en-US" sz="3200" dirty="0" smtClean="0">
                <a:solidFill>
                  <a:srgbClr val="0000FF"/>
                </a:solidFill>
                <a:latin typeface="Arial Black" panose="020B0A04020102020204" pitchFamily="34" charset="0"/>
              </a:rPr>
              <a:t>During IEEE 802.11 Mar 2021 Plenary</a:t>
            </a:r>
            <a:endParaRPr lang="en-US" sz="3200" dirty="0">
              <a:solidFill>
                <a:srgbClr val="0000FF"/>
              </a:solidFill>
              <a:latin typeface="Arial Black" panose="020B0A04020102020204" pitchFamily="34" charset="0"/>
            </a:endParaRP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24</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Mar 9</a:t>
            </a:r>
            <a:r>
              <a:rPr kumimoji="0" lang="en-US" altLang="en-US" sz="3600" b="1" i="0" u="none" strike="noStrike" kern="0" cap="none" spc="0" normalizeH="0" baseline="3000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th</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2021</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Yan Zhang (NXP)</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Tech Editor: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Bahar</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Sadeghi</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(Intel)</a:t>
            </a:r>
          </a:p>
          <a:p>
            <a:pPr marL="342900" marR="0" lvl="0" indent="-342900" algn="l"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p:txBody>
      </p:sp>
      <p:sp>
        <p:nvSpPr>
          <p:cNvPr id="8"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55420023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Teleconference Bridge Information</a:t>
            </a:r>
          </a:p>
        </p:txBody>
      </p:sp>
      <p:sp>
        <p:nvSpPr>
          <p:cNvPr id="3" name="文本占位符 2"/>
          <p:cNvSpPr>
            <a:spLocks noGrp="1"/>
          </p:cNvSpPr>
          <p:nvPr>
            <p:ph type="body" idx="1"/>
          </p:nvPr>
        </p:nvSpPr>
        <p:spPr>
          <a:xfrm>
            <a:off x="914400" y="1751330"/>
            <a:ext cx="10361930" cy="4467225"/>
          </a:xfrm>
        </p:spPr>
        <p:txBody>
          <a:bodyPr>
            <a:normAutofit fontScale="77500" lnSpcReduction="20000"/>
          </a:bodyPr>
          <a:lstStyle/>
          <a:p>
            <a:r>
              <a:rPr sz="2400" dirty="0"/>
              <a:t>Join </a:t>
            </a:r>
            <a:r>
              <a:rPr sz="2400" dirty="0" err="1"/>
              <a:t>Webex</a:t>
            </a:r>
            <a:r>
              <a:rPr sz="2400" dirty="0"/>
              <a:t> Meeting</a:t>
            </a:r>
            <a:r>
              <a:rPr lang="en-US" sz="2400" dirty="0" smtClean="0"/>
              <a:t>:</a:t>
            </a:r>
            <a:endParaRPr sz="2400" dirty="0"/>
          </a:p>
          <a:p>
            <a:endParaRPr sz="2400" dirty="0"/>
          </a:p>
          <a:p>
            <a:r>
              <a:rPr sz="2400" dirty="0"/>
              <a:t>Meeting </a:t>
            </a:r>
            <a:r>
              <a:rPr sz="2500" dirty="0"/>
              <a:t>number: </a:t>
            </a:r>
            <a:r>
              <a:rPr lang="en-US" altLang="zh-CN" sz="2500" dirty="0"/>
              <a:t>179 826 3004</a:t>
            </a:r>
            <a:endParaRPr sz="2500" dirty="0"/>
          </a:p>
          <a:p>
            <a:r>
              <a:rPr sz="2400" dirty="0" smtClean="0"/>
              <a:t>Meeting password: wireless</a:t>
            </a:r>
          </a:p>
          <a:p>
            <a:endParaRPr sz="2400" dirty="0"/>
          </a:p>
          <a:p>
            <a:r>
              <a:rPr sz="2400" dirty="0"/>
              <a:t>Join by phone:</a:t>
            </a:r>
          </a:p>
          <a:p>
            <a:r>
              <a:rPr sz="2400" dirty="0"/>
              <a:t>   +1-510-338-9438 USA Toll</a:t>
            </a:r>
          </a:p>
          <a:p>
            <a:r>
              <a:rPr sz="2400" dirty="0"/>
              <a:t>   </a:t>
            </a:r>
            <a:r>
              <a:rPr sz="2400" dirty="0">
                <a:hlinkClick r:id="rId2" action="ppaction://hlinkfile"/>
              </a:rPr>
              <a:t>Global call-in numbers</a:t>
            </a:r>
            <a:endParaRPr sz="2400" dirty="0"/>
          </a:p>
          <a:p>
            <a:r>
              <a:rPr sz="2400" dirty="0" smtClean="0"/>
              <a:t>Access </a:t>
            </a:r>
            <a:r>
              <a:rPr sz="2400" dirty="0"/>
              <a:t>code: </a:t>
            </a:r>
            <a:r>
              <a:rPr lang="en-US" altLang="zh-CN" sz="2400" dirty="0"/>
              <a:t>179 826 3004</a:t>
            </a:r>
            <a:endParaRPr lang="en-US" altLang="zh-CN" sz="2400" dirty="0" smtClean="0"/>
          </a:p>
          <a:p>
            <a:endParaRPr lang="en-US" altLang="zh-CN" sz="2400" dirty="0" smtClean="0"/>
          </a:p>
          <a:p>
            <a:r>
              <a:rPr lang="en-US" altLang="zh-CN" sz="2400" dirty="0" smtClean="0"/>
              <a:t>Join </a:t>
            </a:r>
            <a:r>
              <a:rPr lang="en-US" altLang="zh-CN" sz="2400" dirty="0"/>
              <a:t>from a video system or application: dial </a:t>
            </a:r>
            <a:r>
              <a:rPr lang="en-US" altLang="zh-CN" sz="2400" dirty="0" smtClean="0"/>
              <a:t>1798263004@ieee802.my.webex.com</a:t>
            </a:r>
            <a:r>
              <a:rPr lang="en-US" altLang="zh-CN" sz="2400" dirty="0"/>
              <a:t>, or 173.243.2.68</a:t>
            </a:r>
          </a:p>
          <a:p>
            <a:endParaRPr lang="en-US" altLang="zh-CN" sz="2400" dirty="0"/>
          </a:p>
          <a:p>
            <a:r>
              <a:rPr lang="en-US" altLang="zh-CN" sz="2400" dirty="0"/>
              <a:t>Join using Microsoft Lync or Microsoft Skype for Business: dial </a:t>
            </a:r>
            <a:r>
              <a:rPr lang="en-US" altLang="zh-CN" sz="2400" dirty="0" smtClean="0"/>
              <a:t>1798263004.ieee802.my@lync.webex.com</a:t>
            </a:r>
            <a:endParaRPr lang="en-US" altLang="zh-CN" sz="2400" dirty="0"/>
          </a:p>
          <a:p>
            <a:endParaRPr sz="2400" dirty="0">
              <a:sym typeface="+mn-ea"/>
            </a:endParaRPr>
          </a:p>
        </p:txBody>
      </p:sp>
      <p:sp>
        <p:nvSpPr>
          <p:cNvPr id="22530" name="页脚占位符 2"/>
          <p:cNvSpPr>
            <a:spLocks noGrp="1"/>
          </p:cNvSpPr>
          <p:nvPr>
            <p:ph type="ftr" sz="quarter" idx="4294967295"/>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2531" name="灯片编号占位符 3"/>
          <p:cNvSpPr>
            <a:spLocks noGrp="1"/>
          </p:cNvSpPr>
          <p:nvPr>
            <p:ph type="sldNum" sz="quarter" idx="4294967295"/>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25</a:t>
            </a:fld>
            <a:endParaRPr lang="en-US" altLang="en-US" dirty="0">
              <a:latin typeface="Times New Roman" panose="02020603050405020304" pitchFamily="18" charset="0"/>
              <a:ea typeface="Arial Unicode MS" pitchFamily="34" charset="-122"/>
            </a:endParaRPr>
          </a:p>
        </p:txBody>
      </p:sp>
      <p:sp>
        <p:nvSpPr>
          <p:cNvPr id="8"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365837617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26</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teleconference</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376680" y="1994535"/>
            <a:ext cx="9927590" cy="4396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82500" lnSpcReduction="2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rules</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Approval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of </a:t>
            </a: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agenda</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Approval</a:t>
            </a:r>
            <a:r>
              <a:rPr kumimoji="0" lang="en-GB" altLang="en-US" b="1" i="0" u="none" strike="noStrike" kern="1200" cap="none" spc="0" normalizeH="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of TG minutes</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baseline="0" dirty="0" smtClean="0"/>
              <a:t>Tech</a:t>
            </a:r>
            <a:r>
              <a:rPr lang="en-GB" altLang="en-US" dirty="0" smtClean="0"/>
              <a:t> Editor report (11-19/2045r9)</a:t>
            </a:r>
            <a:endPar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Present</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ations and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discussion</a:t>
            </a:r>
          </a:p>
          <a:p>
            <a:pPr marL="800100" lvl="1" eaLnBrk="0" hangingPunct="0">
              <a:defRPr/>
            </a:pPr>
            <a:r>
              <a:rPr lang="en-US" altLang="zh-CN" b="1" dirty="0">
                <a:solidFill>
                  <a:srgbClr val="00B050"/>
                </a:solidFill>
              </a:rPr>
              <a:t>SP for </a:t>
            </a:r>
            <a:r>
              <a:rPr lang="en-US" altLang="zh-CN" b="1" dirty="0" smtClean="0">
                <a:solidFill>
                  <a:srgbClr val="00B050"/>
                </a:solidFill>
              </a:rPr>
              <a:t>11-21/0097</a:t>
            </a:r>
            <a:r>
              <a:rPr lang="en-US" altLang="zh-CN" sz="2100" b="1" dirty="0">
                <a:solidFill>
                  <a:srgbClr val="00B050"/>
                </a:solidFill>
              </a:rPr>
              <a:t>, </a:t>
            </a:r>
            <a:r>
              <a:rPr lang="zh-CN" altLang="zh-CN" sz="2100" b="1" dirty="0">
                <a:solidFill>
                  <a:srgbClr val="00B050"/>
                </a:solidFill>
              </a:rPr>
              <a:t>D1.0 title comments resolution</a:t>
            </a:r>
            <a:r>
              <a:rPr lang="en-US" altLang="zh-CN" sz="2100" b="1" dirty="0">
                <a:solidFill>
                  <a:srgbClr val="00B050"/>
                </a:solidFill>
              </a:rPr>
              <a:t>, </a:t>
            </a:r>
            <a:r>
              <a:rPr lang="en-US" altLang="zh-CN" sz="2100" b="1" dirty="0" err="1">
                <a:solidFill>
                  <a:srgbClr val="00B050"/>
                </a:solidFill>
              </a:rPr>
              <a:t>Bahar</a:t>
            </a:r>
            <a:r>
              <a:rPr lang="en-US" altLang="zh-CN" sz="2100" b="1" dirty="0">
                <a:solidFill>
                  <a:srgbClr val="00B050"/>
                </a:solidFill>
              </a:rPr>
              <a:t> </a:t>
            </a:r>
            <a:r>
              <a:rPr lang="en-US" altLang="zh-CN" b="1" dirty="0" err="1">
                <a:solidFill>
                  <a:srgbClr val="00B050"/>
                </a:solidFill>
              </a:rPr>
              <a:t>Sadeghi</a:t>
            </a:r>
            <a:r>
              <a:rPr lang="en-US" altLang="zh-CN" b="1" dirty="0">
                <a:solidFill>
                  <a:srgbClr val="00B050"/>
                </a:solidFill>
              </a:rPr>
              <a:t> (Intel)</a:t>
            </a:r>
            <a:endParaRPr lang="zh-CN" altLang="zh-CN" b="1" dirty="0">
              <a:solidFill>
                <a:srgbClr val="00B050"/>
              </a:solidFill>
            </a:endParaRPr>
          </a:p>
          <a:p>
            <a:pPr marL="800100" lvl="1" eaLnBrk="0" hangingPunct="0">
              <a:buFontTx/>
              <a:buChar char="–"/>
              <a:defRPr/>
            </a:pPr>
            <a:r>
              <a:rPr lang="en-US" altLang="zh-CN" sz="2100" b="1" dirty="0" smtClean="0">
                <a:solidFill>
                  <a:srgbClr val="00B050"/>
                </a:solidFill>
              </a:rPr>
              <a:t>SP for </a:t>
            </a:r>
            <a:r>
              <a:rPr lang="zh-CN" altLang="zh-CN" sz="2100" b="1" dirty="0" smtClean="0">
                <a:solidFill>
                  <a:srgbClr val="00B050"/>
                </a:solidFill>
              </a:rPr>
              <a:t>11-21/0107r</a:t>
            </a:r>
            <a:r>
              <a:rPr lang="en-US" altLang="zh-CN" sz="2100" b="1" dirty="0" smtClean="0">
                <a:solidFill>
                  <a:srgbClr val="00B050"/>
                </a:solidFill>
              </a:rPr>
              <a:t>1,</a:t>
            </a:r>
            <a:r>
              <a:rPr lang="zh-CN" altLang="zh-CN" sz="2100" b="1" dirty="0" smtClean="0">
                <a:solidFill>
                  <a:srgbClr val="00B050"/>
                </a:solidFill>
              </a:rPr>
              <a:t> </a:t>
            </a:r>
            <a:r>
              <a:rPr lang="zh-CN" altLang="zh-CN" sz="2100" b="1" dirty="0">
                <a:solidFill>
                  <a:srgbClr val="00B050"/>
                </a:solidFill>
              </a:rPr>
              <a:t>general comments resolution</a:t>
            </a:r>
            <a:r>
              <a:rPr lang="en-US" altLang="zh-CN" sz="2100" b="1" dirty="0">
                <a:solidFill>
                  <a:srgbClr val="00B050"/>
                </a:solidFill>
              </a:rPr>
              <a:t>, </a:t>
            </a:r>
            <a:r>
              <a:rPr lang="en-US" altLang="zh-CN" sz="2100" b="1" dirty="0" err="1">
                <a:solidFill>
                  <a:srgbClr val="00B050"/>
                </a:solidFill>
              </a:rPr>
              <a:t>Bahar</a:t>
            </a:r>
            <a:r>
              <a:rPr lang="en-US" altLang="zh-CN" sz="2100" b="1" dirty="0">
                <a:solidFill>
                  <a:srgbClr val="00B050"/>
                </a:solidFill>
              </a:rPr>
              <a:t> </a:t>
            </a:r>
            <a:r>
              <a:rPr lang="en-US" altLang="zh-CN" sz="2100" b="1" dirty="0" err="1">
                <a:solidFill>
                  <a:srgbClr val="00B050"/>
                </a:solidFill>
              </a:rPr>
              <a:t>Sadeghi</a:t>
            </a:r>
            <a:r>
              <a:rPr lang="en-US" altLang="zh-CN" sz="2100" b="1" dirty="0">
                <a:solidFill>
                  <a:srgbClr val="00B050"/>
                </a:solidFill>
              </a:rPr>
              <a:t> (Intel)</a:t>
            </a:r>
            <a:endParaRPr lang="zh-CN" altLang="zh-CN" sz="2100" b="1" dirty="0">
              <a:solidFill>
                <a:srgbClr val="00B050"/>
              </a:solidFill>
            </a:endParaRPr>
          </a:p>
          <a:p>
            <a:pPr marL="800100" lvl="1" eaLnBrk="0" hangingPunct="0">
              <a:defRPr/>
            </a:pPr>
            <a:r>
              <a:rPr lang="en-US" altLang="zh-CN" sz="2100" b="1" dirty="0">
                <a:solidFill>
                  <a:srgbClr val="00B050"/>
                </a:solidFill>
              </a:rPr>
              <a:t>SP for </a:t>
            </a:r>
            <a:r>
              <a:rPr lang="zh-CN" altLang="zh-CN" sz="2100" b="1" dirty="0" smtClean="0">
                <a:solidFill>
                  <a:srgbClr val="00B050"/>
                </a:solidFill>
              </a:rPr>
              <a:t>11</a:t>
            </a:r>
            <a:r>
              <a:rPr lang="en-US" altLang="zh-CN" sz="2100" b="1" dirty="0">
                <a:solidFill>
                  <a:srgbClr val="00B050"/>
                </a:solidFill>
              </a:rPr>
              <a:t>-</a:t>
            </a:r>
            <a:r>
              <a:rPr lang="zh-CN" altLang="zh-CN" sz="2100" b="1" dirty="0">
                <a:solidFill>
                  <a:srgbClr val="00B050"/>
                </a:solidFill>
              </a:rPr>
              <a:t>21/0108r0</a:t>
            </a:r>
            <a:r>
              <a:rPr lang="en-US" altLang="zh-CN" sz="2100" b="1" dirty="0">
                <a:solidFill>
                  <a:srgbClr val="00B050"/>
                </a:solidFill>
              </a:rPr>
              <a:t>, </a:t>
            </a:r>
            <a:r>
              <a:rPr lang="zh-CN" altLang="zh-CN" sz="2100" b="1" dirty="0">
                <a:solidFill>
                  <a:srgbClr val="00B050"/>
                </a:solidFill>
              </a:rPr>
              <a:t>Clause 31.1 comments resolution</a:t>
            </a:r>
            <a:r>
              <a:rPr lang="en-US" altLang="zh-CN" sz="2100" b="1" dirty="0">
                <a:solidFill>
                  <a:srgbClr val="00B050"/>
                </a:solidFill>
              </a:rPr>
              <a:t>, </a:t>
            </a:r>
            <a:r>
              <a:rPr lang="en-US" altLang="zh-CN" sz="2100" b="1" dirty="0" err="1">
                <a:solidFill>
                  <a:srgbClr val="00B050"/>
                </a:solidFill>
              </a:rPr>
              <a:t>Bahar</a:t>
            </a:r>
            <a:r>
              <a:rPr lang="en-US" altLang="zh-CN" sz="2100" b="1" dirty="0">
                <a:solidFill>
                  <a:srgbClr val="00B050"/>
                </a:solidFill>
              </a:rPr>
              <a:t> </a:t>
            </a:r>
            <a:r>
              <a:rPr lang="en-US" altLang="zh-CN" sz="2100" b="1" dirty="0" err="1">
                <a:solidFill>
                  <a:srgbClr val="00B050"/>
                </a:solidFill>
              </a:rPr>
              <a:t>Sadeghi</a:t>
            </a:r>
            <a:r>
              <a:rPr lang="en-US" altLang="zh-CN" sz="2100" b="1" dirty="0">
                <a:solidFill>
                  <a:srgbClr val="00B050"/>
                </a:solidFill>
              </a:rPr>
              <a:t> (Intel)</a:t>
            </a:r>
            <a:endParaRPr lang="zh-CN" altLang="zh-CN" sz="2100" b="1" dirty="0">
              <a:solidFill>
                <a:srgbClr val="00B050"/>
              </a:solidFill>
            </a:endParaRPr>
          </a:p>
          <a:p>
            <a:pPr marL="800100" lvl="1" eaLnBrk="0" hangingPunct="0">
              <a:defRPr/>
            </a:pPr>
            <a:r>
              <a:rPr lang="en-US" altLang="zh-CN" sz="2100" b="1" dirty="0">
                <a:solidFill>
                  <a:srgbClr val="00B050"/>
                </a:solidFill>
              </a:rPr>
              <a:t>SP for </a:t>
            </a:r>
            <a:r>
              <a:rPr lang="zh-CN" altLang="zh-CN" sz="2100" b="1" dirty="0" smtClean="0">
                <a:solidFill>
                  <a:srgbClr val="00B050"/>
                </a:solidFill>
              </a:rPr>
              <a:t>11-21/0109r</a:t>
            </a:r>
            <a:r>
              <a:rPr lang="en-US" altLang="zh-CN" sz="2100" b="1" dirty="0" smtClean="0">
                <a:solidFill>
                  <a:srgbClr val="00B050"/>
                </a:solidFill>
              </a:rPr>
              <a:t>1, </a:t>
            </a:r>
            <a:r>
              <a:rPr lang="zh-CN" altLang="zh-CN" sz="2100" b="1" dirty="0">
                <a:solidFill>
                  <a:srgbClr val="00B050"/>
                </a:solidFill>
              </a:rPr>
              <a:t>Clause 32.1 comments resolution</a:t>
            </a:r>
            <a:r>
              <a:rPr lang="en-US" altLang="zh-CN" sz="2100" b="1" dirty="0">
                <a:solidFill>
                  <a:srgbClr val="00B050"/>
                </a:solidFill>
              </a:rPr>
              <a:t>, </a:t>
            </a:r>
            <a:r>
              <a:rPr lang="en-US" altLang="zh-CN" sz="2100" b="1" dirty="0" err="1">
                <a:solidFill>
                  <a:srgbClr val="00B050"/>
                </a:solidFill>
              </a:rPr>
              <a:t>Bahar</a:t>
            </a:r>
            <a:r>
              <a:rPr lang="en-US" altLang="zh-CN" sz="2100" b="1" dirty="0">
                <a:solidFill>
                  <a:srgbClr val="00B050"/>
                </a:solidFill>
              </a:rPr>
              <a:t> </a:t>
            </a:r>
            <a:r>
              <a:rPr lang="en-US" altLang="zh-CN" sz="2100" b="1" dirty="0" err="1">
                <a:solidFill>
                  <a:srgbClr val="00B050"/>
                </a:solidFill>
              </a:rPr>
              <a:t>Sadeghi</a:t>
            </a:r>
            <a:r>
              <a:rPr lang="en-US" altLang="zh-CN" sz="2100" b="1" dirty="0">
                <a:solidFill>
                  <a:srgbClr val="00B050"/>
                </a:solidFill>
              </a:rPr>
              <a:t> (Intel)</a:t>
            </a:r>
            <a:endParaRPr lang="zh-CN" altLang="zh-CN" sz="2100" b="1" dirty="0">
              <a:solidFill>
                <a:srgbClr val="00B050"/>
              </a:solidFill>
            </a:endParaRPr>
          </a:p>
          <a:p>
            <a:pPr marL="800100" lvl="1" eaLnBrk="0" hangingPunct="0">
              <a:defRPr/>
            </a:pPr>
            <a:r>
              <a:rPr lang="en-US" altLang="zh-CN" sz="2100" b="1" dirty="0">
                <a:solidFill>
                  <a:srgbClr val="00B050"/>
                </a:solidFill>
              </a:rPr>
              <a:t>SP for </a:t>
            </a:r>
            <a:r>
              <a:rPr lang="zh-CN" altLang="zh-CN" sz="2100" b="1" dirty="0" smtClean="0">
                <a:solidFill>
                  <a:srgbClr val="00B050"/>
                </a:solidFill>
              </a:rPr>
              <a:t>11-21/0110r0</a:t>
            </a:r>
            <a:r>
              <a:rPr lang="en-US" altLang="zh-CN" sz="2100" b="1" dirty="0">
                <a:solidFill>
                  <a:srgbClr val="00B050"/>
                </a:solidFill>
              </a:rPr>
              <a:t>, </a:t>
            </a:r>
            <a:r>
              <a:rPr lang="zh-CN" altLang="zh-CN" sz="2100" b="1" dirty="0">
                <a:solidFill>
                  <a:srgbClr val="00B050"/>
                </a:solidFill>
              </a:rPr>
              <a:t>Annex C3 comments resolution</a:t>
            </a:r>
            <a:r>
              <a:rPr lang="en-US" altLang="zh-CN" sz="2100" b="1" dirty="0">
                <a:solidFill>
                  <a:srgbClr val="00B050"/>
                </a:solidFill>
              </a:rPr>
              <a:t>, </a:t>
            </a:r>
            <a:r>
              <a:rPr lang="en-US" altLang="zh-CN" sz="2100" b="1" dirty="0" err="1">
                <a:solidFill>
                  <a:srgbClr val="00B050"/>
                </a:solidFill>
              </a:rPr>
              <a:t>Bahar</a:t>
            </a:r>
            <a:r>
              <a:rPr lang="en-US" altLang="zh-CN" sz="2100" b="1" dirty="0">
                <a:solidFill>
                  <a:srgbClr val="00B050"/>
                </a:solidFill>
              </a:rPr>
              <a:t> </a:t>
            </a:r>
            <a:r>
              <a:rPr lang="en-US" altLang="zh-CN" sz="2100" b="1" dirty="0" err="1">
                <a:solidFill>
                  <a:srgbClr val="00B050"/>
                </a:solidFill>
              </a:rPr>
              <a:t>Sadeghi</a:t>
            </a:r>
            <a:r>
              <a:rPr lang="en-US" altLang="zh-CN" sz="2100" b="1" dirty="0">
                <a:solidFill>
                  <a:srgbClr val="00B050"/>
                </a:solidFill>
              </a:rPr>
              <a:t> (Intel)</a:t>
            </a:r>
          </a:p>
          <a:p>
            <a:pPr marL="800100" lvl="1" eaLnBrk="0" hangingPunct="0">
              <a:buFontTx/>
              <a:buChar char="–"/>
              <a:defRPr/>
            </a:pPr>
            <a:r>
              <a:rPr lang="en-US" altLang="zh-CN" sz="2100" b="1" dirty="0" smtClean="0"/>
              <a:t>Continue </a:t>
            </a:r>
            <a:r>
              <a:rPr lang="en-US" altLang="zh-CN" sz="2100" b="1" dirty="0"/>
              <a:t>submissions in </a:t>
            </a:r>
            <a:r>
              <a:rPr lang="en-US" altLang="zh-CN" sz="2100" b="1" dirty="0" smtClean="0"/>
              <a:t>submission list</a:t>
            </a:r>
            <a:endParaRPr lang="en-US" altLang="zh-CN" sz="2100" b="1" dirty="0"/>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Next </a:t>
            </a:r>
            <a:r>
              <a:rPr kumimoji="0" lang="en-US" altLang="en-GB" sz="24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teleconference on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Mar 10</a:t>
            </a:r>
            <a:r>
              <a:rPr kumimoji="0" lang="en-US" altLang="en-GB" sz="2400" b="1" i="0" u="none" strike="noStrike" kern="1200" cap="none" spc="0" normalizeH="0" baseline="3000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th</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r>
              <a:rPr lang="en-US" altLang="en-GB" dirty="0" smtClean="0"/>
              <a:t>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noProof="0" dirty="0" smtClean="0">
                <a:ln>
                  <a:noFill/>
                </a:ln>
                <a:effectLst/>
                <a:uLnTx/>
                <a:uFillTx/>
                <a:sym typeface="+mn-ea"/>
              </a:rPr>
              <a:t>Recess</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264645806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Approval of </a:t>
            </a:r>
            <a:r>
              <a:rPr lang="en-US" altLang="zh-CN" dirty="0" err="1" smtClean="0"/>
              <a:t>TGbd</a:t>
            </a:r>
            <a:r>
              <a:rPr lang="en-US" altLang="zh-CN" dirty="0" smtClean="0"/>
              <a:t> meeting minutes</a:t>
            </a:r>
            <a:endParaRPr lang="zh-CN" altLang="en-US" dirty="0"/>
          </a:p>
        </p:txBody>
      </p:sp>
      <p:sp>
        <p:nvSpPr>
          <p:cNvPr id="3" name="内容占位符 2"/>
          <p:cNvSpPr>
            <a:spLocks noGrp="1"/>
          </p:cNvSpPr>
          <p:nvPr>
            <p:ph idx="1"/>
          </p:nvPr>
        </p:nvSpPr>
        <p:spPr/>
        <p:txBody>
          <a:bodyPr>
            <a:normAutofit fontScale="85000" lnSpcReduction="20000"/>
          </a:bodyPr>
          <a:lstStyle/>
          <a:p>
            <a:r>
              <a:rPr lang="en-US" altLang="zh-CN" sz="2400" dirty="0" smtClean="0">
                <a:sym typeface="+mn-ea"/>
              </a:rPr>
              <a:t>Move to approve the following minutes for </a:t>
            </a:r>
            <a:r>
              <a:rPr lang="en-US" altLang="zh-CN" sz="2400" dirty="0" err="1" smtClean="0">
                <a:sym typeface="+mn-ea"/>
              </a:rPr>
              <a:t>TGbd</a:t>
            </a:r>
            <a:r>
              <a:rPr lang="en-US" altLang="zh-CN" sz="2400" dirty="0" smtClean="0">
                <a:sym typeface="+mn-ea"/>
              </a:rPr>
              <a:t> teleconferences during IEEE 802.11 Jan interim week and following teleconferences:</a:t>
            </a:r>
            <a:endParaRPr lang="zh-CN" altLang="en-US" sz="2400" dirty="0">
              <a:sym typeface="+mn-ea"/>
            </a:endParaRPr>
          </a:p>
          <a:p>
            <a:pPr marL="685800" lvl="1" indent="-342900">
              <a:buFontTx/>
              <a:buChar char="-"/>
            </a:pPr>
            <a:r>
              <a:rPr lang="en-US" altLang="zh-CN" sz="2100" dirty="0">
                <a:latin typeface="Calibri" panose="020F0502020204030204" pitchFamily="34" charset="0"/>
                <a:cs typeface="Calibri" panose="020F0502020204030204" pitchFamily="34" charset="0"/>
                <a:hlinkClick r:id="rId2"/>
              </a:rPr>
              <a:t>https://</a:t>
            </a:r>
            <a:r>
              <a:rPr lang="en-US" altLang="zh-CN" sz="2100" dirty="0" smtClean="0">
                <a:latin typeface="Calibri" panose="020F0502020204030204" pitchFamily="34" charset="0"/>
                <a:cs typeface="Calibri" panose="020F0502020204030204" pitchFamily="34" charset="0"/>
                <a:hlinkClick r:id="rId2"/>
              </a:rPr>
              <a:t>mentor.ieee.org/802.11/dcn/21/11-21-0068-00-00bd-ieee-802-11bd-january-2021-interim-meeting-minutes.docx</a:t>
            </a:r>
            <a:endParaRPr lang="en-US" altLang="zh-CN" sz="2100" dirty="0" smtClean="0">
              <a:latin typeface="Calibri" panose="020F0502020204030204" pitchFamily="34" charset="0"/>
              <a:cs typeface="Calibri" panose="020F0502020204030204" pitchFamily="34" charset="0"/>
            </a:endParaRPr>
          </a:p>
          <a:p>
            <a:pPr marL="685800" lvl="1" indent="-342900">
              <a:buFontTx/>
              <a:buChar char="-"/>
            </a:pPr>
            <a:r>
              <a:rPr lang="en-US" altLang="zh-CN" sz="2100" dirty="0">
                <a:latin typeface="Calibri" panose="020F0502020204030204" pitchFamily="34" charset="0"/>
                <a:cs typeface="Calibri" panose="020F0502020204030204" pitchFamily="34" charset="0"/>
                <a:hlinkClick r:id="rId3"/>
              </a:rPr>
              <a:t>https://</a:t>
            </a:r>
            <a:r>
              <a:rPr lang="en-US" altLang="zh-CN" sz="2100" dirty="0" smtClean="0">
                <a:latin typeface="Calibri" panose="020F0502020204030204" pitchFamily="34" charset="0"/>
                <a:cs typeface="Calibri" panose="020F0502020204030204" pitchFamily="34" charset="0"/>
                <a:hlinkClick r:id="rId3"/>
              </a:rPr>
              <a:t>mentor.ieee.org/802.11/dcn/21/11-21-0117-00-00bd-ieee-802-11bd-january-2021-tc-meeting-minutes.docx</a:t>
            </a:r>
            <a:endParaRPr lang="en-US" altLang="zh-CN" sz="2100" dirty="0" smtClean="0">
              <a:latin typeface="Calibri" panose="020F0502020204030204" pitchFamily="34" charset="0"/>
              <a:cs typeface="Calibri" panose="020F0502020204030204" pitchFamily="34" charset="0"/>
            </a:endParaRPr>
          </a:p>
          <a:p>
            <a:pPr marL="685800" lvl="1" indent="-342900">
              <a:buFontTx/>
              <a:buChar char="-"/>
            </a:pPr>
            <a:r>
              <a:rPr lang="en-US" altLang="zh-CN" sz="2100" dirty="0">
                <a:latin typeface="Calibri" panose="020F0502020204030204" pitchFamily="34" charset="0"/>
                <a:cs typeface="Calibri" panose="020F0502020204030204" pitchFamily="34" charset="0"/>
                <a:hlinkClick r:id="rId4"/>
              </a:rPr>
              <a:t>https://</a:t>
            </a:r>
            <a:r>
              <a:rPr lang="en-US" altLang="zh-CN" sz="2100" dirty="0" smtClean="0">
                <a:latin typeface="Calibri" panose="020F0502020204030204" pitchFamily="34" charset="0"/>
                <a:cs typeface="Calibri" panose="020F0502020204030204" pitchFamily="34" charset="0"/>
                <a:hlinkClick r:id="rId4"/>
              </a:rPr>
              <a:t>mentor.ieee.org/802.11/dcn/21/11-21-0185-00-00bd-ieee-802-11bd-january-2021-tc-meeting-minutes.docx</a:t>
            </a:r>
            <a:endParaRPr lang="en-US" altLang="zh-CN" sz="2100" dirty="0" smtClean="0">
              <a:latin typeface="Calibri" panose="020F0502020204030204" pitchFamily="34" charset="0"/>
              <a:cs typeface="Calibri" panose="020F0502020204030204" pitchFamily="34" charset="0"/>
            </a:endParaRPr>
          </a:p>
          <a:p>
            <a:pPr marL="685800" lvl="1" indent="-342900">
              <a:buFontTx/>
              <a:buChar char="-"/>
            </a:pPr>
            <a:r>
              <a:rPr lang="en-US" altLang="zh-CN" sz="2100" dirty="0">
                <a:latin typeface="Calibri" panose="020F0502020204030204" pitchFamily="34" charset="0"/>
                <a:cs typeface="Calibri" panose="020F0502020204030204" pitchFamily="34" charset="0"/>
                <a:hlinkClick r:id="rId5"/>
              </a:rPr>
              <a:t>https://</a:t>
            </a:r>
            <a:r>
              <a:rPr lang="en-US" altLang="zh-CN" sz="2100" dirty="0" smtClean="0">
                <a:latin typeface="Calibri" panose="020F0502020204030204" pitchFamily="34" charset="0"/>
                <a:cs typeface="Calibri" panose="020F0502020204030204" pitchFamily="34" charset="0"/>
                <a:hlinkClick r:id="rId5"/>
              </a:rPr>
              <a:t>mentor.ieee.org/802.11/dcn/21/11-21-0327-00-00bd-ieee-802-11bd-february-2021-meeting-minutes.docx</a:t>
            </a:r>
            <a:endParaRPr lang="en-US" altLang="zh-CN" sz="2100" dirty="0" smtClean="0">
              <a:latin typeface="Calibri" panose="020F0502020204030204" pitchFamily="34" charset="0"/>
              <a:cs typeface="Calibri" panose="020F0502020204030204" pitchFamily="34" charset="0"/>
            </a:endParaRPr>
          </a:p>
          <a:p>
            <a:pPr marL="685800" lvl="1" indent="-342900">
              <a:buFontTx/>
              <a:buChar char="-"/>
            </a:pPr>
            <a:endParaRPr lang="en-US" altLang="zh-CN" sz="2100" dirty="0">
              <a:latin typeface="Calibri" panose="020F0502020204030204" pitchFamily="34" charset="0"/>
              <a:cs typeface="Calibri" panose="020F0502020204030204" pitchFamily="34" charset="0"/>
            </a:endParaRPr>
          </a:p>
          <a:p>
            <a:pPr marL="628650" lvl="1" indent="-285750">
              <a:buFontTx/>
              <a:buChar char="-"/>
            </a:pPr>
            <a:endParaRPr lang="en-US" altLang="zh-CN" dirty="0" smtClean="0"/>
          </a:p>
          <a:p>
            <a:r>
              <a:rPr lang="en-US" altLang="zh-CN" dirty="0" smtClean="0"/>
              <a:t>Moved: Yan Zhang</a:t>
            </a:r>
          </a:p>
          <a:p>
            <a:r>
              <a:rPr lang="en-US" altLang="zh-CN" dirty="0" smtClean="0"/>
              <a:t>Seconded: </a:t>
            </a:r>
            <a:r>
              <a:rPr lang="en-US" altLang="zh-CN" dirty="0" err="1" smtClean="0"/>
              <a:t>Bahar</a:t>
            </a:r>
            <a:r>
              <a:rPr lang="en-US" altLang="zh-CN" dirty="0" smtClean="0"/>
              <a:t> </a:t>
            </a:r>
            <a:r>
              <a:rPr lang="en-US" altLang="zh-CN" dirty="0" err="1" smtClean="0"/>
              <a:t>Sadeghi</a:t>
            </a:r>
            <a:endParaRPr lang="en-US" altLang="zh-CN" dirty="0" smtClean="0"/>
          </a:p>
          <a:p>
            <a:endParaRPr lang="en-US" altLang="zh-CN" dirty="0"/>
          </a:p>
          <a:p>
            <a:r>
              <a:rPr lang="en-US" altLang="zh-CN" dirty="0" smtClean="0"/>
              <a:t>Approved with unanimous consensus</a:t>
            </a:r>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27</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330511002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#1 (CR, 11-21/0097r0)</a:t>
            </a:r>
            <a:endParaRPr lang="zh-CN" altLang="en-US" dirty="0"/>
          </a:p>
        </p:txBody>
      </p:sp>
      <p:sp>
        <p:nvSpPr>
          <p:cNvPr id="3" name="内容占位符 2"/>
          <p:cNvSpPr>
            <a:spLocks noGrp="1"/>
          </p:cNvSpPr>
          <p:nvPr>
            <p:ph idx="1"/>
          </p:nvPr>
        </p:nvSpPr>
        <p:spPr/>
        <p:txBody>
          <a:bodyPr/>
          <a:lstStyle/>
          <a:p>
            <a:r>
              <a:rPr lang="en-US" altLang="zh-CN" sz="2400" dirty="0">
                <a:sym typeface="+mn-ea"/>
              </a:rPr>
              <a:t>Do you agree on the comment resolution to following </a:t>
            </a:r>
            <a:r>
              <a:rPr lang="en-US" altLang="zh-CN" sz="2400" dirty="0" smtClean="0">
                <a:sym typeface="+mn-ea"/>
              </a:rPr>
              <a:t>6 CIDs </a:t>
            </a:r>
            <a:r>
              <a:rPr lang="en-US" altLang="zh-CN" sz="2400" dirty="0" smtClean="0"/>
              <a:t> </a:t>
            </a:r>
            <a:r>
              <a:rPr lang="en-US" altLang="zh-CN" sz="2400" dirty="0"/>
              <a:t>and proposed spec text modification to IEEE P802.11bd </a:t>
            </a:r>
            <a:r>
              <a:rPr lang="en-US" altLang="zh-CN" sz="2400" dirty="0" smtClean="0"/>
              <a:t>D1.0 </a:t>
            </a:r>
            <a:r>
              <a:rPr lang="en-US" altLang="zh-CN" sz="2400" dirty="0"/>
              <a:t>as in </a:t>
            </a:r>
            <a:r>
              <a:rPr lang="en-US" altLang="zh-CN" sz="2400" dirty="0" smtClean="0"/>
              <a:t>11-21/0097r0</a:t>
            </a:r>
            <a:r>
              <a:rPr lang="zh-CN" altLang="en-US" sz="2400" dirty="0" smtClean="0">
                <a:sym typeface="+mn-ea"/>
              </a:rPr>
              <a:t>?</a:t>
            </a:r>
            <a:endParaRPr lang="zh-CN" altLang="en-US" sz="2400" dirty="0">
              <a:sym typeface="+mn-ea"/>
            </a:endParaRPr>
          </a:p>
          <a:p>
            <a:pPr marL="685800" lvl="1" indent="-342900">
              <a:buFontTx/>
              <a:buChar char="-"/>
            </a:pPr>
            <a:r>
              <a:rPr lang="en-US" altLang="zh-CN" sz="2100" dirty="0">
                <a:latin typeface="Calibri" panose="020F0502020204030204" pitchFamily="34" charset="0"/>
                <a:cs typeface="Calibri" panose="020F0502020204030204" pitchFamily="34" charset="0"/>
              </a:rPr>
              <a:t>CID </a:t>
            </a:r>
            <a:r>
              <a:rPr lang="en-GB" altLang="zh-CN" sz="2100" dirty="0">
                <a:latin typeface="Calibri" panose="020F0502020204030204" pitchFamily="34" charset="0"/>
                <a:cs typeface="Calibri" panose="020F0502020204030204" pitchFamily="34" charset="0"/>
              </a:rPr>
              <a:t>1346, 1691, 1514, 1251, 1782, </a:t>
            </a:r>
            <a:r>
              <a:rPr lang="en-GB" altLang="zh-CN" sz="2100" dirty="0" smtClean="0">
                <a:latin typeface="Calibri" panose="020F0502020204030204" pitchFamily="34" charset="0"/>
                <a:cs typeface="Calibri" panose="020F0502020204030204" pitchFamily="34" charset="0"/>
              </a:rPr>
              <a:t>and 1515</a:t>
            </a:r>
            <a:endParaRPr lang="en-US" altLang="zh-CN" sz="2100" dirty="0">
              <a:latin typeface="Calibri" panose="020F0502020204030204" pitchFamily="34" charset="0"/>
              <a:cs typeface="Calibri" panose="020F0502020204030204" pitchFamily="34" charset="0"/>
            </a:endParaRPr>
          </a:p>
          <a:p>
            <a:pPr marL="628650" lvl="1" indent="-285750">
              <a:buFontTx/>
              <a:buChar char="-"/>
            </a:pPr>
            <a:endParaRPr lang="en-US" altLang="zh-CN" sz="2100" dirty="0">
              <a:latin typeface="Calibri" panose="020F0502020204030204" pitchFamily="34" charset="0"/>
              <a:cs typeface="Calibri" panose="020F0502020204030204" pitchFamily="34" charset="0"/>
            </a:endParaRPr>
          </a:p>
          <a:p>
            <a:pPr marL="628650" lvl="1" indent="-285750">
              <a:buFontTx/>
              <a:buChar char="-"/>
            </a:pPr>
            <a:endParaRPr lang="en-US" altLang="zh-CN" dirty="0" smtClean="0"/>
          </a:p>
          <a:p>
            <a:r>
              <a:rPr lang="en-US" altLang="zh-CN" dirty="0" smtClean="0"/>
              <a:t>17Y/0N/7A</a:t>
            </a:r>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28</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30162153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#2 (CR, 11-21/0107r1)</a:t>
            </a:r>
            <a:endParaRPr lang="zh-CN" altLang="en-US" dirty="0"/>
          </a:p>
        </p:txBody>
      </p:sp>
      <p:sp>
        <p:nvSpPr>
          <p:cNvPr id="3" name="内容占位符 2"/>
          <p:cNvSpPr>
            <a:spLocks noGrp="1"/>
          </p:cNvSpPr>
          <p:nvPr>
            <p:ph idx="1"/>
          </p:nvPr>
        </p:nvSpPr>
        <p:spPr/>
        <p:txBody>
          <a:bodyPr/>
          <a:lstStyle/>
          <a:p>
            <a:r>
              <a:rPr lang="en-US" altLang="zh-CN" sz="2400" dirty="0">
                <a:sym typeface="+mn-ea"/>
              </a:rPr>
              <a:t>Do you agree on the comment resolution to following </a:t>
            </a:r>
            <a:r>
              <a:rPr lang="en-US" altLang="zh-CN" sz="2400" dirty="0" smtClean="0">
                <a:sym typeface="+mn-ea"/>
              </a:rPr>
              <a:t>14 CIDs </a:t>
            </a:r>
            <a:r>
              <a:rPr lang="en-US" altLang="zh-CN" sz="2400" dirty="0" smtClean="0"/>
              <a:t> </a:t>
            </a:r>
            <a:r>
              <a:rPr lang="en-US" altLang="zh-CN" sz="2400" dirty="0"/>
              <a:t>and proposed spec text modification to IEEE P802.11bd </a:t>
            </a:r>
            <a:r>
              <a:rPr lang="en-US" altLang="zh-CN" sz="2400" dirty="0" smtClean="0"/>
              <a:t>D1.0 </a:t>
            </a:r>
            <a:r>
              <a:rPr lang="en-US" altLang="zh-CN" sz="2400" dirty="0"/>
              <a:t>as in </a:t>
            </a:r>
            <a:r>
              <a:rPr lang="en-US" altLang="zh-CN" sz="2400" dirty="0" smtClean="0"/>
              <a:t>11-21/0107r1</a:t>
            </a:r>
            <a:r>
              <a:rPr lang="zh-CN" altLang="en-US" sz="2400" dirty="0" smtClean="0">
                <a:sym typeface="+mn-ea"/>
              </a:rPr>
              <a:t>?</a:t>
            </a:r>
            <a:endParaRPr lang="zh-CN" altLang="en-US" sz="2400" dirty="0">
              <a:sym typeface="+mn-ea"/>
            </a:endParaRPr>
          </a:p>
          <a:p>
            <a:pPr marL="685800" lvl="1" indent="-342900">
              <a:buFontTx/>
              <a:buChar char="-"/>
            </a:pPr>
            <a:r>
              <a:rPr lang="en-US" altLang="zh-CN" sz="2100" dirty="0">
                <a:latin typeface="Calibri" panose="020F0502020204030204" pitchFamily="34" charset="0"/>
                <a:cs typeface="Calibri" panose="020F0502020204030204" pitchFamily="34" charset="0"/>
              </a:rPr>
              <a:t>CID </a:t>
            </a:r>
            <a:r>
              <a:rPr lang="en-GB" altLang="zh-CN" sz="2100" dirty="0">
                <a:latin typeface="Calibri" panose="020F0502020204030204" pitchFamily="34" charset="0"/>
                <a:cs typeface="Calibri" panose="020F0502020204030204" pitchFamily="34" charset="0"/>
              </a:rPr>
              <a:t>1136, 1137, 1237, 1236, 1602, 1601, 1283, 1008, 1358, 1165, 1362, 1661, 1070</a:t>
            </a:r>
            <a:r>
              <a:rPr lang="en-GB" altLang="zh-CN" sz="2100" dirty="0" smtClean="0">
                <a:latin typeface="Calibri" panose="020F0502020204030204" pitchFamily="34" charset="0"/>
                <a:cs typeface="Calibri" panose="020F0502020204030204" pitchFamily="34" charset="0"/>
              </a:rPr>
              <a:t>, and 1455</a:t>
            </a:r>
            <a:endParaRPr lang="en-US" altLang="zh-CN" sz="2100" dirty="0">
              <a:latin typeface="Calibri" panose="020F0502020204030204" pitchFamily="34" charset="0"/>
              <a:cs typeface="Calibri" panose="020F0502020204030204" pitchFamily="34" charset="0"/>
            </a:endParaRPr>
          </a:p>
          <a:p>
            <a:pPr marL="628650" lvl="1" indent="-285750">
              <a:buFontTx/>
              <a:buChar char="-"/>
            </a:pPr>
            <a:endParaRPr lang="en-US" altLang="zh-CN" sz="2100" dirty="0">
              <a:latin typeface="Calibri" panose="020F0502020204030204" pitchFamily="34" charset="0"/>
              <a:cs typeface="Calibri" panose="020F0502020204030204" pitchFamily="34" charset="0"/>
            </a:endParaRPr>
          </a:p>
          <a:p>
            <a:pPr marL="628650" lvl="1" indent="-285750">
              <a:buFontTx/>
              <a:buChar char="-"/>
            </a:pPr>
            <a:endParaRPr lang="en-US" altLang="zh-CN" dirty="0" smtClean="0"/>
          </a:p>
          <a:p>
            <a:r>
              <a:rPr lang="en-US" altLang="zh-CN" dirty="0" smtClean="0"/>
              <a:t>13Y/0N/8A</a:t>
            </a:r>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29</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33630986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741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3</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Patent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Policy, Copyright Policy </a:t>
            </a: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and Other Guidelines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981200"/>
            <a:ext cx="9753600" cy="41148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Following </a:t>
            </a:r>
            <a:r>
              <a:rPr kumimoji="0" lang="en-US"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8 </a:t>
            </a: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slides</a:t>
            </a: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2021</a:t>
            </a:r>
            <a:endParaRPr lang="en-US" altLang="zh-CN" sz="1800" b="1" dirty="0">
              <a:solidFill>
                <a:srgbClr val="000000"/>
              </a:solidFill>
              <a:ea typeface="Arial Unicode MS" pitchFamily="34" charset="-122"/>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#3 (CR, 11-21/0108r0)</a:t>
            </a:r>
            <a:endParaRPr lang="zh-CN" altLang="en-US" dirty="0"/>
          </a:p>
        </p:txBody>
      </p:sp>
      <p:sp>
        <p:nvSpPr>
          <p:cNvPr id="3" name="内容占位符 2"/>
          <p:cNvSpPr>
            <a:spLocks noGrp="1"/>
          </p:cNvSpPr>
          <p:nvPr>
            <p:ph idx="1"/>
          </p:nvPr>
        </p:nvSpPr>
        <p:spPr/>
        <p:txBody>
          <a:bodyPr/>
          <a:lstStyle/>
          <a:p>
            <a:r>
              <a:rPr lang="en-US" altLang="zh-CN" sz="2400" dirty="0">
                <a:sym typeface="+mn-ea"/>
              </a:rPr>
              <a:t>Do you agree on the comment resolution to following </a:t>
            </a:r>
            <a:r>
              <a:rPr lang="en-US" altLang="zh-CN" sz="2400" dirty="0" smtClean="0">
                <a:sym typeface="+mn-ea"/>
              </a:rPr>
              <a:t>2 CIDs </a:t>
            </a:r>
            <a:r>
              <a:rPr lang="en-US" altLang="zh-CN" sz="2400" dirty="0" smtClean="0"/>
              <a:t> </a:t>
            </a:r>
            <a:r>
              <a:rPr lang="en-US" altLang="zh-CN" sz="2400" dirty="0"/>
              <a:t>and proposed spec text modification to IEEE P802.11bd </a:t>
            </a:r>
            <a:r>
              <a:rPr lang="en-US" altLang="zh-CN" sz="2400" dirty="0" smtClean="0"/>
              <a:t>D1.0 </a:t>
            </a:r>
            <a:r>
              <a:rPr lang="en-US" altLang="zh-CN" sz="2400" dirty="0"/>
              <a:t>as in </a:t>
            </a:r>
            <a:r>
              <a:rPr lang="en-US" altLang="zh-CN" sz="2400" dirty="0" smtClean="0"/>
              <a:t>11-21/0108r0</a:t>
            </a:r>
            <a:r>
              <a:rPr lang="zh-CN" altLang="en-US" sz="2400" dirty="0" smtClean="0">
                <a:sym typeface="+mn-ea"/>
              </a:rPr>
              <a:t>?</a:t>
            </a:r>
            <a:endParaRPr lang="zh-CN" altLang="en-US" sz="2400" dirty="0">
              <a:sym typeface="+mn-ea"/>
            </a:endParaRPr>
          </a:p>
          <a:p>
            <a:pPr marL="685800" lvl="1" indent="-342900">
              <a:buFontTx/>
              <a:buChar char="-"/>
            </a:pPr>
            <a:r>
              <a:rPr lang="en-US" altLang="zh-CN" sz="2100" dirty="0">
                <a:latin typeface="Calibri" panose="020F0502020204030204" pitchFamily="34" charset="0"/>
                <a:cs typeface="Calibri" panose="020F0502020204030204" pitchFamily="34" charset="0"/>
              </a:rPr>
              <a:t>CID </a:t>
            </a:r>
            <a:r>
              <a:rPr lang="en-GB" altLang="zh-CN" sz="2100" dirty="0">
                <a:latin typeface="Calibri" panose="020F0502020204030204" pitchFamily="34" charset="0"/>
                <a:cs typeface="Calibri" panose="020F0502020204030204" pitchFamily="34" charset="0"/>
              </a:rPr>
              <a:t>1019 and 1845</a:t>
            </a:r>
            <a:endParaRPr lang="en-US" altLang="zh-CN" sz="2100" dirty="0">
              <a:latin typeface="Calibri" panose="020F0502020204030204" pitchFamily="34" charset="0"/>
              <a:cs typeface="Calibri" panose="020F0502020204030204" pitchFamily="34" charset="0"/>
            </a:endParaRPr>
          </a:p>
          <a:p>
            <a:pPr marL="628650" lvl="1" indent="-285750">
              <a:buFontTx/>
              <a:buChar char="-"/>
            </a:pPr>
            <a:endParaRPr lang="en-US" altLang="zh-CN" sz="2100" dirty="0">
              <a:latin typeface="Calibri" panose="020F0502020204030204" pitchFamily="34" charset="0"/>
              <a:cs typeface="Calibri" panose="020F0502020204030204" pitchFamily="34" charset="0"/>
            </a:endParaRPr>
          </a:p>
          <a:p>
            <a:pPr marL="628650" lvl="1" indent="-285750">
              <a:buFontTx/>
              <a:buChar char="-"/>
            </a:pPr>
            <a:endParaRPr lang="en-US" altLang="zh-CN" dirty="0" smtClean="0"/>
          </a:p>
          <a:p>
            <a:r>
              <a:rPr lang="en-US" altLang="zh-CN" dirty="0" smtClean="0"/>
              <a:t>10Y/0N/10A</a:t>
            </a:r>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30</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43951283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#4 (CR, 11-21/0109r1)</a:t>
            </a:r>
            <a:endParaRPr lang="zh-CN" altLang="en-US" dirty="0"/>
          </a:p>
        </p:txBody>
      </p:sp>
      <p:sp>
        <p:nvSpPr>
          <p:cNvPr id="3" name="内容占位符 2"/>
          <p:cNvSpPr>
            <a:spLocks noGrp="1"/>
          </p:cNvSpPr>
          <p:nvPr>
            <p:ph idx="1"/>
          </p:nvPr>
        </p:nvSpPr>
        <p:spPr/>
        <p:txBody>
          <a:bodyPr/>
          <a:lstStyle/>
          <a:p>
            <a:r>
              <a:rPr lang="en-US" altLang="zh-CN" sz="2400" dirty="0">
                <a:sym typeface="+mn-ea"/>
              </a:rPr>
              <a:t>Do you agree on the comment resolution to following </a:t>
            </a:r>
            <a:r>
              <a:rPr lang="en-US" altLang="zh-CN" sz="2400" dirty="0" smtClean="0">
                <a:sym typeface="+mn-ea"/>
              </a:rPr>
              <a:t>22 CIDs </a:t>
            </a:r>
            <a:r>
              <a:rPr lang="en-US" altLang="zh-CN" sz="2400" dirty="0" smtClean="0"/>
              <a:t> </a:t>
            </a:r>
            <a:r>
              <a:rPr lang="en-US" altLang="zh-CN" sz="2400" dirty="0"/>
              <a:t>and proposed spec text modification to IEEE P802.11bd </a:t>
            </a:r>
            <a:r>
              <a:rPr lang="en-US" altLang="zh-CN" sz="2400" dirty="0" smtClean="0"/>
              <a:t>D1.0 </a:t>
            </a:r>
            <a:r>
              <a:rPr lang="en-US" altLang="zh-CN" sz="2400" dirty="0"/>
              <a:t>as in </a:t>
            </a:r>
            <a:r>
              <a:rPr lang="en-US" altLang="zh-CN" sz="2400" dirty="0" smtClean="0"/>
              <a:t>11-21/0109r1</a:t>
            </a:r>
            <a:r>
              <a:rPr lang="zh-CN" altLang="en-US" sz="2400" dirty="0" smtClean="0">
                <a:sym typeface="+mn-ea"/>
              </a:rPr>
              <a:t>?</a:t>
            </a:r>
            <a:endParaRPr lang="zh-CN" altLang="en-US" sz="2400" dirty="0">
              <a:sym typeface="+mn-ea"/>
            </a:endParaRPr>
          </a:p>
          <a:p>
            <a:pPr marL="685800" lvl="1" indent="-342900">
              <a:buFontTx/>
              <a:buChar char="-"/>
            </a:pPr>
            <a:r>
              <a:rPr lang="en-US" altLang="zh-CN" sz="2100" dirty="0">
                <a:latin typeface="Calibri" panose="020F0502020204030204" pitchFamily="34" charset="0"/>
                <a:cs typeface="Calibri" panose="020F0502020204030204" pitchFamily="34" charset="0"/>
              </a:rPr>
              <a:t>CID </a:t>
            </a:r>
            <a:r>
              <a:rPr lang="en-GB" altLang="zh-CN" sz="2100" dirty="0">
                <a:latin typeface="Calibri" panose="020F0502020204030204" pitchFamily="34" charset="0"/>
                <a:cs typeface="Calibri" panose="020F0502020204030204" pitchFamily="34" charset="0"/>
              </a:rPr>
              <a:t>1363, 1157, 1076, 1764, 1471, 1524, 1077, 1078, 1026, 1085, 1028, 1523, 1783, 1249, 1474, 1473, 1525,1526, 1793, </a:t>
            </a:r>
            <a:r>
              <a:rPr lang="en-GB" altLang="zh-CN" sz="2100" dirty="0" smtClean="0">
                <a:latin typeface="Calibri" panose="020F0502020204030204" pitchFamily="34" charset="0"/>
                <a:cs typeface="Calibri" panose="020F0502020204030204" pitchFamily="34" charset="0"/>
              </a:rPr>
              <a:t>1792, 1802 and 1805</a:t>
            </a:r>
            <a:endParaRPr lang="en-US" altLang="zh-CN" sz="2100" dirty="0">
              <a:latin typeface="Calibri" panose="020F0502020204030204" pitchFamily="34" charset="0"/>
              <a:cs typeface="Calibri" panose="020F0502020204030204" pitchFamily="34" charset="0"/>
            </a:endParaRPr>
          </a:p>
          <a:p>
            <a:pPr marL="628650" lvl="1" indent="-285750">
              <a:buFontTx/>
              <a:buChar char="-"/>
            </a:pPr>
            <a:endParaRPr lang="en-US" altLang="zh-CN" sz="2100" dirty="0">
              <a:latin typeface="Calibri" panose="020F0502020204030204" pitchFamily="34" charset="0"/>
              <a:cs typeface="Calibri" panose="020F0502020204030204" pitchFamily="34" charset="0"/>
            </a:endParaRPr>
          </a:p>
          <a:p>
            <a:pPr marL="628650" lvl="1" indent="-285750">
              <a:buFontTx/>
              <a:buChar char="-"/>
            </a:pPr>
            <a:endParaRPr lang="en-US" altLang="zh-CN" dirty="0" smtClean="0"/>
          </a:p>
          <a:p>
            <a:r>
              <a:rPr lang="en-US" altLang="zh-CN" dirty="0" smtClean="0"/>
              <a:t>14Y/0N/8A</a:t>
            </a:r>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31</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380458544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#5 (CR, 11-21/0110r0)</a:t>
            </a:r>
            <a:endParaRPr lang="zh-CN" altLang="en-US" dirty="0"/>
          </a:p>
        </p:txBody>
      </p:sp>
      <p:sp>
        <p:nvSpPr>
          <p:cNvPr id="3" name="内容占位符 2"/>
          <p:cNvSpPr>
            <a:spLocks noGrp="1"/>
          </p:cNvSpPr>
          <p:nvPr>
            <p:ph idx="1"/>
          </p:nvPr>
        </p:nvSpPr>
        <p:spPr/>
        <p:txBody>
          <a:bodyPr/>
          <a:lstStyle/>
          <a:p>
            <a:r>
              <a:rPr lang="en-US" altLang="zh-CN" sz="2400" dirty="0">
                <a:sym typeface="+mn-ea"/>
              </a:rPr>
              <a:t>Do you agree on the comment resolution to following </a:t>
            </a:r>
            <a:r>
              <a:rPr lang="en-US" altLang="zh-CN" sz="2400" dirty="0" smtClean="0">
                <a:sym typeface="+mn-ea"/>
              </a:rPr>
              <a:t>7 CIDs </a:t>
            </a:r>
            <a:r>
              <a:rPr lang="en-US" altLang="zh-CN" sz="2400" dirty="0" smtClean="0"/>
              <a:t> </a:t>
            </a:r>
            <a:r>
              <a:rPr lang="en-US" altLang="zh-CN" sz="2400" dirty="0"/>
              <a:t>and proposed spec text modification to IEEE P802.11bd </a:t>
            </a:r>
            <a:r>
              <a:rPr lang="en-US" altLang="zh-CN" sz="2400" dirty="0" smtClean="0"/>
              <a:t>D1.0 </a:t>
            </a:r>
            <a:r>
              <a:rPr lang="en-US" altLang="zh-CN" sz="2400" dirty="0"/>
              <a:t>as in </a:t>
            </a:r>
            <a:r>
              <a:rPr lang="en-US" altLang="zh-CN" sz="2400" dirty="0" smtClean="0"/>
              <a:t>11-21/0110r0</a:t>
            </a:r>
            <a:r>
              <a:rPr lang="zh-CN" altLang="en-US" sz="2400" dirty="0" smtClean="0">
                <a:sym typeface="+mn-ea"/>
              </a:rPr>
              <a:t>?</a:t>
            </a:r>
            <a:endParaRPr lang="zh-CN" altLang="en-US" sz="2400" dirty="0">
              <a:sym typeface="+mn-ea"/>
            </a:endParaRPr>
          </a:p>
          <a:p>
            <a:pPr marL="685800" lvl="1" indent="-342900">
              <a:buFontTx/>
              <a:buChar char="-"/>
            </a:pPr>
            <a:r>
              <a:rPr lang="en-US" altLang="zh-CN" sz="2100" dirty="0">
                <a:latin typeface="Calibri" panose="020F0502020204030204" pitchFamily="34" charset="0"/>
                <a:cs typeface="Calibri" panose="020F0502020204030204" pitchFamily="34" charset="0"/>
              </a:rPr>
              <a:t>CID </a:t>
            </a:r>
            <a:r>
              <a:rPr lang="en-GB" altLang="zh-CN" sz="2100" dirty="0">
                <a:latin typeface="Calibri" panose="020F0502020204030204" pitchFamily="34" charset="0"/>
                <a:cs typeface="Calibri" panose="020F0502020204030204" pitchFamily="34" charset="0"/>
              </a:rPr>
              <a:t>1453, 1452, 1450 1449, 1134, 1459, </a:t>
            </a:r>
            <a:r>
              <a:rPr lang="en-GB" altLang="zh-CN" sz="2100" dirty="0" smtClean="0">
                <a:latin typeface="Calibri" panose="020F0502020204030204" pitchFamily="34" charset="0"/>
                <a:cs typeface="Calibri" panose="020F0502020204030204" pitchFamily="34" charset="0"/>
              </a:rPr>
              <a:t>and 1451</a:t>
            </a:r>
            <a:endParaRPr lang="en-US" altLang="zh-CN" sz="2100" dirty="0">
              <a:latin typeface="Calibri" panose="020F0502020204030204" pitchFamily="34" charset="0"/>
              <a:cs typeface="Calibri" panose="020F0502020204030204" pitchFamily="34" charset="0"/>
            </a:endParaRPr>
          </a:p>
          <a:p>
            <a:pPr marL="628650" lvl="1" indent="-285750">
              <a:buFontTx/>
              <a:buChar char="-"/>
            </a:pPr>
            <a:endParaRPr lang="en-US" altLang="zh-CN" sz="2100" dirty="0">
              <a:latin typeface="Calibri" panose="020F0502020204030204" pitchFamily="34" charset="0"/>
              <a:cs typeface="Calibri" panose="020F0502020204030204" pitchFamily="34" charset="0"/>
            </a:endParaRPr>
          </a:p>
          <a:p>
            <a:pPr marL="628650" lvl="1" indent="-285750">
              <a:buFontTx/>
              <a:buChar char="-"/>
            </a:pPr>
            <a:endParaRPr lang="en-US" altLang="zh-CN" dirty="0" smtClean="0"/>
          </a:p>
          <a:p>
            <a:r>
              <a:rPr lang="en-US" altLang="zh-CN" dirty="0" smtClean="0"/>
              <a:t>14Y/0N/7A</a:t>
            </a:r>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32</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39660260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a:t>
            </a:r>
            <a:r>
              <a:rPr lang="en-US" altLang="en-US" sz="3200" dirty="0" err="1">
                <a:solidFill>
                  <a:srgbClr val="0000FF"/>
                </a:solidFill>
                <a:latin typeface="Arial Black" panose="020B0A04020102020204" pitchFamily="34" charset="0"/>
              </a:rPr>
              <a:t>TGbd</a:t>
            </a:r>
            <a:r>
              <a:rPr lang="en-US" altLang="en-US" sz="3200" dirty="0">
                <a:solidFill>
                  <a:srgbClr val="0000FF"/>
                </a:solidFill>
                <a:latin typeface="Arial Black" panose="020B0A04020102020204" pitchFamily="34" charset="0"/>
              </a:rPr>
              <a:t> </a:t>
            </a:r>
            <a:r>
              <a:rPr lang="en-US" sz="3200" dirty="0" smtClean="0">
                <a:solidFill>
                  <a:srgbClr val="0000FF"/>
                </a:solidFill>
                <a:latin typeface="Arial Black" panose="020B0A04020102020204" pitchFamily="34" charset="0"/>
              </a:rPr>
              <a:t>Teleconference</a:t>
            </a:r>
            <a:br>
              <a:rPr lang="en-US" sz="3200" dirty="0" smtClean="0">
                <a:solidFill>
                  <a:srgbClr val="0000FF"/>
                </a:solidFill>
                <a:latin typeface="Arial Black" panose="020B0A04020102020204" pitchFamily="34" charset="0"/>
              </a:rPr>
            </a:br>
            <a:r>
              <a:rPr lang="en-US" altLang="zh-CN" sz="3200" dirty="0">
                <a:solidFill>
                  <a:srgbClr val="0000FF"/>
                </a:solidFill>
                <a:latin typeface="Arial Black" panose="020B0A04020102020204" pitchFamily="34" charset="0"/>
              </a:rPr>
              <a:t>During IEEE 802.11 Mar 2021 Plenary</a:t>
            </a:r>
            <a:endParaRPr lang="en-US" sz="3200" dirty="0">
              <a:solidFill>
                <a:srgbClr val="0000FF"/>
              </a:solidFill>
              <a:latin typeface="Arial Black" panose="020B0A04020102020204" pitchFamily="34" charset="0"/>
            </a:endParaRP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33</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Mar 10</a:t>
            </a:r>
            <a:r>
              <a:rPr kumimoji="0" lang="en-US" altLang="en-US" sz="3600" b="1" i="0" u="none" strike="noStrike" kern="0" cap="none" spc="0" normalizeH="0" baseline="3000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th</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2021</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Yan Zhang (NXP)</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Tech Editor: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Bahar</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Sadeghi</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(Intel)</a:t>
            </a:r>
          </a:p>
          <a:p>
            <a:pPr marL="342900" marR="0" lvl="0" indent="-342900" algn="l"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p:txBody>
      </p:sp>
      <p:sp>
        <p:nvSpPr>
          <p:cNvPr id="8"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300887812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Teleconference Bridge Information</a:t>
            </a:r>
          </a:p>
        </p:txBody>
      </p:sp>
      <p:sp>
        <p:nvSpPr>
          <p:cNvPr id="3" name="文本占位符 2"/>
          <p:cNvSpPr>
            <a:spLocks noGrp="1"/>
          </p:cNvSpPr>
          <p:nvPr>
            <p:ph type="body" idx="1"/>
          </p:nvPr>
        </p:nvSpPr>
        <p:spPr>
          <a:xfrm>
            <a:off x="914400" y="1751330"/>
            <a:ext cx="10361930" cy="4467225"/>
          </a:xfrm>
        </p:spPr>
        <p:txBody>
          <a:bodyPr>
            <a:normAutofit fontScale="77500" lnSpcReduction="20000"/>
          </a:bodyPr>
          <a:lstStyle/>
          <a:p>
            <a:r>
              <a:rPr sz="2400" dirty="0"/>
              <a:t>Join </a:t>
            </a:r>
            <a:r>
              <a:rPr sz="2400" dirty="0" err="1"/>
              <a:t>Webex</a:t>
            </a:r>
            <a:r>
              <a:rPr sz="2400" dirty="0"/>
              <a:t> Meeting</a:t>
            </a:r>
            <a:r>
              <a:rPr lang="en-US" sz="2400" dirty="0" smtClean="0"/>
              <a:t>:</a:t>
            </a:r>
            <a:endParaRPr sz="2400" dirty="0"/>
          </a:p>
          <a:p>
            <a:endParaRPr sz="2400" dirty="0"/>
          </a:p>
          <a:p>
            <a:r>
              <a:rPr sz="2400" dirty="0"/>
              <a:t>Meeting </a:t>
            </a:r>
            <a:r>
              <a:rPr sz="2500" dirty="0"/>
              <a:t>number: </a:t>
            </a:r>
            <a:r>
              <a:rPr lang="en-US" altLang="zh-CN" sz="2500" dirty="0"/>
              <a:t>179 026 8610</a:t>
            </a:r>
            <a:endParaRPr sz="2500" dirty="0"/>
          </a:p>
          <a:p>
            <a:r>
              <a:rPr sz="2400" dirty="0" smtClean="0"/>
              <a:t>Meeting password: wireless</a:t>
            </a:r>
          </a:p>
          <a:p>
            <a:endParaRPr sz="2400" dirty="0"/>
          </a:p>
          <a:p>
            <a:r>
              <a:rPr sz="2400" dirty="0"/>
              <a:t>Join by phone:</a:t>
            </a:r>
          </a:p>
          <a:p>
            <a:r>
              <a:rPr sz="2400" dirty="0"/>
              <a:t>   +1-510-338-9438 USA Toll</a:t>
            </a:r>
          </a:p>
          <a:p>
            <a:r>
              <a:rPr sz="2400" dirty="0"/>
              <a:t>   </a:t>
            </a:r>
            <a:r>
              <a:rPr sz="2400" dirty="0">
                <a:hlinkClick r:id="rId2" action="ppaction://hlinkfile"/>
              </a:rPr>
              <a:t>Global call-in numbers</a:t>
            </a:r>
            <a:endParaRPr sz="2400" dirty="0"/>
          </a:p>
          <a:p>
            <a:r>
              <a:rPr sz="2400" dirty="0" smtClean="0"/>
              <a:t>Access </a:t>
            </a:r>
            <a:r>
              <a:rPr sz="2400" dirty="0"/>
              <a:t>code: </a:t>
            </a:r>
            <a:r>
              <a:rPr lang="en-US" altLang="zh-CN" sz="2400" dirty="0"/>
              <a:t>179 026 8610</a:t>
            </a:r>
            <a:endParaRPr lang="en-US" altLang="zh-CN" sz="2400" dirty="0" smtClean="0"/>
          </a:p>
          <a:p>
            <a:endParaRPr lang="en-US" altLang="zh-CN" sz="2400" dirty="0" smtClean="0"/>
          </a:p>
          <a:p>
            <a:r>
              <a:rPr lang="en-US" altLang="zh-CN" sz="2400" dirty="0" smtClean="0"/>
              <a:t>Join </a:t>
            </a:r>
            <a:r>
              <a:rPr lang="en-US" altLang="zh-CN" sz="2400" dirty="0"/>
              <a:t>from a video system or application: dial </a:t>
            </a:r>
            <a:r>
              <a:rPr lang="en-US" altLang="zh-CN" sz="2400" dirty="0" smtClean="0"/>
              <a:t>1790268610@ieee802.my.webex.com</a:t>
            </a:r>
            <a:r>
              <a:rPr lang="en-US" altLang="zh-CN" sz="2400" dirty="0"/>
              <a:t>, or 173.243.2.68</a:t>
            </a:r>
          </a:p>
          <a:p>
            <a:endParaRPr lang="en-US" altLang="zh-CN" sz="2400" dirty="0"/>
          </a:p>
          <a:p>
            <a:r>
              <a:rPr lang="en-US" altLang="zh-CN" sz="2400" dirty="0"/>
              <a:t>Join using Microsoft Lync or Microsoft Skype for Business: dial 1790268610</a:t>
            </a:r>
            <a:r>
              <a:rPr lang="en-US" altLang="zh-CN" sz="2400" dirty="0" smtClean="0"/>
              <a:t>.ieee802.my@lync.webex.com</a:t>
            </a:r>
            <a:endParaRPr lang="en-US" altLang="zh-CN" sz="2400" dirty="0"/>
          </a:p>
          <a:p>
            <a:endParaRPr sz="2400" dirty="0">
              <a:sym typeface="+mn-ea"/>
            </a:endParaRPr>
          </a:p>
        </p:txBody>
      </p:sp>
      <p:sp>
        <p:nvSpPr>
          <p:cNvPr id="22530" name="页脚占位符 2"/>
          <p:cNvSpPr>
            <a:spLocks noGrp="1"/>
          </p:cNvSpPr>
          <p:nvPr>
            <p:ph type="ftr" sz="quarter" idx="4294967295"/>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2531" name="灯片编号占位符 3"/>
          <p:cNvSpPr>
            <a:spLocks noGrp="1"/>
          </p:cNvSpPr>
          <p:nvPr>
            <p:ph type="sldNum" sz="quarter" idx="4294967295"/>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34</a:t>
            </a:fld>
            <a:endParaRPr lang="en-US" altLang="en-US" dirty="0">
              <a:latin typeface="Times New Roman" panose="02020603050405020304" pitchFamily="18" charset="0"/>
              <a:ea typeface="Arial Unicode MS" pitchFamily="34" charset="-122"/>
            </a:endParaRPr>
          </a:p>
        </p:txBody>
      </p:sp>
      <p:sp>
        <p:nvSpPr>
          <p:cNvPr id="8"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372823066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35</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teleconference</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376680" y="1994535"/>
            <a:ext cx="9927590" cy="4396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75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rules</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Approval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of </a:t>
            </a: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agenda</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Present</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ations and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discussion</a:t>
            </a:r>
          </a:p>
          <a:p>
            <a:pPr marL="800100" lvl="1" indent="-342900" eaLnBrk="0" hangingPunct="0">
              <a:buFontTx/>
              <a:buChar char="•"/>
              <a:defRPr/>
            </a:pPr>
            <a:r>
              <a:rPr lang="en-US" altLang="zh-CN" b="1" dirty="0" smtClean="0"/>
              <a:t>Continue submissions in submission list</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Next </a:t>
            </a:r>
            <a:r>
              <a:rPr kumimoji="0" lang="en-US" altLang="en-GB" sz="24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teleconference on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Mar 11</a:t>
            </a:r>
            <a:r>
              <a:rPr kumimoji="0" lang="en-US" altLang="en-GB" sz="2400" b="1" i="0" u="none" strike="noStrike" kern="1200" cap="none" spc="0" normalizeH="0" baseline="3000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th</a:t>
            </a:r>
            <a:r>
              <a:rPr kumimoji="0" lang="en-US" altLang="en-GB" sz="2400" b="1" i="0" u="none" strike="noStrike" kern="1200" cap="none" spc="0" normalizeH="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r>
              <a:rPr lang="en-US" altLang="en-GB" dirty="0" smtClean="0"/>
              <a:t>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noProof="0" dirty="0" smtClean="0">
                <a:ln>
                  <a:noFill/>
                </a:ln>
                <a:effectLst/>
                <a:uLnTx/>
                <a:uFillTx/>
                <a:sym typeface="+mn-ea"/>
              </a:rPr>
              <a:t>Recess</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256562707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a:t>
            </a:r>
            <a:r>
              <a:rPr lang="en-US" altLang="en-US" sz="3200" dirty="0" err="1">
                <a:solidFill>
                  <a:srgbClr val="0000FF"/>
                </a:solidFill>
                <a:latin typeface="Arial Black" panose="020B0A04020102020204" pitchFamily="34" charset="0"/>
              </a:rPr>
              <a:t>TGbd</a:t>
            </a:r>
            <a:r>
              <a:rPr lang="en-US" altLang="en-US" sz="3200" dirty="0">
                <a:solidFill>
                  <a:srgbClr val="0000FF"/>
                </a:solidFill>
                <a:latin typeface="Arial Black" panose="020B0A04020102020204" pitchFamily="34" charset="0"/>
              </a:rPr>
              <a:t> </a:t>
            </a:r>
            <a:r>
              <a:rPr lang="en-US" sz="3200" dirty="0" smtClean="0">
                <a:solidFill>
                  <a:srgbClr val="0000FF"/>
                </a:solidFill>
                <a:latin typeface="Arial Black" panose="020B0A04020102020204" pitchFamily="34" charset="0"/>
              </a:rPr>
              <a:t>Teleconference</a:t>
            </a:r>
            <a:br>
              <a:rPr lang="en-US" sz="3200" dirty="0" smtClean="0">
                <a:solidFill>
                  <a:srgbClr val="0000FF"/>
                </a:solidFill>
                <a:latin typeface="Arial Black" panose="020B0A04020102020204" pitchFamily="34" charset="0"/>
              </a:rPr>
            </a:br>
            <a:r>
              <a:rPr lang="en-US" altLang="zh-CN" sz="3200" dirty="0">
                <a:solidFill>
                  <a:srgbClr val="0000FF"/>
                </a:solidFill>
                <a:latin typeface="Arial Black" panose="020B0A04020102020204" pitchFamily="34" charset="0"/>
              </a:rPr>
              <a:t>During IEEE 802.11 Mar 2021 Plenary</a:t>
            </a:r>
            <a:endParaRPr lang="en-US" sz="3200" dirty="0">
              <a:solidFill>
                <a:srgbClr val="0000FF"/>
              </a:solidFill>
              <a:latin typeface="Arial Black" panose="020B0A04020102020204" pitchFamily="34" charset="0"/>
            </a:endParaRP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36</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Mar 11</a:t>
            </a:r>
            <a:r>
              <a:rPr kumimoji="0" lang="en-US" altLang="en-US" sz="3600" b="1" i="0" u="none" strike="noStrike" kern="0" cap="none" spc="0" normalizeH="0" baseline="3000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th</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2021</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Yan Zhang (NXP)</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Tech Editor: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Bahar</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Sadeghi</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(Intel)</a:t>
            </a:r>
          </a:p>
          <a:p>
            <a:pPr marL="342900" marR="0" lvl="0" indent="-342900" algn="l"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p:txBody>
      </p:sp>
      <p:sp>
        <p:nvSpPr>
          <p:cNvPr id="8"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88150135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Teleconference Bridge Information</a:t>
            </a:r>
          </a:p>
        </p:txBody>
      </p:sp>
      <p:sp>
        <p:nvSpPr>
          <p:cNvPr id="3" name="文本占位符 2"/>
          <p:cNvSpPr>
            <a:spLocks noGrp="1"/>
          </p:cNvSpPr>
          <p:nvPr>
            <p:ph type="body" idx="1"/>
          </p:nvPr>
        </p:nvSpPr>
        <p:spPr>
          <a:xfrm>
            <a:off x="914400" y="1751330"/>
            <a:ext cx="10361930" cy="4467225"/>
          </a:xfrm>
        </p:spPr>
        <p:txBody>
          <a:bodyPr>
            <a:normAutofit fontScale="77500" lnSpcReduction="20000"/>
          </a:bodyPr>
          <a:lstStyle/>
          <a:p>
            <a:r>
              <a:rPr sz="2400" dirty="0"/>
              <a:t>Join </a:t>
            </a:r>
            <a:r>
              <a:rPr sz="2400" dirty="0" err="1"/>
              <a:t>Webex</a:t>
            </a:r>
            <a:r>
              <a:rPr sz="2400" dirty="0"/>
              <a:t> Meeting</a:t>
            </a:r>
            <a:r>
              <a:rPr lang="en-US" sz="2400" dirty="0" smtClean="0"/>
              <a:t>:</a:t>
            </a:r>
            <a:endParaRPr sz="2400" dirty="0"/>
          </a:p>
          <a:p>
            <a:endParaRPr sz="2400" dirty="0"/>
          </a:p>
          <a:p>
            <a:r>
              <a:rPr sz="2400" dirty="0"/>
              <a:t>Meeting </a:t>
            </a:r>
            <a:r>
              <a:rPr sz="2500" dirty="0"/>
              <a:t>number: </a:t>
            </a:r>
            <a:r>
              <a:rPr lang="en-US" altLang="zh-CN" sz="2500" dirty="0"/>
              <a:t>179 036 5084</a:t>
            </a:r>
            <a:endParaRPr sz="2500" dirty="0"/>
          </a:p>
          <a:p>
            <a:r>
              <a:rPr sz="2400" dirty="0" smtClean="0"/>
              <a:t>Meeting password: wireless</a:t>
            </a:r>
          </a:p>
          <a:p>
            <a:endParaRPr sz="2400" dirty="0"/>
          </a:p>
          <a:p>
            <a:r>
              <a:rPr sz="2400" dirty="0"/>
              <a:t>Join by phone:</a:t>
            </a:r>
          </a:p>
          <a:p>
            <a:r>
              <a:rPr sz="2400" dirty="0"/>
              <a:t>   +1-510-338-9438 USA Toll</a:t>
            </a:r>
          </a:p>
          <a:p>
            <a:r>
              <a:rPr sz="2400" dirty="0"/>
              <a:t>   </a:t>
            </a:r>
            <a:r>
              <a:rPr sz="2400" dirty="0">
                <a:hlinkClick r:id="rId2" action="ppaction://hlinkfile"/>
              </a:rPr>
              <a:t>Global call-in numbers</a:t>
            </a:r>
            <a:endParaRPr sz="2400" dirty="0"/>
          </a:p>
          <a:p>
            <a:r>
              <a:rPr sz="2400" dirty="0" smtClean="0"/>
              <a:t>Access </a:t>
            </a:r>
            <a:r>
              <a:rPr sz="2400" dirty="0"/>
              <a:t>code: </a:t>
            </a:r>
            <a:r>
              <a:rPr lang="en-US" altLang="zh-CN" sz="2400" dirty="0"/>
              <a:t>179 </a:t>
            </a:r>
            <a:r>
              <a:rPr lang="en-US" altLang="zh-CN" sz="2400" dirty="0" smtClean="0"/>
              <a:t>036 5084</a:t>
            </a:r>
          </a:p>
          <a:p>
            <a:endParaRPr lang="en-US" altLang="zh-CN" sz="2400" dirty="0" smtClean="0"/>
          </a:p>
          <a:p>
            <a:r>
              <a:rPr lang="en-US" altLang="zh-CN" sz="2400" dirty="0" smtClean="0"/>
              <a:t>Join </a:t>
            </a:r>
            <a:r>
              <a:rPr lang="en-US" altLang="zh-CN" sz="2400" dirty="0"/>
              <a:t>from a video system or application: dial </a:t>
            </a:r>
            <a:r>
              <a:rPr lang="en-US" altLang="zh-CN" sz="2400" dirty="0" smtClean="0"/>
              <a:t>1790365084@ieee802.my.webex.com</a:t>
            </a:r>
            <a:r>
              <a:rPr lang="en-US" altLang="zh-CN" sz="2400" dirty="0"/>
              <a:t>, or 173.243.2.68</a:t>
            </a:r>
          </a:p>
          <a:p>
            <a:endParaRPr lang="en-US" altLang="zh-CN" sz="2400" dirty="0"/>
          </a:p>
          <a:p>
            <a:r>
              <a:rPr lang="en-US" altLang="zh-CN" sz="2400" dirty="0"/>
              <a:t>Join using Microsoft Lync or Microsoft Skype for Business: dial 1790365084</a:t>
            </a:r>
            <a:r>
              <a:rPr lang="en-US" altLang="zh-CN" sz="2400" dirty="0" smtClean="0"/>
              <a:t>.ieee802.my@lync.webex.com</a:t>
            </a:r>
            <a:endParaRPr lang="en-US" altLang="zh-CN" sz="2400" dirty="0"/>
          </a:p>
          <a:p>
            <a:endParaRPr sz="2400" dirty="0">
              <a:sym typeface="+mn-ea"/>
            </a:endParaRPr>
          </a:p>
        </p:txBody>
      </p:sp>
      <p:sp>
        <p:nvSpPr>
          <p:cNvPr id="22530" name="页脚占位符 2"/>
          <p:cNvSpPr>
            <a:spLocks noGrp="1"/>
          </p:cNvSpPr>
          <p:nvPr>
            <p:ph type="ftr" sz="quarter" idx="4294967295"/>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2531" name="灯片编号占位符 3"/>
          <p:cNvSpPr>
            <a:spLocks noGrp="1"/>
          </p:cNvSpPr>
          <p:nvPr>
            <p:ph type="sldNum" sz="quarter" idx="4294967295"/>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37</a:t>
            </a:fld>
            <a:endParaRPr lang="en-US" altLang="en-US" dirty="0">
              <a:latin typeface="Times New Roman" panose="02020603050405020304" pitchFamily="18" charset="0"/>
              <a:ea typeface="Arial Unicode MS" pitchFamily="34" charset="-122"/>
            </a:endParaRPr>
          </a:p>
        </p:txBody>
      </p:sp>
      <p:sp>
        <p:nvSpPr>
          <p:cNvPr id="8"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48364722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38</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teleconference</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376680" y="1994535"/>
            <a:ext cx="9927590" cy="4396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0000" lnSpcReduction="2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rules</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Approval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of </a:t>
            </a: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agenda</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Present</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ations and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discussion</a:t>
            </a:r>
          </a:p>
          <a:p>
            <a:pPr marL="800100" lvl="1" indent="-342900">
              <a:buFontTx/>
              <a:buChar char="•"/>
              <a:defRPr/>
            </a:pPr>
            <a:r>
              <a:rPr lang="en-US" altLang="zh-CN" b="1" dirty="0" smtClean="0">
                <a:solidFill>
                  <a:srgbClr val="00B050"/>
                </a:solidFill>
              </a:rPr>
              <a:t>SP </a:t>
            </a:r>
            <a:r>
              <a:rPr lang="en-US" altLang="zh-CN" b="1" dirty="0">
                <a:solidFill>
                  <a:srgbClr val="00B050"/>
                </a:solidFill>
              </a:rPr>
              <a:t>for 11-21/0343r1, Resolutions to 32.3.13 NGV receive procedure, </a:t>
            </a:r>
            <a:r>
              <a:rPr lang="en-US" altLang="zh-CN" b="1" dirty="0" err="1">
                <a:solidFill>
                  <a:srgbClr val="00B050"/>
                </a:solidFill>
              </a:rPr>
              <a:t>Yujin</a:t>
            </a:r>
            <a:r>
              <a:rPr lang="en-US" altLang="zh-CN" b="1" dirty="0">
                <a:solidFill>
                  <a:srgbClr val="00B050"/>
                </a:solidFill>
              </a:rPr>
              <a:t> Noh (</a:t>
            </a:r>
            <a:r>
              <a:rPr lang="en-US" altLang="zh-CN" b="1" dirty="0" err="1">
                <a:solidFill>
                  <a:srgbClr val="00B050"/>
                </a:solidFill>
              </a:rPr>
              <a:t>Newracom</a:t>
            </a:r>
            <a:r>
              <a:rPr lang="en-US" altLang="zh-CN" b="1" dirty="0">
                <a:solidFill>
                  <a:srgbClr val="00B050"/>
                </a:solidFill>
              </a:rPr>
              <a:t>)</a:t>
            </a:r>
          </a:p>
          <a:p>
            <a:pPr marL="800100" lvl="1" indent="-342900">
              <a:buFontTx/>
              <a:buChar char="•"/>
              <a:defRPr/>
            </a:pPr>
            <a:r>
              <a:rPr lang="en-US" altLang="zh-CN" b="1" dirty="0">
                <a:solidFill>
                  <a:srgbClr val="00B050"/>
                </a:solidFill>
              </a:rPr>
              <a:t>SP </a:t>
            </a:r>
            <a:r>
              <a:rPr lang="en-US" altLang="zh-CN" b="1" dirty="0" smtClean="0">
                <a:solidFill>
                  <a:srgbClr val="00B050"/>
                </a:solidFill>
              </a:rPr>
              <a:t>for 11-21/0383r2, </a:t>
            </a:r>
            <a:r>
              <a:rPr lang="en-US" altLang="zh-CN" b="1" dirty="0">
                <a:solidFill>
                  <a:srgbClr val="00B050"/>
                </a:solidFill>
              </a:rPr>
              <a:t>Comment Resolution for CID 1161 DMG </a:t>
            </a:r>
            <a:r>
              <a:rPr lang="en-US" altLang="zh-CN" b="1" dirty="0" err="1">
                <a:solidFill>
                  <a:srgbClr val="00B050"/>
                </a:solidFill>
              </a:rPr>
              <a:t>Beamforming</a:t>
            </a:r>
            <a:r>
              <a:rPr lang="en-US" altLang="zh-CN" b="1" dirty="0">
                <a:solidFill>
                  <a:srgbClr val="00B050"/>
                </a:solidFill>
              </a:rPr>
              <a:t>, Hiroyuki </a:t>
            </a:r>
            <a:r>
              <a:rPr lang="en-US" altLang="zh-CN" b="1" dirty="0" err="1">
                <a:solidFill>
                  <a:srgbClr val="00B050"/>
                </a:solidFill>
              </a:rPr>
              <a:t>Motozuka</a:t>
            </a:r>
            <a:r>
              <a:rPr lang="en-US" altLang="zh-CN" b="1" dirty="0">
                <a:solidFill>
                  <a:srgbClr val="00B050"/>
                </a:solidFill>
              </a:rPr>
              <a:t> (Panasonic)</a:t>
            </a:r>
          </a:p>
          <a:p>
            <a:pPr marL="800100" lvl="1" indent="-342900">
              <a:buFontTx/>
              <a:buChar char="•"/>
              <a:defRPr/>
            </a:pPr>
            <a:r>
              <a:rPr lang="en-US" altLang="zh-CN" b="1" dirty="0" smtClean="0">
                <a:solidFill>
                  <a:srgbClr val="00B050"/>
                </a:solidFill>
              </a:rPr>
              <a:t>SP for 11-21/0393r0</a:t>
            </a:r>
            <a:r>
              <a:rPr lang="en-US" altLang="zh-CN" b="1" dirty="0">
                <a:solidFill>
                  <a:srgbClr val="00B050"/>
                </a:solidFill>
              </a:rPr>
              <a:t>, cd d1.0 CID 1093 and CID 1571, Bo Sun (ZTE</a:t>
            </a:r>
            <a:r>
              <a:rPr lang="en-US" altLang="zh-CN" b="1" dirty="0" smtClean="0">
                <a:solidFill>
                  <a:srgbClr val="00B050"/>
                </a:solidFill>
              </a:rPr>
              <a:t>)</a:t>
            </a:r>
          </a:p>
          <a:p>
            <a:pPr marL="800100" lvl="1" indent="-342900">
              <a:buFontTx/>
              <a:buChar char="•"/>
              <a:defRPr/>
            </a:pPr>
            <a:r>
              <a:rPr lang="en-US" altLang="zh-CN" b="1" dirty="0" smtClean="0">
                <a:solidFill>
                  <a:srgbClr val="00B050"/>
                </a:solidFill>
              </a:rPr>
              <a:t>SP </a:t>
            </a:r>
            <a:r>
              <a:rPr lang="en-US" altLang="zh-CN" b="1" dirty="0">
                <a:solidFill>
                  <a:srgbClr val="00B050"/>
                </a:solidFill>
              </a:rPr>
              <a:t>for </a:t>
            </a:r>
            <a:r>
              <a:rPr lang="en-US" altLang="zh-CN" b="1" dirty="0" smtClean="0">
                <a:solidFill>
                  <a:srgbClr val="00B050"/>
                </a:solidFill>
              </a:rPr>
              <a:t>11-21/0429r1, </a:t>
            </a:r>
            <a:r>
              <a:rPr lang="en-US" altLang="zh-CN" b="1" dirty="0">
                <a:solidFill>
                  <a:srgbClr val="00B050"/>
                </a:solidFill>
              </a:rPr>
              <a:t>11bd-d1-0-comment-resolution-subclause-10, </a:t>
            </a:r>
            <a:r>
              <a:rPr lang="en-US" altLang="zh-CN" b="1" dirty="0" err="1">
                <a:solidFill>
                  <a:srgbClr val="00B050"/>
                </a:solidFill>
              </a:rPr>
              <a:t>Liwen</a:t>
            </a:r>
            <a:r>
              <a:rPr lang="en-US" altLang="zh-CN" b="1" dirty="0">
                <a:solidFill>
                  <a:srgbClr val="00B050"/>
                </a:solidFill>
              </a:rPr>
              <a:t> Chu (NXP</a:t>
            </a:r>
            <a:r>
              <a:rPr lang="en-US" altLang="zh-CN" b="1" dirty="0" smtClean="0">
                <a:solidFill>
                  <a:srgbClr val="00B050"/>
                </a:solidFill>
              </a:rPr>
              <a:t>)</a:t>
            </a:r>
          </a:p>
          <a:p>
            <a:pPr marL="800100" lvl="1" indent="-342900">
              <a:buFontTx/>
              <a:buChar char="•"/>
              <a:defRPr/>
            </a:pPr>
            <a:r>
              <a:rPr lang="en-US" altLang="zh-CN" b="1" dirty="0" smtClean="0">
                <a:solidFill>
                  <a:srgbClr val="00B050"/>
                </a:solidFill>
              </a:rPr>
              <a:t>SP </a:t>
            </a:r>
            <a:r>
              <a:rPr lang="en-US" altLang="zh-CN" sz="2100" b="1" dirty="0">
                <a:solidFill>
                  <a:srgbClr val="00B050"/>
                </a:solidFill>
              </a:rPr>
              <a:t>for </a:t>
            </a:r>
            <a:r>
              <a:rPr lang="en-US" altLang="zh-CN" sz="2100" b="1" dirty="0" smtClean="0">
                <a:solidFill>
                  <a:srgbClr val="00B050"/>
                </a:solidFill>
              </a:rPr>
              <a:t>11-21/0431r1, </a:t>
            </a:r>
            <a:r>
              <a:rPr lang="en-US" altLang="zh-CN" sz="2100" b="1" dirty="0">
                <a:solidFill>
                  <a:srgbClr val="00B050"/>
                </a:solidFill>
              </a:rPr>
              <a:t>11bd-d1-0-comment-resolution-31-2-5, </a:t>
            </a:r>
            <a:r>
              <a:rPr lang="en-US" altLang="zh-CN" sz="2100" b="1" dirty="0" err="1">
                <a:solidFill>
                  <a:srgbClr val="00B050"/>
                </a:solidFill>
              </a:rPr>
              <a:t>Liwen</a:t>
            </a:r>
            <a:r>
              <a:rPr lang="en-US" altLang="zh-CN" sz="2100" b="1" dirty="0">
                <a:solidFill>
                  <a:srgbClr val="00B050"/>
                </a:solidFill>
              </a:rPr>
              <a:t> Chu (NXP)</a:t>
            </a:r>
          </a:p>
          <a:p>
            <a:pPr marL="800100" lvl="1" indent="-342900" eaLnBrk="0" hangingPunct="0">
              <a:buFontTx/>
              <a:buChar char="•"/>
              <a:defRPr/>
            </a:pPr>
            <a:r>
              <a:rPr lang="en-US" altLang="zh-CN" b="1" dirty="0" smtClean="0"/>
              <a:t>Continue submissions in submission list</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Next </a:t>
            </a:r>
            <a:r>
              <a:rPr kumimoji="0" lang="en-US" altLang="en-GB" sz="24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teleconference on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Mar 12</a:t>
            </a:r>
            <a:r>
              <a:rPr kumimoji="0" lang="en-US" altLang="en-GB" sz="2400" b="1" i="0" u="none" strike="noStrike" kern="1200" cap="none" spc="0" normalizeH="0" baseline="3000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th</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r>
              <a:rPr kumimoji="0" lang="en-US" altLang="en-GB" sz="2400" b="1" i="0" u="none" strike="noStrike" kern="1200" cap="none" spc="0" normalizeH="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r>
              <a:rPr lang="en-US" altLang="en-GB" dirty="0" smtClean="0"/>
              <a:t>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noProof="0" dirty="0" smtClean="0">
                <a:ln>
                  <a:noFill/>
                </a:ln>
                <a:effectLst/>
                <a:uLnTx/>
                <a:uFillTx/>
                <a:sym typeface="+mn-ea"/>
              </a:rPr>
              <a:t>Recess</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345422747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#1 (CR, 11-21/0343r1)</a:t>
            </a:r>
            <a:endParaRPr lang="zh-CN" altLang="en-US" dirty="0"/>
          </a:p>
        </p:txBody>
      </p:sp>
      <p:sp>
        <p:nvSpPr>
          <p:cNvPr id="3" name="内容占位符 2"/>
          <p:cNvSpPr>
            <a:spLocks noGrp="1"/>
          </p:cNvSpPr>
          <p:nvPr>
            <p:ph idx="1"/>
          </p:nvPr>
        </p:nvSpPr>
        <p:spPr/>
        <p:txBody>
          <a:bodyPr/>
          <a:lstStyle/>
          <a:p>
            <a:r>
              <a:rPr lang="en-US" altLang="zh-CN" sz="2400" dirty="0">
                <a:sym typeface="+mn-ea"/>
              </a:rPr>
              <a:t>Do you agree on the comment resolution to following </a:t>
            </a:r>
            <a:r>
              <a:rPr lang="en-US" altLang="zh-CN" sz="2400" dirty="0" smtClean="0">
                <a:sym typeface="+mn-ea"/>
              </a:rPr>
              <a:t>2 CIDs </a:t>
            </a:r>
            <a:r>
              <a:rPr lang="en-US" altLang="zh-CN" sz="2400" dirty="0" smtClean="0"/>
              <a:t> </a:t>
            </a:r>
            <a:r>
              <a:rPr lang="en-US" altLang="zh-CN" sz="2400" dirty="0"/>
              <a:t>and proposed spec text modification to IEEE P802.11bd </a:t>
            </a:r>
            <a:r>
              <a:rPr lang="en-US" altLang="zh-CN" sz="2400" dirty="0" smtClean="0"/>
              <a:t>D1.0 </a:t>
            </a:r>
            <a:r>
              <a:rPr lang="en-US" altLang="zh-CN" sz="2400" dirty="0"/>
              <a:t>as in </a:t>
            </a:r>
            <a:r>
              <a:rPr lang="en-US" altLang="zh-CN" sz="2400" dirty="0" smtClean="0"/>
              <a:t>11-21/0343r1</a:t>
            </a:r>
            <a:r>
              <a:rPr lang="zh-CN" altLang="en-US" sz="2400" dirty="0" smtClean="0">
                <a:sym typeface="+mn-ea"/>
              </a:rPr>
              <a:t>?</a:t>
            </a:r>
            <a:endParaRPr lang="zh-CN" altLang="en-US" sz="2400" dirty="0">
              <a:sym typeface="+mn-ea"/>
            </a:endParaRPr>
          </a:p>
          <a:p>
            <a:pPr marL="685800" lvl="1" indent="-342900">
              <a:buFontTx/>
              <a:buChar char="-"/>
            </a:pPr>
            <a:r>
              <a:rPr lang="en-US" altLang="zh-CN" sz="2100" dirty="0">
                <a:latin typeface="Calibri" panose="020F0502020204030204" pitchFamily="34" charset="0"/>
                <a:cs typeface="Calibri" panose="020F0502020204030204" pitchFamily="34" charset="0"/>
              </a:rPr>
              <a:t>CID </a:t>
            </a:r>
            <a:r>
              <a:rPr lang="en-GB" altLang="zh-CN" sz="2100" dirty="0" smtClean="0">
                <a:latin typeface="Calibri" panose="020F0502020204030204" pitchFamily="34" charset="0"/>
                <a:cs typeface="Calibri" panose="020F0502020204030204" pitchFamily="34" charset="0"/>
              </a:rPr>
              <a:t>1000 and 1171</a:t>
            </a:r>
            <a:endParaRPr lang="en-US" altLang="zh-CN" sz="2100" dirty="0">
              <a:latin typeface="Calibri" panose="020F0502020204030204" pitchFamily="34" charset="0"/>
              <a:cs typeface="Calibri" panose="020F0502020204030204" pitchFamily="34" charset="0"/>
            </a:endParaRPr>
          </a:p>
          <a:p>
            <a:pPr marL="628650" lvl="1" indent="-285750">
              <a:buFontTx/>
              <a:buChar char="-"/>
            </a:pPr>
            <a:endParaRPr lang="en-US" altLang="zh-CN" sz="2100" dirty="0">
              <a:latin typeface="Calibri" panose="020F0502020204030204" pitchFamily="34" charset="0"/>
              <a:cs typeface="Calibri" panose="020F0502020204030204" pitchFamily="34" charset="0"/>
            </a:endParaRPr>
          </a:p>
          <a:p>
            <a:pPr marL="628650" lvl="1" indent="-285750">
              <a:buFontTx/>
              <a:buChar char="-"/>
            </a:pPr>
            <a:endParaRPr lang="en-US" altLang="zh-CN" dirty="0" smtClean="0"/>
          </a:p>
          <a:p>
            <a:r>
              <a:rPr lang="en-US" altLang="zh-CN" dirty="0" smtClean="0"/>
              <a:t>15Y/0N/10A</a:t>
            </a:r>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39</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38232080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843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4</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sng" strike="noStrike" kern="0" cap="none" spc="0" normalizeH="0" baseline="0" noProof="0">
                <a:ln>
                  <a:noFill/>
                </a:ln>
                <a:solidFill>
                  <a:schemeClr val="accent2"/>
                </a:solidFill>
                <a:effectLst/>
                <a:uLnTx/>
                <a:uFillTx/>
                <a:latin typeface="+mj-lt"/>
                <a:ea typeface="MS PGothic" panose="020B0600070205080204" pitchFamily="34" charset="-128"/>
                <a:cs typeface="MS PGothic" panose="020B0600070205080204" pitchFamily="34" charset="-128"/>
              </a:rPr>
              <a:t>Participants, Patents, and Duty to Inform</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71650"/>
            <a:ext cx="9753600" cy="4114800"/>
          </a:xfrm>
          <a:prstGeom prst="rect">
            <a:avLst/>
          </a:prstGeom>
        </p:spPr>
        <p:txBody>
          <a:bodyPr>
            <a:normAutofit fontScale="925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shall</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should </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inform the IEEE (or cause the IEEE to be informed) of the identity of any other holders of potential Essential Patent Claims</a:t>
            </a:r>
          </a:p>
          <a:p>
            <a:pPr marL="742950" marR="0" lvl="1" indent="-28575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0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457200" marR="0" lvl="1" indent="0" algn="ctr" defTabSz="914400" rtl="0" eaLnBrk="0" fontAlgn="base" latinLnBrk="0" hangingPunct="0">
              <a:lnSpc>
                <a:spcPct val="100000"/>
              </a:lnSpc>
              <a:spcBef>
                <a:spcPct val="20000"/>
              </a:spcBef>
              <a:spcAft>
                <a:spcPct val="0"/>
              </a:spcAft>
              <a:buClrTx/>
              <a:buSzTx/>
              <a:buFontTx/>
              <a:buNone/>
              <a:defRPr/>
            </a:pPr>
            <a:r>
              <a:rPr kumimoji="0" lang="en-US" altLang="en-US" sz="32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Early identification of holders of potential Essential Patent Claims is encouraged</a:t>
            </a: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18438" name="Text Box 5"/>
          <p:cNvSpPr txBox="1"/>
          <p:nvPr/>
        </p:nvSpPr>
        <p:spPr>
          <a:xfrm>
            <a:off x="838200" y="6096000"/>
            <a:ext cx="952500" cy="366713"/>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#1</a:t>
            </a:r>
            <a:endParaRPr lang="en-US" altLang="en-US" sz="2400" dirty="0">
              <a:latin typeface="Times New Roman" panose="02020603050405020304" pitchFamily="18"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2021</a:t>
            </a:r>
            <a:endParaRPr lang="en-US" altLang="zh-CN" sz="1800" b="1" dirty="0">
              <a:solidFill>
                <a:srgbClr val="000000"/>
              </a:solidFill>
              <a:ea typeface="Arial Unicode MS" pitchFamily="34" charset="-122"/>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#2 (CR, 11-21/0383r2)</a:t>
            </a:r>
            <a:endParaRPr lang="zh-CN" altLang="en-US" dirty="0"/>
          </a:p>
        </p:txBody>
      </p:sp>
      <p:sp>
        <p:nvSpPr>
          <p:cNvPr id="3" name="内容占位符 2"/>
          <p:cNvSpPr>
            <a:spLocks noGrp="1"/>
          </p:cNvSpPr>
          <p:nvPr>
            <p:ph idx="1"/>
          </p:nvPr>
        </p:nvSpPr>
        <p:spPr/>
        <p:txBody>
          <a:bodyPr/>
          <a:lstStyle/>
          <a:p>
            <a:r>
              <a:rPr lang="en-US" altLang="zh-CN" sz="2400" dirty="0">
                <a:sym typeface="+mn-ea"/>
              </a:rPr>
              <a:t>Do you agree on the comment resolution to </a:t>
            </a:r>
            <a:r>
              <a:rPr lang="en-US" altLang="zh-CN" sz="2400" dirty="0" smtClean="0">
                <a:sym typeface="+mn-ea"/>
              </a:rPr>
              <a:t>CID 1161 </a:t>
            </a:r>
            <a:r>
              <a:rPr lang="en-US" altLang="zh-CN" sz="2400" dirty="0" smtClean="0"/>
              <a:t> </a:t>
            </a:r>
            <a:r>
              <a:rPr lang="en-US" altLang="zh-CN" sz="2400" dirty="0"/>
              <a:t>and proposed spec text modification to IEEE P802.11bd </a:t>
            </a:r>
            <a:r>
              <a:rPr lang="en-US" altLang="zh-CN" sz="2400" dirty="0" smtClean="0"/>
              <a:t>D1.0 </a:t>
            </a:r>
            <a:r>
              <a:rPr lang="en-US" altLang="zh-CN" sz="2400" dirty="0"/>
              <a:t>as in </a:t>
            </a:r>
            <a:r>
              <a:rPr lang="en-US" altLang="zh-CN" sz="2400" dirty="0" smtClean="0"/>
              <a:t>11-21/0383r2</a:t>
            </a:r>
            <a:r>
              <a:rPr lang="zh-CN" altLang="en-US" sz="2400" dirty="0" smtClean="0">
                <a:sym typeface="+mn-ea"/>
              </a:rPr>
              <a:t>?</a:t>
            </a:r>
            <a:endParaRPr lang="zh-CN" altLang="en-US" sz="2400" dirty="0">
              <a:sym typeface="+mn-ea"/>
            </a:endParaRPr>
          </a:p>
          <a:p>
            <a:pPr marL="342900" lvl="1" indent="0"/>
            <a:endParaRPr lang="en-US" altLang="zh-CN" sz="2100" dirty="0">
              <a:latin typeface="Calibri" panose="020F0502020204030204" pitchFamily="34" charset="0"/>
              <a:cs typeface="Calibri" panose="020F0502020204030204" pitchFamily="34" charset="0"/>
            </a:endParaRPr>
          </a:p>
          <a:p>
            <a:pPr marL="628650" lvl="1" indent="-285750">
              <a:buFontTx/>
              <a:buChar char="-"/>
            </a:pPr>
            <a:endParaRPr lang="en-US" altLang="zh-CN" dirty="0" smtClean="0"/>
          </a:p>
          <a:p>
            <a:r>
              <a:rPr lang="en-US" altLang="zh-CN" dirty="0" smtClean="0"/>
              <a:t>16Y/0N/7A</a:t>
            </a:r>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40</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367680708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#3 (CR, 11-21/0393r0)</a:t>
            </a:r>
            <a:endParaRPr lang="zh-CN" altLang="en-US" dirty="0"/>
          </a:p>
        </p:txBody>
      </p:sp>
      <p:sp>
        <p:nvSpPr>
          <p:cNvPr id="3" name="内容占位符 2"/>
          <p:cNvSpPr>
            <a:spLocks noGrp="1"/>
          </p:cNvSpPr>
          <p:nvPr>
            <p:ph idx="1"/>
          </p:nvPr>
        </p:nvSpPr>
        <p:spPr/>
        <p:txBody>
          <a:bodyPr/>
          <a:lstStyle/>
          <a:p>
            <a:r>
              <a:rPr lang="en-US" altLang="zh-CN" sz="2400" dirty="0">
                <a:sym typeface="+mn-ea"/>
              </a:rPr>
              <a:t>Do you agree on the comment resolution to following </a:t>
            </a:r>
            <a:r>
              <a:rPr lang="en-US" altLang="zh-CN" sz="2400" dirty="0" smtClean="0">
                <a:sym typeface="+mn-ea"/>
              </a:rPr>
              <a:t>2 CIDs </a:t>
            </a:r>
            <a:r>
              <a:rPr lang="en-US" altLang="zh-CN" sz="2400" dirty="0" smtClean="0"/>
              <a:t> </a:t>
            </a:r>
            <a:r>
              <a:rPr lang="en-US" altLang="zh-CN" sz="2400" dirty="0"/>
              <a:t>and proposed spec text modification to IEEE P802.11bd </a:t>
            </a:r>
            <a:r>
              <a:rPr lang="en-US" altLang="zh-CN" sz="2400" dirty="0" smtClean="0"/>
              <a:t>D1.0 </a:t>
            </a:r>
            <a:r>
              <a:rPr lang="en-US" altLang="zh-CN" sz="2400" dirty="0"/>
              <a:t>as in </a:t>
            </a:r>
            <a:r>
              <a:rPr lang="en-US" altLang="zh-CN" sz="2400" dirty="0" smtClean="0"/>
              <a:t>11-21/0393r0</a:t>
            </a:r>
            <a:r>
              <a:rPr lang="zh-CN" altLang="en-US" sz="2400" dirty="0" smtClean="0">
                <a:sym typeface="+mn-ea"/>
              </a:rPr>
              <a:t>?</a:t>
            </a:r>
            <a:endParaRPr lang="zh-CN" altLang="en-US" sz="2400" dirty="0">
              <a:sym typeface="+mn-ea"/>
            </a:endParaRPr>
          </a:p>
          <a:p>
            <a:pPr marL="685800" lvl="1" indent="-342900">
              <a:buFontTx/>
              <a:buChar char="-"/>
            </a:pPr>
            <a:r>
              <a:rPr lang="en-US" altLang="zh-CN" sz="2100" dirty="0">
                <a:latin typeface="Calibri" panose="020F0502020204030204" pitchFamily="34" charset="0"/>
                <a:cs typeface="Calibri" panose="020F0502020204030204" pitchFamily="34" charset="0"/>
              </a:rPr>
              <a:t>CID </a:t>
            </a:r>
            <a:r>
              <a:rPr lang="en-GB" altLang="zh-CN" sz="2100" dirty="0" smtClean="0">
                <a:latin typeface="Calibri" panose="020F0502020204030204" pitchFamily="34" charset="0"/>
                <a:cs typeface="Calibri" panose="020F0502020204030204" pitchFamily="34" charset="0"/>
              </a:rPr>
              <a:t>1093 and </a:t>
            </a:r>
            <a:r>
              <a:rPr lang="en-US" altLang="zh-CN" sz="2100" dirty="0" smtClean="0">
                <a:latin typeface="Calibri" panose="020F0502020204030204" pitchFamily="34" charset="0"/>
                <a:cs typeface="Calibri" panose="020F0502020204030204" pitchFamily="34" charset="0"/>
              </a:rPr>
              <a:t>1571</a:t>
            </a:r>
            <a:endParaRPr lang="en-US" altLang="zh-CN" sz="2100" dirty="0">
              <a:latin typeface="Calibri" panose="020F0502020204030204" pitchFamily="34" charset="0"/>
              <a:cs typeface="Calibri" panose="020F0502020204030204" pitchFamily="34" charset="0"/>
            </a:endParaRPr>
          </a:p>
          <a:p>
            <a:pPr marL="628650" lvl="1" indent="-285750">
              <a:buFontTx/>
              <a:buChar char="-"/>
            </a:pPr>
            <a:endParaRPr lang="en-US" altLang="zh-CN" sz="2100" dirty="0">
              <a:latin typeface="Calibri" panose="020F0502020204030204" pitchFamily="34" charset="0"/>
              <a:cs typeface="Calibri" panose="020F0502020204030204" pitchFamily="34" charset="0"/>
            </a:endParaRPr>
          </a:p>
          <a:p>
            <a:pPr marL="628650" lvl="1" indent="-285750">
              <a:buFontTx/>
              <a:buChar char="-"/>
            </a:pPr>
            <a:endParaRPr lang="en-US" altLang="zh-CN" dirty="0" smtClean="0"/>
          </a:p>
          <a:p>
            <a:r>
              <a:rPr lang="en-US" altLang="zh-CN" dirty="0" smtClean="0"/>
              <a:t>16Y/0N/15A</a:t>
            </a:r>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41</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377123230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#4 (CR, 11-21/0429r2)</a:t>
            </a:r>
            <a:endParaRPr lang="zh-CN" altLang="en-US" dirty="0"/>
          </a:p>
        </p:txBody>
      </p:sp>
      <p:sp>
        <p:nvSpPr>
          <p:cNvPr id="3" name="内容占位符 2"/>
          <p:cNvSpPr>
            <a:spLocks noGrp="1"/>
          </p:cNvSpPr>
          <p:nvPr>
            <p:ph idx="1"/>
          </p:nvPr>
        </p:nvSpPr>
        <p:spPr/>
        <p:txBody>
          <a:bodyPr/>
          <a:lstStyle/>
          <a:p>
            <a:r>
              <a:rPr lang="en-US" altLang="zh-CN" sz="2400" dirty="0">
                <a:sym typeface="+mn-ea"/>
              </a:rPr>
              <a:t>Do you agree on the comment resolution to following </a:t>
            </a:r>
            <a:r>
              <a:rPr lang="en-US" altLang="zh-CN" sz="2400" dirty="0" smtClean="0">
                <a:sym typeface="+mn-ea"/>
              </a:rPr>
              <a:t>10 CIDs </a:t>
            </a:r>
            <a:r>
              <a:rPr lang="en-US" altLang="zh-CN" sz="2400" dirty="0" smtClean="0"/>
              <a:t> </a:t>
            </a:r>
            <a:r>
              <a:rPr lang="en-US" altLang="zh-CN" sz="2400" dirty="0"/>
              <a:t>and proposed spec text modification to IEEE P802.11bd </a:t>
            </a:r>
            <a:r>
              <a:rPr lang="en-US" altLang="zh-CN" sz="2400" dirty="0" smtClean="0"/>
              <a:t>D1.0 </a:t>
            </a:r>
            <a:r>
              <a:rPr lang="en-US" altLang="zh-CN" sz="2400" dirty="0"/>
              <a:t>as in </a:t>
            </a:r>
            <a:r>
              <a:rPr lang="en-US" altLang="zh-CN" sz="2400" dirty="0" smtClean="0"/>
              <a:t>11-21/0429r2</a:t>
            </a:r>
            <a:r>
              <a:rPr lang="zh-CN" altLang="en-US" sz="2400" dirty="0" smtClean="0">
                <a:sym typeface="+mn-ea"/>
              </a:rPr>
              <a:t>?</a:t>
            </a:r>
            <a:endParaRPr lang="zh-CN" altLang="en-US" sz="2400" dirty="0">
              <a:sym typeface="+mn-ea"/>
            </a:endParaRPr>
          </a:p>
          <a:p>
            <a:pPr marL="685800" lvl="1" indent="-342900">
              <a:buFontTx/>
              <a:buChar char="-"/>
            </a:pPr>
            <a:r>
              <a:rPr lang="en-US" altLang="zh-CN" sz="2100" dirty="0">
                <a:latin typeface="Calibri" panose="020F0502020204030204" pitchFamily="34" charset="0"/>
                <a:cs typeface="Calibri" panose="020F0502020204030204" pitchFamily="34" charset="0"/>
              </a:rPr>
              <a:t>CID 1406, 1492, 1557, 1753, </a:t>
            </a:r>
            <a:r>
              <a:rPr lang="en-US" altLang="zh-CN" sz="2100" dirty="0" smtClean="0">
                <a:latin typeface="Calibri" panose="020F0502020204030204" pitchFamily="34" charset="0"/>
                <a:cs typeface="Calibri" panose="020F0502020204030204" pitchFamily="34" charset="0"/>
              </a:rPr>
              <a:t>1149</a:t>
            </a:r>
            <a:r>
              <a:rPr lang="en-US" altLang="zh-CN" sz="2100" dirty="0">
                <a:latin typeface="Calibri" panose="020F0502020204030204" pitchFamily="34" charset="0"/>
                <a:cs typeface="Calibri" panose="020F0502020204030204" pitchFamily="34" charset="0"/>
              </a:rPr>
              <a:t>, 1252, 1517, 1844, </a:t>
            </a:r>
            <a:r>
              <a:rPr lang="en-US" altLang="zh-CN" sz="2100" dirty="0" smtClean="0">
                <a:latin typeface="Calibri" panose="020F0502020204030204" pitchFamily="34" charset="0"/>
                <a:cs typeface="Calibri" panose="020F0502020204030204" pitchFamily="34" charset="0"/>
              </a:rPr>
              <a:t>1281</a:t>
            </a:r>
            <a:r>
              <a:rPr lang="en-US" altLang="zh-CN" sz="2100" dirty="0">
                <a:latin typeface="Calibri" panose="020F0502020204030204" pitchFamily="34" charset="0"/>
                <a:cs typeface="Calibri" panose="020F0502020204030204" pitchFamily="34" charset="0"/>
              </a:rPr>
              <a:t>, </a:t>
            </a:r>
            <a:r>
              <a:rPr lang="en-US" altLang="zh-CN" sz="2100" dirty="0" smtClean="0">
                <a:latin typeface="Calibri" panose="020F0502020204030204" pitchFamily="34" charset="0"/>
                <a:cs typeface="Calibri" panose="020F0502020204030204" pitchFamily="34" charset="0"/>
              </a:rPr>
              <a:t>and 1481</a:t>
            </a:r>
            <a:endParaRPr lang="zh-CN" altLang="zh-CN" sz="2100" dirty="0">
              <a:latin typeface="Calibri" panose="020F0502020204030204" pitchFamily="34" charset="0"/>
              <a:cs typeface="Calibri" panose="020F0502020204030204" pitchFamily="34" charset="0"/>
            </a:endParaRPr>
          </a:p>
          <a:p>
            <a:pPr marL="342900" lvl="1" indent="0"/>
            <a:endParaRPr lang="en-US" altLang="zh-CN" sz="2100" dirty="0">
              <a:latin typeface="Calibri" panose="020F0502020204030204" pitchFamily="34" charset="0"/>
              <a:cs typeface="Calibri" panose="020F0502020204030204" pitchFamily="34" charset="0"/>
            </a:endParaRPr>
          </a:p>
          <a:p>
            <a:pPr marL="628650" lvl="1" indent="-285750">
              <a:buFontTx/>
              <a:buChar char="-"/>
            </a:pPr>
            <a:endParaRPr lang="en-US" altLang="zh-CN" sz="2100" dirty="0">
              <a:latin typeface="Calibri" panose="020F0502020204030204" pitchFamily="34" charset="0"/>
              <a:cs typeface="Calibri" panose="020F0502020204030204" pitchFamily="34" charset="0"/>
            </a:endParaRPr>
          </a:p>
          <a:p>
            <a:pPr marL="628650" lvl="1" indent="-285750">
              <a:buFontTx/>
              <a:buChar char="-"/>
            </a:pPr>
            <a:endParaRPr lang="en-US" altLang="zh-CN" dirty="0" smtClean="0"/>
          </a:p>
          <a:p>
            <a:r>
              <a:rPr lang="en-US" altLang="zh-CN" dirty="0" smtClean="0"/>
              <a:t>18Y/0N/9A</a:t>
            </a:r>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42</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10550570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#5 (CR, 11-21/0431r1)</a:t>
            </a:r>
            <a:endParaRPr lang="zh-CN" altLang="en-US" dirty="0"/>
          </a:p>
        </p:txBody>
      </p:sp>
      <p:sp>
        <p:nvSpPr>
          <p:cNvPr id="3" name="内容占位符 2"/>
          <p:cNvSpPr>
            <a:spLocks noGrp="1"/>
          </p:cNvSpPr>
          <p:nvPr>
            <p:ph idx="1"/>
          </p:nvPr>
        </p:nvSpPr>
        <p:spPr/>
        <p:txBody>
          <a:bodyPr/>
          <a:lstStyle/>
          <a:p>
            <a:r>
              <a:rPr lang="en-US" altLang="zh-CN" sz="2400" dirty="0">
                <a:sym typeface="+mn-ea"/>
              </a:rPr>
              <a:t>Do you agree on the comment resolution to following </a:t>
            </a:r>
            <a:r>
              <a:rPr lang="en-US" altLang="zh-CN" sz="2400" dirty="0" smtClean="0">
                <a:sym typeface="+mn-ea"/>
              </a:rPr>
              <a:t>11 CIDs </a:t>
            </a:r>
            <a:r>
              <a:rPr lang="en-US" altLang="zh-CN" sz="2400" dirty="0" smtClean="0"/>
              <a:t> </a:t>
            </a:r>
            <a:r>
              <a:rPr lang="en-US" altLang="zh-CN" sz="2400" dirty="0"/>
              <a:t>and proposed spec text modification to IEEE P802.11bd </a:t>
            </a:r>
            <a:r>
              <a:rPr lang="en-US" altLang="zh-CN" sz="2400" dirty="0" smtClean="0"/>
              <a:t>D1.0 </a:t>
            </a:r>
            <a:r>
              <a:rPr lang="en-US" altLang="zh-CN" sz="2400" dirty="0"/>
              <a:t>as in </a:t>
            </a:r>
            <a:r>
              <a:rPr lang="en-US" altLang="zh-CN" sz="2400" dirty="0" smtClean="0"/>
              <a:t>11-21/0431r1</a:t>
            </a:r>
            <a:r>
              <a:rPr lang="zh-CN" altLang="en-US" sz="2400" dirty="0" smtClean="0">
                <a:sym typeface="+mn-ea"/>
              </a:rPr>
              <a:t>?</a:t>
            </a:r>
            <a:endParaRPr lang="zh-CN" altLang="en-US" sz="2400" dirty="0">
              <a:sym typeface="+mn-ea"/>
            </a:endParaRPr>
          </a:p>
          <a:p>
            <a:pPr marL="685800" lvl="1" indent="-342900">
              <a:buFontTx/>
              <a:buChar char="-"/>
            </a:pPr>
            <a:r>
              <a:rPr lang="en-US" altLang="zh-CN" sz="2100" dirty="0">
                <a:latin typeface="Calibri" panose="020F0502020204030204" pitchFamily="34" charset="0"/>
                <a:cs typeface="Calibri" panose="020F0502020204030204" pitchFamily="34" charset="0"/>
              </a:rPr>
              <a:t>CID </a:t>
            </a:r>
            <a:r>
              <a:rPr lang="en-GB" altLang="zh-CN" sz="2100" dirty="0">
                <a:latin typeface="Calibri" panose="020F0502020204030204" pitchFamily="34" charset="0"/>
                <a:cs typeface="Calibri" panose="020F0502020204030204" pitchFamily="34" charset="0"/>
              </a:rPr>
              <a:t>1067, 1068, 1152, 1153, </a:t>
            </a:r>
            <a:r>
              <a:rPr lang="en-GB" altLang="zh-CN" sz="2100" dirty="0" smtClean="0">
                <a:latin typeface="Calibri" panose="020F0502020204030204" pitchFamily="34" charset="0"/>
                <a:cs typeface="Calibri" panose="020F0502020204030204" pitchFamily="34" charset="0"/>
              </a:rPr>
              <a:t>1235</a:t>
            </a:r>
            <a:r>
              <a:rPr lang="en-GB" altLang="zh-CN" sz="2100" dirty="0">
                <a:latin typeface="Calibri" panose="020F0502020204030204" pitchFamily="34" charset="0"/>
                <a:cs typeface="Calibri" panose="020F0502020204030204" pitchFamily="34" charset="0"/>
              </a:rPr>
              <a:t>, 1343, 1438, </a:t>
            </a:r>
            <a:r>
              <a:rPr lang="en-GB" altLang="zh-CN" sz="2100" dirty="0" smtClean="0">
                <a:latin typeface="Calibri" panose="020F0502020204030204" pitchFamily="34" charset="0"/>
                <a:cs typeface="Calibri" panose="020F0502020204030204" pitchFamily="34" charset="0"/>
              </a:rPr>
              <a:t>1441</a:t>
            </a:r>
            <a:r>
              <a:rPr lang="en-GB" altLang="zh-CN" sz="2100" dirty="0">
                <a:latin typeface="Calibri" panose="020F0502020204030204" pitchFamily="34" charset="0"/>
                <a:cs typeface="Calibri" panose="020F0502020204030204" pitchFamily="34" charset="0"/>
              </a:rPr>
              <a:t>, 1567, 1568, </a:t>
            </a:r>
            <a:r>
              <a:rPr lang="en-GB" altLang="zh-CN" sz="2100" dirty="0" smtClean="0">
                <a:latin typeface="Calibri" panose="020F0502020204030204" pitchFamily="34" charset="0"/>
                <a:cs typeface="Calibri" panose="020F0502020204030204" pitchFamily="34" charset="0"/>
              </a:rPr>
              <a:t>and 1791</a:t>
            </a:r>
            <a:endParaRPr lang="zh-CN" altLang="zh-CN" sz="2100" dirty="0">
              <a:latin typeface="Calibri" panose="020F0502020204030204" pitchFamily="34" charset="0"/>
              <a:cs typeface="Calibri" panose="020F0502020204030204" pitchFamily="34" charset="0"/>
            </a:endParaRPr>
          </a:p>
          <a:p>
            <a:pPr marL="342900" lvl="1" indent="0"/>
            <a:endParaRPr lang="en-US" altLang="zh-CN" sz="2100" dirty="0">
              <a:latin typeface="Calibri" panose="020F0502020204030204" pitchFamily="34" charset="0"/>
              <a:cs typeface="Calibri" panose="020F0502020204030204" pitchFamily="34" charset="0"/>
            </a:endParaRPr>
          </a:p>
          <a:p>
            <a:pPr marL="628650" lvl="1" indent="-285750">
              <a:buFontTx/>
              <a:buChar char="-"/>
            </a:pPr>
            <a:endParaRPr lang="en-US" altLang="zh-CN" sz="2100" dirty="0">
              <a:latin typeface="Calibri" panose="020F0502020204030204" pitchFamily="34" charset="0"/>
              <a:cs typeface="Calibri" panose="020F0502020204030204" pitchFamily="34" charset="0"/>
            </a:endParaRPr>
          </a:p>
          <a:p>
            <a:pPr marL="628650" lvl="1" indent="-285750">
              <a:buFontTx/>
              <a:buChar char="-"/>
            </a:pPr>
            <a:endParaRPr lang="en-US" altLang="zh-CN" dirty="0" smtClean="0"/>
          </a:p>
          <a:p>
            <a:r>
              <a:rPr lang="en-US" altLang="zh-CN" dirty="0" smtClean="0"/>
              <a:t>17Y/0N/12A</a:t>
            </a:r>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43</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242565778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a:t>
            </a:r>
            <a:r>
              <a:rPr lang="en-US" altLang="en-US" sz="3200" dirty="0" err="1">
                <a:solidFill>
                  <a:srgbClr val="0000FF"/>
                </a:solidFill>
                <a:latin typeface="Arial Black" panose="020B0A04020102020204" pitchFamily="34" charset="0"/>
              </a:rPr>
              <a:t>TGbd</a:t>
            </a:r>
            <a:r>
              <a:rPr lang="en-US" altLang="en-US" sz="3200" dirty="0">
                <a:solidFill>
                  <a:srgbClr val="0000FF"/>
                </a:solidFill>
                <a:latin typeface="Arial Black" panose="020B0A04020102020204" pitchFamily="34" charset="0"/>
              </a:rPr>
              <a:t> </a:t>
            </a:r>
            <a:r>
              <a:rPr lang="en-US" sz="3200" dirty="0" smtClean="0">
                <a:solidFill>
                  <a:srgbClr val="0000FF"/>
                </a:solidFill>
                <a:latin typeface="Arial Black" panose="020B0A04020102020204" pitchFamily="34" charset="0"/>
              </a:rPr>
              <a:t>Teleconference</a:t>
            </a:r>
            <a:br>
              <a:rPr lang="en-US" sz="3200" dirty="0" smtClean="0">
                <a:solidFill>
                  <a:srgbClr val="0000FF"/>
                </a:solidFill>
                <a:latin typeface="Arial Black" panose="020B0A04020102020204" pitchFamily="34" charset="0"/>
              </a:rPr>
            </a:br>
            <a:r>
              <a:rPr lang="en-US" altLang="zh-CN" sz="3200" dirty="0">
                <a:solidFill>
                  <a:srgbClr val="0000FF"/>
                </a:solidFill>
                <a:latin typeface="Arial Black" panose="020B0A04020102020204" pitchFamily="34" charset="0"/>
              </a:rPr>
              <a:t>During IEEE 802.11 Mar 2021 Plenary</a:t>
            </a:r>
            <a:endParaRPr lang="en-US" sz="3200" dirty="0">
              <a:solidFill>
                <a:srgbClr val="0000FF"/>
              </a:solidFill>
              <a:latin typeface="Arial Black" panose="020B0A04020102020204" pitchFamily="34" charset="0"/>
            </a:endParaRP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44</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Mar 1</a:t>
            </a:r>
            <a:r>
              <a:rPr kumimoji="0" lang="en-US" altLang="zh-CN"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a:t>
            </a:r>
            <a:r>
              <a:rPr kumimoji="0" lang="en-US" altLang="en-US" sz="3600" b="1" i="0" u="none" strike="noStrike" kern="0" cap="none" spc="0" normalizeH="0" baseline="3000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th</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2021</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Yan Zhang (NXP)</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Tech Editor: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Bahar</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Sadeghi</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(Intel)</a:t>
            </a:r>
          </a:p>
          <a:p>
            <a:pPr marL="342900" marR="0" lvl="0" indent="-342900" algn="l"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p:txBody>
      </p:sp>
      <p:sp>
        <p:nvSpPr>
          <p:cNvPr id="8"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81681406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Teleconference Bridge Information</a:t>
            </a:r>
          </a:p>
        </p:txBody>
      </p:sp>
      <p:sp>
        <p:nvSpPr>
          <p:cNvPr id="3" name="文本占位符 2"/>
          <p:cNvSpPr>
            <a:spLocks noGrp="1"/>
          </p:cNvSpPr>
          <p:nvPr>
            <p:ph type="body" idx="1"/>
          </p:nvPr>
        </p:nvSpPr>
        <p:spPr>
          <a:xfrm>
            <a:off x="914400" y="1751330"/>
            <a:ext cx="10361930" cy="4467225"/>
          </a:xfrm>
        </p:spPr>
        <p:txBody>
          <a:bodyPr>
            <a:normAutofit fontScale="77500" lnSpcReduction="20000"/>
          </a:bodyPr>
          <a:lstStyle/>
          <a:p>
            <a:r>
              <a:rPr sz="2400" dirty="0"/>
              <a:t>Join </a:t>
            </a:r>
            <a:r>
              <a:rPr sz="2400" dirty="0" err="1"/>
              <a:t>Webex</a:t>
            </a:r>
            <a:r>
              <a:rPr sz="2400" dirty="0"/>
              <a:t> Meeting</a:t>
            </a:r>
            <a:r>
              <a:rPr lang="en-US" sz="2400" dirty="0" smtClean="0"/>
              <a:t>:</a:t>
            </a:r>
            <a:endParaRPr sz="2400" dirty="0"/>
          </a:p>
          <a:p>
            <a:endParaRPr sz="2400" dirty="0"/>
          </a:p>
          <a:p>
            <a:r>
              <a:rPr sz="2400" dirty="0"/>
              <a:t>Meeting </a:t>
            </a:r>
            <a:r>
              <a:rPr sz="2500" dirty="0"/>
              <a:t>number: </a:t>
            </a:r>
            <a:r>
              <a:rPr lang="en-US" altLang="zh-CN" sz="2500" dirty="0"/>
              <a:t>179 384 8507</a:t>
            </a:r>
            <a:endParaRPr sz="2500" dirty="0"/>
          </a:p>
          <a:p>
            <a:r>
              <a:rPr sz="2400" dirty="0" smtClean="0"/>
              <a:t>Meeting password: wireless</a:t>
            </a:r>
          </a:p>
          <a:p>
            <a:endParaRPr sz="2400" dirty="0"/>
          </a:p>
          <a:p>
            <a:r>
              <a:rPr sz="2400" dirty="0"/>
              <a:t>Join by phone:</a:t>
            </a:r>
          </a:p>
          <a:p>
            <a:r>
              <a:rPr sz="2400" dirty="0"/>
              <a:t>   +1-510-338-9438 USA Toll</a:t>
            </a:r>
          </a:p>
          <a:p>
            <a:r>
              <a:rPr sz="2400" dirty="0"/>
              <a:t>   </a:t>
            </a:r>
            <a:r>
              <a:rPr sz="2400" dirty="0">
                <a:hlinkClick r:id="rId2" action="ppaction://hlinkfile"/>
              </a:rPr>
              <a:t>Global call-in numbers</a:t>
            </a:r>
            <a:endParaRPr sz="2400" dirty="0"/>
          </a:p>
          <a:p>
            <a:r>
              <a:rPr sz="2400" dirty="0" smtClean="0"/>
              <a:t>Access </a:t>
            </a:r>
            <a:r>
              <a:rPr sz="2400" dirty="0"/>
              <a:t>code: </a:t>
            </a:r>
            <a:r>
              <a:rPr lang="en-US" altLang="zh-CN" sz="2400" dirty="0"/>
              <a:t>179 </a:t>
            </a:r>
            <a:r>
              <a:rPr lang="en-US" altLang="zh-CN" sz="2400" dirty="0" smtClean="0"/>
              <a:t>384 8507</a:t>
            </a:r>
          </a:p>
          <a:p>
            <a:endParaRPr lang="en-US" altLang="zh-CN" sz="2400" dirty="0" smtClean="0"/>
          </a:p>
          <a:p>
            <a:r>
              <a:rPr lang="en-US" altLang="zh-CN" sz="2400" dirty="0" smtClean="0"/>
              <a:t>Join </a:t>
            </a:r>
            <a:r>
              <a:rPr lang="en-US" altLang="zh-CN" sz="2400" dirty="0"/>
              <a:t>from a video system or application: dial </a:t>
            </a:r>
            <a:r>
              <a:rPr lang="en-US" altLang="zh-CN" sz="2400" dirty="0" smtClean="0"/>
              <a:t>1793848507@ieee802.my.webex.com</a:t>
            </a:r>
            <a:r>
              <a:rPr lang="en-US" altLang="zh-CN" sz="2400" dirty="0"/>
              <a:t>, or 173.243.2.68</a:t>
            </a:r>
          </a:p>
          <a:p>
            <a:endParaRPr lang="en-US" altLang="zh-CN" sz="2400" dirty="0"/>
          </a:p>
          <a:p>
            <a:r>
              <a:rPr lang="en-US" altLang="zh-CN" sz="2400" dirty="0"/>
              <a:t>Join using Microsoft Lync or Microsoft Skype for Business: dial 1793848507</a:t>
            </a:r>
            <a:r>
              <a:rPr lang="en-US" altLang="zh-CN" sz="2400" dirty="0" smtClean="0"/>
              <a:t>.ieee802.my@lync.webex.com</a:t>
            </a:r>
            <a:endParaRPr lang="en-US" altLang="zh-CN" sz="2400" dirty="0"/>
          </a:p>
          <a:p>
            <a:endParaRPr sz="2400" dirty="0">
              <a:sym typeface="+mn-ea"/>
            </a:endParaRPr>
          </a:p>
        </p:txBody>
      </p:sp>
      <p:sp>
        <p:nvSpPr>
          <p:cNvPr id="22530" name="页脚占位符 2"/>
          <p:cNvSpPr>
            <a:spLocks noGrp="1"/>
          </p:cNvSpPr>
          <p:nvPr>
            <p:ph type="ftr" sz="quarter" idx="4294967295"/>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2531" name="灯片编号占位符 3"/>
          <p:cNvSpPr>
            <a:spLocks noGrp="1"/>
          </p:cNvSpPr>
          <p:nvPr>
            <p:ph type="sldNum" sz="quarter" idx="4294967295"/>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45</a:t>
            </a:fld>
            <a:endParaRPr lang="en-US" altLang="en-US" dirty="0">
              <a:latin typeface="Times New Roman" panose="02020603050405020304" pitchFamily="18" charset="0"/>
              <a:ea typeface="Arial Unicode MS" pitchFamily="34" charset="-122"/>
            </a:endParaRPr>
          </a:p>
        </p:txBody>
      </p:sp>
      <p:sp>
        <p:nvSpPr>
          <p:cNvPr id="8"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67785707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46</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teleconference</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376680" y="1994535"/>
            <a:ext cx="9927590" cy="4396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0000" lnSpcReduction="1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rules</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Approval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of </a:t>
            </a: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agenda</a:t>
            </a:r>
          </a:p>
          <a:p>
            <a:pPr lvl="0" algn="just" eaLnBrk="0" hangingPunct="0">
              <a:defRPr/>
            </a:pPr>
            <a:r>
              <a:rPr lang="en-GB" altLang="en-US" dirty="0"/>
              <a:t>Present</a:t>
            </a:r>
            <a:r>
              <a:rPr lang="en-US" altLang="en-GB" dirty="0" err="1"/>
              <a:t>ations</a:t>
            </a:r>
            <a:r>
              <a:rPr lang="en-US" altLang="en-GB" dirty="0"/>
              <a:t> and </a:t>
            </a:r>
            <a:r>
              <a:rPr lang="en-US" altLang="en-GB" dirty="0" smtClean="0"/>
              <a:t>discussion (1.5 hour)</a:t>
            </a:r>
            <a:endParaRPr lang="en-US" altLang="en-GB" dirty="0"/>
          </a:p>
          <a:p>
            <a:pPr marL="800100" lvl="1" indent="-342900" eaLnBrk="0" hangingPunct="0">
              <a:buFontTx/>
              <a:buChar char="•"/>
              <a:defRPr/>
            </a:pPr>
            <a:r>
              <a:rPr lang="en-US" altLang="zh-CN" b="1" dirty="0"/>
              <a:t>SP for </a:t>
            </a:r>
            <a:r>
              <a:rPr lang="en-US" altLang="zh-CN" b="1" dirty="0" smtClean="0"/>
              <a:t>11-21/0398r2, </a:t>
            </a:r>
            <a:r>
              <a:rPr lang="en-US" altLang="zh-CN" b="1" dirty="0"/>
              <a:t>LB251 </a:t>
            </a:r>
            <a:r>
              <a:rPr lang="en-US" altLang="zh-CN" b="1" dirty="0" err="1"/>
              <a:t>TGbd</a:t>
            </a:r>
            <a:r>
              <a:rPr lang="en-US" altLang="zh-CN" b="1" dirty="0"/>
              <a:t> resolutions for few PHY comments, </a:t>
            </a:r>
            <a:r>
              <a:rPr lang="en-US" altLang="zh-CN" b="1" dirty="0" err="1"/>
              <a:t>Qinghua</a:t>
            </a:r>
            <a:r>
              <a:rPr lang="en-US" altLang="zh-CN" b="1" dirty="0"/>
              <a:t> Li (Intel)</a:t>
            </a:r>
          </a:p>
          <a:p>
            <a:pPr marL="800100" lvl="1" indent="-342900" eaLnBrk="0" hangingPunct="0">
              <a:buFontTx/>
              <a:buChar char="•"/>
              <a:defRPr/>
            </a:pPr>
            <a:r>
              <a:rPr lang="en-US" altLang="zh-CN" b="1" dirty="0" smtClean="0"/>
              <a:t>Continue </a:t>
            </a:r>
            <a:r>
              <a:rPr lang="en-US" altLang="zh-CN" b="1" dirty="0"/>
              <a:t>submissions in submission list</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Tech motions</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Revisit Timeline</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Future </a:t>
            </a:r>
            <a:r>
              <a:rPr kumimoji="0" lang="en-US" altLang="en-GB" sz="24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teleconference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plan </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US" altLang="en-GB" dirty="0" smtClean="0"/>
              <a:t>Next teleconference on Mar 23</a:t>
            </a:r>
            <a:r>
              <a:rPr lang="en-US" altLang="en-GB" baseline="30000" dirty="0" smtClean="0"/>
              <a:t>rd</a:t>
            </a:r>
            <a:r>
              <a:rPr kumimoji="0" lang="en-US" altLang="en-GB" sz="2400" b="1" i="0" u="none" strike="noStrike" kern="1200" cap="none" spc="0" normalizeH="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r>
              <a:rPr lang="en-US" altLang="en-GB" dirty="0" smtClean="0"/>
              <a:t>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US" altLang="zh-CN" noProof="0" dirty="0" smtClean="0">
                <a:ln>
                  <a:noFill/>
                </a:ln>
                <a:effectLst/>
                <a:uLnTx/>
                <a:uFillTx/>
                <a:sym typeface="+mn-ea"/>
              </a:rPr>
              <a:t>Adjourn</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08501470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#1 (CR, 11-21/0398r2)</a:t>
            </a:r>
            <a:endParaRPr lang="zh-CN" altLang="en-US" dirty="0"/>
          </a:p>
        </p:txBody>
      </p:sp>
      <p:sp>
        <p:nvSpPr>
          <p:cNvPr id="3" name="内容占位符 2"/>
          <p:cNvSpPr>
            <a:spLocks noGrp="1"/>
          </p:cNvSpPr>
          <p:nvPr>
            <p:ph idx="1"/>
          </p:nvPr>
        </p:nvSpPr>
        <p:spPr/>
        <p:txBody>
          <a:bodyPr/>
          <a:lstStyle/>
          <a:p>
            <a:r>
              <a:rPr lang="en-US" altLang="zh-CN" sz="2400" dirty="0">
                <a:sym typeface="+mn-ea"/>
              </a:rPr>
              <a:t>Do you agree on the comment resolution to following </a:t>
            </a:r>
            <a:r>
              <a:rPr lang="en-US" altLang="zh-CN" sz="2400" dirty="0" smtClean="0">
                <a:sym typeface="+mn-ea"/>
              </a:rPr>
              <a:t>10 CIDs </a:t>
            </a:r>
            <a:r>
              <a:rPr lang="en-US" altLang="zh-CN" sz="2400" dirty="0" smtClean="0"/>
              <a:t> </a:t>
            </a:r>
            <a:r>
              <a:rPr lang="en-US" altLang="zh-CN" sz="2400" dirty="0"/>
              <a:t>and proposed spec text modification to IEEE P802.11bd </a:t>
            </a:r>
            <a:r>
              <a:rPr lang="en-US" altLang="zh-CN" sz="2400" dirty="0" smtClean="0"/>
              <a:t>D1.0 </a:t>
            </a:r>
            <a:r>
              <a:rPr lang="en-US" altLang="zh-CN" sz="2400" dirty="0"/>
              <a:t>as in </a:t>
            </a:r>
            <a:r>
              <a:rPr lang="en-US" altLang="zh-CN" sz="2400" dirty="0" smtClean="0"/>
              <a:t>11-21/0398r2</a:t>
            </a:r>
            <a:r>
              <a:rPr lang="zh-CN" altLang="en-US" sz="2400" dirty="0" smtClean="0">
                <a:sym typeface="+mn-ea"/>
              </a:rPr>
              <a:t>?</a:t>
            </a:r>
            <a:endParaRPr lang="zh-CN" altLang="en-US" sz="2400" dirty="0">
              <a:sym typeface="+mn-ea"/>
            </a:endParaRPr>
          </a:p>
          <a:p>
            <a:pPr marL="685800" lvl="1" indent="-342900">
              <a:buFontTx/>
              <a:buChar char="-"/>
            </a:pPr>
            <a:r>
              <a:rPr lang="en-US" altLang="zh-CN" sz="2100" dirty="0">
                <a:latin typeface="Calibri" panose="020F0502020204030204" pitchFamily="34" charset="0"/>
                <a:cs typeface="Calibri" panose="020F0502020204030204" pitchFamily="34" charset="0"/>
              </a:rPr>
              <a:t>CID </a:t>
            </a:r>
            <a:r>
              <a:rPr lang="en-GB" altLang="zh-CN" sz="2100" dirty="0">
                <a:latin typeface="Calibri" panose="020F0502020204030204" pitchFamily="34" charset="0"/>
                <a:cs typeface="Calibri" panose="020F0502020204030204" pitchFamily="34" charset="0"/>
              </a:rPr>
              <a:t>1648, 1649, 1650, 1651, 1652, 1731, 1768, 1787, 1803, </a:t>
            </a:r>
            <a:r>
              <a:rPr lang="en-GB" altLang="zh-CN" sz="2100" dirty="0" smtClean="0">
                <a:latin typeface="Calibri" panose="020F0502020204030204" pitchFamily="34" charset="0"/>
                <a:cs typeface="Calibri" panose="020F0502020204030204" pitchFamily="34" charset="0"/>
              </a:rPr>
              <a:t>and 1804</a:t>
            </a:r>
            <a:endParaRPr lang="zh-CN" altLang="zh-CN" sz="2100" dirty="0">
              <a:latin typeface="Calibri" panose="020F0502020204030204" pitchFamily="34" charset="0"/>
              <a:cs typeface="Calibri" panose="020F0502020204030204" pitchFamily="34" charset="0"/>
            </a:endParaRPr>
          </a:p>
          <a:p>
            <a:pPr marL="342900" lvl="1" indent="0"/>
            <a:endParaRPr lang="en-US" altLang="zh-CN" sz="2100" dirty="0">
              <a:latin typeface="Calibri" panose="020F0502020204030204" pitchFamily="34" charset="0"/>
              <a:cs typeface="Calibri" panose="020F0502020204030204" pitchFamily="34" charset="0"/>
            </a:endParaRPr>
          </a:p>
          <a:p>
            <a:pPr marL="628650" lvl="1" indent="-285750">
              <a:buFontTx/>
              <a:buChar char="-"/>
            </a:pPr>
            <a:endParaRPr lang="en-US" altLang="zh-CN" sz="2100" dirty="0">
              <a:latin typeface="Calibri" panose="020F0502020204030204" pitchFamily="34" charset="0"/>
              <a:cs typeface="Calibri" panose="020F0502020204030204" pitchFamily="34" charset="0"/>
            </a:endParaRPr>
          </a:p>
          <a:p>
            <a:pPr marL="628650" lvl="1" indent="-285750">
              <a:buFontTx/>
              <a:buChar char="-"/>
            </a:pPr>
            <a:endParaRPr lang="en-US" altLang="zh-CN" dirty="0" smtClean="0"/>
          </a:p>
          <a:p>
            <a:r>
              <a:rPr lang="en-US" altLang="zh-CN" dirty="0" smtClean="0"/>
              <a:t>14Y/0N/7A</a:t>
            </a:r>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47</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305900522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Motion #1 (approval of Comment Resolutions)</a:t>
            </a:r>
            <a:endParaRPr lang="zh-CN" altLang="en-US" dirty="0"/>
          </a:p>
        </p:txBody>
      </p:sp>
      <p:sp>
        <p:nvSpPr>
          <p:cNvPr id="3" name="内容占位符 2"/>
          <p:cNvSpPr>
            <a:spLocks noGrp="1"/>
          </p:cNvSpPr>
          <p:nvPr>
            <p:ph idx="1"/>
          </p:nvPr>
        </p:nvSpPr>
        <p:spPr>
          <a:xfrm>
            <a:off x="914400" y="1524050"/>
            <a:ext cx="10361613" cy="5029068"/>
          </a:xfrm>
        </p:spPr>
        <p:txBody>
          <a:bodyPr>
            <a:normAutofit fontScale="40000" lnSpcReduction="20000"/>
          </a:bodyPr>
          <a:lstStyle/>
          <a:p>
            <a:r>
              <a:rPr lang="en-US" altLang="zh-CN" sz="2400" dirty="0" smtClean="0">
                <a:sym typeface="+mn-ea"/>
              </a:rPr>
              <a:t>Move to approve the comment resolutions as in following CR documents:</a:t>
            </a:r>
            <a:endParaRPr lang="zh-CN" altLang="en-US" sz="2400" dirty="0">
              <a:sym typeface="+mn-ea"/>
            </a:endParaRPr>
          </a:p>
          <a:p>
            <a:pPr marL="385445" indent="-342900">
              <a:lnSpc>
                <a:spcPct val="120000"/>
              </a:lnSpc>
              <a:spcBef>
                <a:spcPts val="0"/>
              </a:spcBef>
              <a:buFontTx/>
              <a:buChar char="-"/>
            </a:pPr>
            <a:r>
              <a:rPr lang="en-US" altLang="zh-CN" sz="2400" b="0" dirty="0" smtClean="0">
                <a:latin typeface="Calibri" panose="020F0502020204030204" pitchFamily="34" charset="0"/>
                <a:cs typeface="Calibri" panose="020F0502020204030204" pitchFamily="34" charset="0"/>
              </a:rPr>
              <a:t>Resolutions of 3 CIDs (</a:t>
            </a:r>
            <a:r>
              <a:rPr lang="en-GB" altLang="zh-CN" sz="2400" b="0" dirty="0">
                <a:latin typeface="Calibri" panose="020F0502020204030204" pitchFamily="34" charset="0"/>
                <a:cs typeface="Calibri" panose="020F0502020204030204" pitchFamily="34" charset="0"/>
              </a:rPr>
              <a:t>1527, 1800, and 1801</a:t>
            </a:r>
            <a:r>
              <a:rPr lang="en-US" altLang="zh-CN" sz="2400" b="0" dirty="0" smtClean="0">
                <a:latin typeface="Calibri" panose="020F0502020204030204" pitchFamily="34" charset="0"/>
                <a:cs typeface="Calibri" panose="020F0502020204030204" pitchFamily="34" charset="0"/>
              </a:rPr>
              <a:t>) as in 11-21/0020r2</a:t>
            </a:r>
          </a:p>
          <a:p>
            <a:pPr marL="385445" indent="-342900">
              <a:lnSpc>
                <a:spcPct val="120000"/>
              </a:lnSpc>
              <a:spcBef>
                <a:spcPts val="0"/>
              </a:spcBef>
              <a:buFontTx/>
              <a:buChar char="-"/>
            </a:pPr>
            <a:r>
              <a:rPr lang="en-US" altLang="zh-CN" sz="2400" b="0" dirty="0" smtClean="0">
                <a:latin typeface="Calibri" panose="020F0502020204030204" pitchFamily="34" charset="0"/>
                <a:cs typeface="Calibri" panose="020F0502020204030204" pitchFamily="34" charset="0"/>
              </a:rPr>
              <a:t>Resolutions of CID 1772 as in 11-21/0021r0</a:t>
            </a:r>
          </a:p>
          <a:p>
            <a:pPr marL="385445" indent="-342900">
              <a:lnSpc>
                <a:spcPct val="120000"/>
              </a:lnSpc>
              <a:spcBef>
                <a:spcPts val="0"/>
              </a:spcBef>
              <a:buFontTx/>
              <a:buChar char="-"/>
            </a:pPr>
            <a:r>
              <a:rPr lang="en-US" altLang="zh-CN" sz="2400" b="0" dirty="0" smtClean="0">
                <a:latin typeface="Calibri" panose="020F0502020204030204" pitchFamily="34" charset="0"/>
                <a:cs typeface="Calibri" panose="020F0502020204030204" pitchFamily="34" charset="0"/>
              </a:rPr>
              <a:t>Resolutions </a:t>
            </a:r>
            <a:r>
              <a:rPr lang="en-US" altLang="zh-CN" sz="2400" b="0" dirty="0">
                <a:latin typeface="Calibri" panose="020F0502020204030204" pitchFamily="34" charset="0"/>
                <a:cs typeface="Calibri" panose="020F0502020204030204" pitchFamily="34" charset="0"/>
              </a:rPr>
              <a:t>of </a:t>
            </a:r>
            <a:r>
              <a:rPr lang="en-US" altLang="zh-CN" sz="2400" b="0" dirty="0" smtClean="0">
                <a:latin typeface="Calibri" panose="020F0502020204030204" pitchFamily="34" charset="0"/>
                <a:cs typeface="Calibri" panose="020F0502020204030204" pitchFamily="34" charset="0"/>
              </a:rPr>
              <a:t>10 </a:t>
            </a:r>
            <a:r>
              <a:rPr lang="en-US" altLang="zh-CN" sz="2400" b="0" dirty="0">
                <a:latin typeface="Calibri" panose="020F0502020204030204" pitchFamily="34" charset="0"/>
                <a:cs typeface="Calibri" panose="020F0502020204030204" pitchFamily="34" charset="0"/>
              </a:rPr>
              <a:t>CIDs </a:t>
            </a:r>
            <a:r>
              <a:rPr lang="en-US" altLang="zh-CN" sz="2400" b="0" dirty="0" smtClean="0">
                <a:latin typeface="Calibri" panose="020F0502020204030204" pitchFamily="34" charset="0"/>
                <a:cs typeface="Calibri" panose="020F0502020204030204" pitchFamily="34" charset="0"/>
              </a:rPr>
              <a:t>(</a:t>
            </a:r>
            <a:r>
              <a:rPr lang="en-GB" altLang="zh-CN" sz="2400" b="0" dirty="0">
                <a:latin typeface="Calibri" panose="020F0502020204030204" pitchFamily="34" charset="0"/>
                <a:cs typeface="Calibri" panose="020F0502020204030204" pitchFamily="34" charset="0"/>
              </a:rPr>
              <a:t>1080, 1113, 1114, 1115, 1538, 1578, 1774, 1776, 1083, and 1817</a:t>
            </a:r>
            <a:r>
              <a:rPr lang="en-US" altLang="zh-CN" sz="2400" b="0" dirty="0" smtClean="0">
                <a:latin typeface="Calibri" panose="020F0502020204030204" pitchFamily="34" charset="0"/>
                <a:cs typeface="Calibri" panose="020F0502020204030204" pitchFamily="34" charset="0"/>
              </a:rPr>
              <a:t>) </a:t>
            </a:r>
            <a:r>
              <a:rPr lang="en-US" altLang="zh-CN" sz="2400" b="0" dirty="0">
                <a:latin typeface="Calibri" panose="020F0502020204030204" pitchFamily="34" charset="0"/>
                <a:cs typeface="Calibri" panose="020F0502020204030204" pitchFamily="34" charset="0"/>
              </a:rPr>
              <a:t>as in </a:t>
            </a:r>
            <a:r>
              <a:rPr lang="en-US" altLang="zh-CN" sz="2400" b="0" dirty="0" smtClean="0">
                <a:latin typeface="Calibri" panose="020F0502020204030204" pitchFamily="34" charset="0"/>
                <a:cs typeface="Calibri" panose="020F0502020204030204" pitchFamily="34" charset="0"/>
              </a:rPr>
              <a:t>11-21/0022r4</a:t>
            </a:r>
            <a:endParaRPr lang="en-US" altLang="zh-CN" sz="2400" b="0" dirty="0">
              <a:latin typeface="Calibri" panose="020F0502020204030204" pitchFamily="34" charset="0"/>
              <a:cs typeface="Calibri" panose="020F0502020204030204" pitchFamily="34" charset="0"/>
            </a:endParaRPr>
          </a:p>
          <a:p>
            <a:pPr marL="385445" indent="-342900">
              <a:lnSpc>
                <a:spcPct val="120000"/>
              </a:lnSpc>
              <a:spcBef>
                <a:spcPts val="0"/>
              </a:spcBef>
              <a:buFontTx/>
              <a:buChar char="-"/>
            </a:pPr>
            <a:r>
              <a:rPr lang="en-US" altLang="zh-CN" sz="2400" b="0" dirty="0">
                <a:latin typeface="Calibri" panose="020F0502020204030204" pitchFamily="34" charset="0"/>
                <a:cs typeface="Calibri" panose="020F0502020204030204" pitchFamily="34" charset="0"/>
              </a:rPr>
              <a:t>Resolutions of 3 CIDs </a:t>
            </a:r>
            <a:r>
              <a:rPr lang="en-US" altLang="zh-CN" sz="2400" b="0" dirty="0" smtClean="0">
                <a:latin typeface="Calibri" panose="020F0502020204030204" pitchFamily="34" charset="0"/>
                <a:cs typeface="Calibri" panose="020F0502020204030204" pitchFamily="34" charset="0"/>
              </a:rPr>
              <a:t>(</a:t>
            </a:r>
            <a:r>
              <a:rPr lang="en-GB" altLang="zh-CN" sz="2400" b="0" dirty="0">
                <a:latin typeface="Calibri" panose="020F0502020204030204" pitchFamily="34" charset="0"/>
                <a:cs typeface="Calibri" panose="020F0502020204030204" pitchFamily="34" charset="0"/>
              </a:rPr>
              <a:t>1081, 1775, and, 1777</a:t>
            </a:r>
            <a:r>
              <a:rPr lang="en-US" altLang="zh-CN" sz="2400" b="0" dirty="0" smtClean="0">
                <a:latin typeface="Calibri" panose="020F0502020204030204" pitchFamily="34" charset="0"/>
                <a:cs typeface="Calibri" panose="020F0502020204030204" pitchFamily="34" charset="0"/>
              </a:rPr>
              <a:t>) </a:t>
            </a:r>
            <a:r>
              <a:rPr lang="en-US" altLang="zh-CN" sz="2400" b="0" dirty="0">
                <a:latin typeface="Calibri" panose="020F0502020204030204" pitchFamily="34" charset="0"/>
                <a:cs typeface="Calibri" panose="020F0502020204030204" pitchFamily="34" charset="0"/>
              </a:rPr>
              <a:t>as in </a:t>
            </a:r>
            <a:r>
              <a:rPr lang="en-US" altLang="zh-CN" sz="2400" b="0" dirty="0" smtClean="0">
                <a:latin typeface="Calibri" panose="020F0502020204030204" pitchFamily="34" charset="0"/>
                <a:cs typeface="Calibri" panose="020F0502020204030204" pitchFamily="34" charset="0"/>
              </a:rPr>
              <a:t>11-21/0023r2</a:t>
            </a:r>
            <a:endParaRPr lang="en-US" altLang="zh-CN" sz="2400" b="0" dirty="0">
              <a:latin typeface="Calibri" panose="020F0502020204030204" pitchFamily="34" charset="0"/>
              <a:cs typeface="Calibri" panose="020F0502020204030204" pitchFamily="34" charset="0"/>
            </a:endParaRPr>
          </a:p>
          <a:p>
            <a:pPr marL="385445" indent="-342900">
              <a:lnSpc>
                <a:spcPct val="120000"/>
              </a:lnSpc>
              <a:spcBef>
                <a:spcPts val="0"/>
              </a:spcBef>
              <a:buFontTx/>
              <a:buChar char="-"/>
            </a:pPr>
            <a:r>
              <a:rPr lang="en-US" altLang="zh-CN" sz="2400" b="0" dirty="0">
                <a:latin typeface="Calibri" panose="020F0502020204030204" pitchFamily="34" charset="0"/>
                <a:cs typeface="Calibri" panose="020F0502020204030204" pitchFamily="34" charset="0"/>
              </a:rPr>
              <a:t>Resolutions of </a:t>
            </a:r>
            <a:r>
              <a:rPr lang="en-US" altLang="zh-CN" sz="2400" b="0" dirty="0" smtClean="0">
                <a:latin typeface="Calibri" panose="020F0502020204030204" pitchFamily="34" charset="0"/>
                <a:cs typeface="Calibri" panose="020F0502020204030204" pitchFamily="34" charset="0"/>
              </a:rPr>
              <a:t>6 </a:t>
            </a:r>
            <a:r>
              <a:rPr lang="en-US" altLang="zh-CN" sz="2400" b="0" dirty="0">
                <a:latin typeface="Calibri" panose="020F0502020204030204" pitchFamily="34" charset="0"/>
                <a:cs typeface="Calibri" panose="020F0502020204030204" pitchFamily="34" charset="0"/>
              </a:rPr>
              <a:t>CIDs </a:t>
            </a:r>
            <a:r>
              <a:rPr lang="en-US" altLang="zh-CN" sz="2400" b="0" dirty="0" smtClean="0">
                <a:latin typeface="Calibri" panose="020F0502020204030204" pitchFamily="34" charset="0"/>
                <a:cs typeface="Calibri" panose="020F0502020204030204" pitchFamily="34" charset="0"/>
              </a:rPr>
              <a:t>(</a:t>
            </a:r>
            <a:r>
              <a:rPr lang="en-GB" altLang="zh-CN" sz="2400" b="0" dirty="0">
                <a:latin typeface="Calibri" panose="020F0502020204030204" pitchFamily="34" charset="0"/>
                <a:cs typeface="Calibri" panose="020F0502020204030204" pitchFamily="34" charset="0"/>
              </a:rPr>
              <a:t>1027, 1082, 1317, 1539, 1540, and 1778</a:t>
            </a:r>
            <a:r>
              <a:rPr lang="en-US" altLang="zh-CN" sz="2400" b="0" dirty="0" smtClean="0">
                <a:latin typeface="Calibri" panose="020F0502020204030204" pitchFamily="34" charset="0"/>
                <a:cs typeface="Calibri" panose="020F0502020204030204" pitchFamily="34" charset="0"/>
              </a:rPr>
              <a:t>) </a:t>
            </a:r>
            <a:r>
              <a:rPr lang="en-US" altLang="zh-CN" sz="2400" b="0" dirty="0">
                <a:latin typeface="Calibri" panose="020F0502020204030204" pitchFamily="34" charset="0"/>
                <a:cs typeface="Calibri" panose="020F0502020204030204" pitchFamily="34" charset="0"/>
              </a:rPr>
              <a:t>as in </a:t>
            </a:r>
            <a:r>
              <a:rPr lang="en-US" altLang="zh-CN" sz="2400" b="0" dirty="0" smtClean="0">
                <a:latin typeface="Calibri" panose="020F0502020204030204" pitchFamily="34" charset="0"/>
                <a:cs typeface="Calibri" panose="020F0502020204030204" pitchFamily="34" charset="0"/>
              </a:rPr>
              <a:t>11-21/0024r2</a:t>
            </a:r>
            <a:endParaRPr lang="en-US" altLang="zh-CN" sz="2400" b="0" dirty="0">
              <a:latin typeface="Calibri" panose="020F0502020204030204" pitchFamily="34" charset="0"/>
              <a:cs typeface="Calibri" panose="020F0502020204030204" pitchFamily="34" charset="0"/>
            </a:endParaRPr>
          </a:p>
          <a:p>
            <a:pPr marL="385445" indent="-342900">
              <a:lnSpc>
                <a:spcPct val="120000"/>
              </a:lnSpc>
              <a:spcBef>
                <a:spcPts val="0"/>
              </a:spcBef>
              <a:buFontTx/>
              <a:buChar char="-"/>
            </a:pPr>
            <a:r>
              <a:rPr lang="en-US" altLang="zh-CN" sz="2400" b="0" dirty="0">
                <a:latin typeface="Calibri" panose="020F0502020204030204" pitchFamily="34" charset="0"/>
                <a:cs typeface="Calibri" panose="020F0502020204030204" pitchFamily="34" charset="0"/>
              </a:rPr>
              <a:t>Resolutions of 3 CIDs </a:t>
            </a:r>
            <a:r>
              <a:rPr lang="en-US" altLang="zh-CN" sz="2400" b="0" dirty="0" smtClean="0">
                <a:latin typeface="Calibri" panose="020F0502020204030204" pitchFamily="34" charset="0"/>
                <a:cs typeface="Calibri" panose="020F0502020204030204" pitchFamily="34" charset="0"/>
              </a:rPr>
              <a:t>(</a:t>
            </a:r>
            <a:r>
              <a:rPr lang="en-GB" altLang="zh-CN" sz="2400" b="0" dirty="0">
                <a:latin typeface="Calibri" panose="020F0502020204030204" pitchFamily="34" charset="0"/>
                <a:cs typeface="Calibri" panose="020F0502020204030204" pitchFamily="34" charset="0"/>
              </a:rPr>
              <a:t>1116, 1664, and 1773</a:t>
            </a:r>
            <a:r>
              <a:rPr lang="en-US" altLang="zh-CN" sz="2400" b="0" dirty="0" smtClean="0">
                <a:latin typeface="Calibri" panose="020F0502020204030204" pitchFamily="34" charset="0"/>
                <a:cs typeface="Calibri" panose="020F0502020204030204" pitchFamily="34" charset="0"/>
              </a:rPr>
              <a:t>) </a:t>
            </a:r>
            <a:r>
              <a:rPr lang="en-US" altLang="zh-CN" sz="2400" b="0" dirty="0">
                <a:latin typeface="Calibri" panose="020F0502020204030204" pitchFamily="34" charset="0"/>
                <a:cs typeface="Calibri" panose="020F0502020204030204" pitchFamily="34" charset="0"/>
              </a:rPr>
              <a:t>as in </a:t>
            </a:r>
            <a:r>
              <a:rPr lang="en-US" altLang="zh-CN" sz="2400" b="0" dirty="0" smtClean="0">
                <a:latin typeface="Calibri" panose="020F0502020204030204" pitchFamily="34" charset="0"/>
                <a:cs typeface="Calibri" panose="020F0502020204030204" pitchFamily="34" charset="0"/>
              </a:rPr>
              <a:t>11-21/0025r2</a:t>
            </a:r>
            <a:endParaRPr lang="en-US" altLang="zh-CN" sz="2400" b="0" dirty="0">
              <a:latin typeface="Calibri" panose="020F0502020204030204" pitchFamily="34" charset="0"/>
              <a:cs typeface="Calibri" panose="020F0502020204030204" pitchFamily="34" charset="0"/>
            </a:endParaRPr>
          </a:p>
          <a:p>
            <a:pPr marL="385445" indent="-342900">
              <a:lnSpc>
                <a:spcPct val="120000"/>
              </a:lnSpc>
              <a:spcBef>
                <a:spcPts val="0"/>
              </a:spcBef>
              <a:buFontTx/>
              <a:buChar char="-"/>
            </a:pPr>
            <a:r>
              <a:rPr lang="en-US" altLang="zh-CN" sz="2400" b="0" dirty="0">
                <a:latin typeface="Calibri" panose="020F0502020204030204" pitchFamily="34" charset="0"/>
                <a:cs typeface="Calibri" panose="020F0502020204030204" pitchFamily="34" charset="0"/>
              </a:rPr>
              <a:t>Resolutions of </a:t>
            </a:r>
            <a:r>
              <a:rPr lang="en-US" altLang="zh-CN" sz="2400" b="0" dirty="0" smtClean="0">
                <a:latin typeface="Calibri" panose="020F0502020204030204" pitchFamily="34" charset="0"/>
                <a:cs typeface="Calibri" panose="020F0502020204030204" pitchFamily="34" charset="0"/>
              </a:rPr>
              <a:t>4 </a:t>
            </a:r>
            <a:r>
              <a:rPr lang="en-US" altLang="zh-CN" sz="2400" b="0" dirty="0">
                <a:latin typeface="Calibri" panose="020F0502020204030204" pitchFamily="34" charset="0"/>
                <a:cs typeface="Calibri" panose="020F0502020204030204" pitchFamily="34" charset="0"/>
              </a:rPr>
              <a:t>CIDs </a:t>
            </a:r>
            <a:r>
              <a:rPr lang="en-US" altLang="zh-CN" sz="2400" b="0" dirty="0" smtClean="0">
                <a:latin typeface="Calibri" panose="020F0502020204030204" pitchFamily="34" charset="0"/>
                <a:cs typeface="Calibri" panose="020F0502020204030204" pitchFamily="34" charset="0"/>
              </a:rPr>
              <a:t>(</a:t>
            </a:r>
            <a:r>
              <a:rPr lang="en-GB" altLang="zh-CN" sz="2400" b="0" dirty="0">
                <a:latin typeface="Calibri" panose="020F0502020204030204" pitchFamily="34" charset="0"/>
                <a:cs typeface="Calibri" panose="020F0502020204030204" pitchFamily="34" charset="0"/>
              </a:rPr>
              <a:t>1818, 1541, 1668, and 1819</a:t>
            </a:r>
            <a:r>
              <a:rPr lang="en-US" altLang="zh-CN" sz="2400" b="0" dirty="0" smtClean="0">
                <a:latin typeface="Calibri" panose="020F0502020204030204" pitchFamily="34" charset="0"/>
                <a:cs typeface="Calibri" panose="020F0502020204030204" pitchFamily="34" charset="0"/>
              </a:rPr>
              <a:t>) </a:t>
            </a:r>
            <a:r>
              <a:rPr lang="en-US" altLang="zh-CN" sz="2400" b="0" dirty="0">
                <a:latin typeface="Calibri" panose="020F0502020204030204" pitchFamily="34" charset="0"/>
                <a:cs typeface="Calibri" panose="020F0502020204030204" pitchFamily="34" charset="0"/>
              </a:rPr>
              <a:t>as in </a:t>
            </a:r>
            <a:r>
              <a:rPr lang="en-US" altLang="zh-CN" sz="2400" b="0" dirty="0" smtClean="0">
                <a:latin typeface="Calibri" panose="020F0502020204030204" pitchFamily="34" charset="0"/>
                <a:cs typeface="Calibri" panose="020F0502020204030204" pitchFamily="34" charset="0"/>
              </a:rPr>
              <a:t>11-21/0026r2</a:t>
            </a:r>
          </a:p>
          <a:p>
            <a:pPr marL="385445" indent="-342900">
              <a:lnSpc>
                <a:spcPct val="120000"/>
              </a:lnSpc>
              <a:spcBef>
                <a:spcPts val="0"/>
              </a:spcBef>
              <a:buFontTx/>
              <a:buChar char="-"/>
            </a:pPr>
            <a:r>
              <a:rPr lang="en-US" altLang="zh-CN" sz="2400" b="0" dirty="0" smtClean="0">
                <a:latin typeface="Calibri" panose="020F0502020204030204" pitchFamily="34" charset="0"/>
                <a:cs typeface="Calibri" panose="020F0502020204030204" pitchFamily="34" charset="0"/>
              </a:rPr>
              <a:t>Resolutions of 2 </a:t>
            </a:r>
            <a:r>
              <a:rPr lang="en-US" altLang="zh-CN" sz="2500" b="0" dirty="0">
                <a:latin typeface="Calibri" panose="020F0502020204030204" pitchFamily="34" charset="0"/>
                <a:cs typeface="Calibri" panose="020F0502020204030204" pitchFamily="34" charset="0"/>
              </a:rPr>
              <a:t>CIDs (</a:t>
            </a:r>
            <a:r>
              <a:rPr lang="en-GB" altLang="zh-CN" sz="2500" b="0" dirty="0">
                <a:latin typeface="Calibri" panose="020F0502020204030204" pitchFamily="34" charset="0"/>
                <a:cs typeface="Calibri" panose="020F0502020204030204" pitchFamily="34" charset="0"/>
              </a:rPr>
              <a:t>1084 and 1820</a:t>
            </a:r>
            <a:r>
              <a:rPr lang="en-US" altLang="zh-CN" sz="2500" b="0" dirty="0">
                <a:latin typeface="Calibri" panose="020F0502020204030204" pitchFamily="34" charset="0"/>
                <a:cs typeface="Calibri" panose="020F0502020204030204" pitchFamily="34" charset="0"/>
              </a:rPr>
              <a:t>) as </a:t>
            </a:r>
            <a:r>
              <a:rPr lang="en-US" altLang="zh-CN" sz="2400" b="0" dirty="0" smtClean="0">
                <a:latin typeface="Calibri" panose="020F0502020204030204" pitchFamily="34" charset="0"/>
                <a:cs typeface="Calibri" panose="020F0502020204030204" pitchFamily="34" charset="0"/>
              </a:rPr>
              <a:t>in 11-21/0027r2</a:t>
            </a:r>
            <a:endParaRPr lang="en-US" altLang="zh-CN" sz="2400" b="0" dirty="0">
              <a:latin typeface="Calibri" panose="020F0502020204030204" pitchFamily="34" charset="0"/>
              <a:cs typeface="Calibri" panose="020F0502020204030204" pitchFamily="34" charset="0"/>
            </a:endParaRPr>
          </a:p>
          <a:p>
            <a:pPr marL="385445" indent="-342900">
              <a:lnSpc>
                <a:spcPct val="120000"/>
              </a:lnSpc>
              <a:spcBef>
                <a:spcPts val="0"/>
              </a:spcBef>
              <a:buFontTx/>
              <a:buChar char="-"/>
            </a:pPr>
            <a:r>
              <a:rPr lang="en-US" altLang="zh-CN" sz="2400" b="0" dirty="0">
                <a:latin typeface="Calibri" panose="020F0502020204030204" pitchFamily="34" charset="0"/>
                <a:cs typeface="Calibri" panose="020F0502020204030204" pitchFamily="34" charset="0"/>
              </a:rPr>
              <a:t>Resolutions of </a:t>
            </a:r>
            <a:r>
              <a:rPr lang="en-US" altLang="zh-CN" sz="2400" b="0" dirty="0" smtClean="0">
                <a:latin typeface="Calibri" panose="020F0502020204030204" pitchFamily="34" charset="0"/>
                <a:cs typeface="Calibri" panose="020F0502020204030204" pitchFamily="34" charset="0"/>
              </a:rPr>
              <a:t>3 </a:t>
            </a:r>
            <a:r>
              <a:rPr lang="en-US" altLang="zh-CN" sz="2400" b="0" dirty="0">
                <a:latin typeface="Calibri" panose="020F0502020204030204" pitchFamily="34" charset="0"/>
                <a:cs typeface="Calibri" panose="020F0502020204030204" pitchFamily="34" charset="0"/>
              </a:rPr>
              <a:t>CIDs </a:t>
            </a:r>
            <a:r>
              <a:rPr lang="en-US" altLang="zh-CN" sz="2400" b="0" dirty="0" smtClean="0">
                <a:latin typeface="Calibri" panose="020F0502020204030204" pitchFamily="34" charset="0"/>
                <a:cs typeface="Calibri" panose="020F0502020204030204" pitchFamily="34" charset="0"/>
              </a:rPr>
              <a:t>(</a:t>
            </a:r>
            <a:r>
              <a:rPr lang="en-GB" altLang="zh-CN" sz="2400" b="0" dirty="0">
                <a:latin typeface="Calibri" panose="020F0502020204030204" pitchFamily="34" charset="0"/>
                <a:cs typeface="Calibri" panose="020F0502020204030204" pitchFamily="34" charset="0"/>
              </a:rPr>
              <a:t>1154, 1158, and 1344</a:t>
            </a:r>
            <a:r>
              <a:rPr lang="en-US" altLang="zh-CN" sz="2400" b="0" dirty="0" smtClean="0">
                <a:latin typeface="Calibri" panose="020F0502020204030204" pitchFamily="34" charset="0"/>
                <a:cs typeface="Calibri" panose="020F0502020204030204" pitchFamily="34" charset="0"/>
              </a:rPr>
              <a:t>) </a:t>
            </a:r>
            <a:r>
              <a:rPr lang="en-US" altLang="zh-CN" sz="2400" b="0" dirty="0">
                <a:latin typeface="Calibri" panose="020F0502020204030204" pitchFamily="34" charset="0"/>
                <a:cs typeface="Calibri" panose="020F0502020204030204" pitchFamily="34" charset="0"/>
              </a:rPr>
              <a:t>as in </a:t>
            </a:r>
            <a:r>
              <a:rPr lang="en-US" altLang="zh-CN" sz="2400" b="0" dirty="0" smtClean="0">
                <a:latin typeface="Calibri" panose="020F0502020204030204" pitchFamily="34" charset="0"/>
                <a:cs typeface="Calibri" panose="020F0502020204030204" pitchFamily="34" charset="0"/>
              </a:rPr>
              <a:t>11-21/0045r2</a:t>
            </a:r>
          </a:p>
          <a:p>
            <a:pPr marL="385445" indent="-342900">
              <a:lnSpc>
                <a:spcPct val="120000"/>
              </a:lnSpc>
              <a:spcBef>
                <a:spcPts val="0"/>
              </a:spcBef>
              <a:buFontTx/>
              <a:buChar char="-"/>
            </a:pPr>
            <a:r>
              <a:rPr lang="en-US" altLang="zh-CN" sz="2400" b="0" dirty="0">
                <a:latin typeface="Calibri" panose="020F0502020204030204" pitchFamily="34" charset="0"/>
                <a:cs typeface="Calibri" panose="020F0502020204030204" pitchFamily="34" charset="0"/>
              </a:rPr>
              <a:t>Resolutions of </a:t>
            </a:r>
            <a:r>
              <a:rPr lang="en-US" altLang="zh-CN" sz="2400" b="0" dirty="0" smtClean="0">
                <a:latin typeface="Calibri" panose="020F0502020204030204" pitchFamily="34" charset="0"/>
                <a:cs typeface="Calibri" panose="020F0502020204030204" pitchFamily="34" charset="0"/>
              </a:rPr>
              <a:t>15 </a:t>
            </a:r>
            <a:r>
              <a:rPr lang="en-US" altLang="zh-CN" sz="2400" b="0" dirty="0">
                <a:latin typeface="Calibri" panose="020F0502020204030204" pitchFamily="34" charset="0"/>
                <a:cs typeface="Calibri" panose="020F0502020204030204" pitchFamily="34" charset="0"/>
              </a:rPr>
              <a:t>CIDs </a:t>
            </a:r>
            <a:r>
              <a:rPr lang="en-US" altLang="zh-CN" sz="2400" b="0" dirty="0" smtClean="0">
                <a:latin typeface="Calibri" panose="020F0502020204030204" pitchFamily="34" charset="0"/>
                <a:cs typeface="Calibri" panose="020F0502020204030204" pitchFamily="34" charset="0"/>
              </a:rPr>
              <a:t>(</a:t>
            </a:r>
            <a:r>
              <a:rPr lang="en-GB" altLang="zh-CN" sz="2400" b="0" dirty="0">
                <a:latin typeface="Calibri" panose="020F0502020204030204" pitchFamily="34" charset="0"/>
                <a:cs typeface="Calibri" panose="020F0502020204030204" pitchFamily="34" charset="0"/>
              </a:rPr>
              <a:t>1086, 1195, 1542, 1543, 1544, 1545, 1546, 1821, 1822, 1823, 1824, 1825, 1826, 1827, and 1828</a:t>
            </a:r>
            <a:r>
              <a:rPr lang="en-US" altLang="zh-CN" sz="2400" b="0" dirty="0" smtClean="0">
                <a:latin typeface="Calibri" panose="020F0502020204030204" pitchFamily="34" charset="0"/>
                <a:cs typeface="Calibri" panose="020F0502020204030204" pitchFamily="34" charset="0"/>
              </a:rPr>
              <a:t>) </a:t>
            </a:r>
            <a:r>
              <a:rPr lang="en-US" altLang="zh-CN" sz="2400" b="0" dirty="0">
                <a:latin typeface="Calibri" panose="020F0502020204030204" pitchFamily="34" charset="0"/>
                <a:cs typeface="Calibri" panose="020F0502020204030204" pitchFamily="34" charset="0"/>
              </a:rPr>
              <a:t>as in </a:t>
            </a:r>
            <a:r>
              <a:rPr lang="en-US" altLang="zh-CN" sz="2400" b="0" dirty="0" smtClean="0">
                <a:latin typeface="Calibri" panose="020F0502020204030204" pitchFamily="34" charset="0"/>
                <a:cs typeface="Calibri" panose="020F0502020204030204" pitchFamily="34" charset="0"/>
              </a:rPr>
              <a:t>11-21/0028r3</a:t>
            </a:r>
            <a:endParaRPr lang="en-US" altLang="zh-CN" sz="2400" b="0" dirty="0">
              <a:latin typeface="Calibri" panose="020F0502020204030204" pitchFamily="34" charset="0"/>
              <a:cs typeface="Calibri" panose="020F0502020204030204" pitchFamily="34" charset="0"/>
            </a:endParaRPr>
          </a:p>
          <a:p>
            <a:pPr marL="385445" indent="-342900">
              <a:lnSpc>
                <a:spcPct val="120000"/>
              </a:lnSpc>
              <a:spcBef>
                <a:spcPts val="0"/>
              </a:spcBef>
              <a:buFontTx/>
              <a:buChar char="-"/>
            </a:pPr>
            <a:r>
              <a:rPr lang="en-US" altLang="zh-CN" sz="2400" b="0" dirty="0">
                <a:latin typeface="Calibri" panose="020F0502020204030204" pitchFamily="34" charset="0"/>
                <a:cs typeface="Calibri" panose="020F0502020204030204" pitchFamily="34" charset="0"/>
              </a:rPr>
              <a:t>Resolutions of 4</a:t>
            </a:r>
            <a:r>
              <a:rPr lang="en-US" altLang="zh-CN" sz="2400" b="0" dirty="0" smtClean="0">
                <a:latin typeface="Calibri" panose="020F0502020204030204" pitchFamily="34" charset="0"/>
                <a:cs typeface="Calibri" panose="020F0502020204030204" pitchFamily="34" charset="0"/>
              </a:rPr>
              <a:t> </a:t>
            </a:r>
            <a:r>
              <a:rPr lang="en-US" altLang="zh-CN" sz="2400" b="0" dirty="0">
                <a:latin typeface="Calibri" panose="020F0502020204030204" pitchFamily="34" charset="0"/>
                <a:cs typeface="Calibri" panose="020F0502020204030204" pitchFamily="34" charset="0"/>
              </a:rPr>
              <a:t>CIDs </a:t>
            </a:r>
            <a:r>
              <a:rPr lang="en-US" altLang="zh-CN" sz="2400" b="0" dirty="0" smtClean="0">
                <a:latin typeface="Calibri" panose="020F0502020204030204" pitchFamily="34" charset="0"/>
                <a:cs typeface="Calibri" panose="020F0502020204030204" pitchFamily="34" charset="0"/>
              </a:rPr>
              <a:t>(</a:t>
            </a:r>
            <a:r>
              <a:rPr lang="en-GB" altLang="zh-CN" sz="2400" b="0" dirty="0">
                <a:latin typeface="Calibri" panose="020F0502020204030204" pitchFamily="34" charset="0"/>
                <a:cs typeface="Calibri" panose="020F0502020204030204" pitchFamily="34" charset="0"/>
              </a:rPr>
              <a:t>1216, 1444, 1445, and 1025</a:t>
            </a:r>
            <a:r>
              <a:rPr lang="en-US" altLang="zh-CN" sz="2400" b="0" dirty="0" smtClean="0">
                <a:latin typeface="Calibri" panose="020F0502020204030204" pitchFamily="34" charset="0"/>
                <a:cs typeface="Calibri" panose="020F0502020204030204" pitchFamily="34" charset="0"/>
              </a:rPr>
              <a:t>) </a:t>
            </a:r>
            <a:r>
              <a:rPr lang="en-US" altLang="zh-CN" sz="2400" b="0" dirty="0">
                <a:latin typeface="Calibri" panose="020F0502020204030204" pitchFamily="34" charset="0"/>
                <a:cs typeface="Calibri" panose="020F0502020204030204" pitchFamily="34" charset="0"/>
              </a:rPr>
              <a:t>as in </a:t>
            </a:r>
            <a:r>
              <a:rPr lang="en-US" altLang="zh-CN" sz="2400" b="0" dirty="0" smtClean="0">
                <a:latin typeface="Calibri" panose="020F0502020204030204" pitchFamily="34" charset="0"/>
                <a:cs typeface="Calibri" panose="020F0502020204030204" pitchFamily="34" charset="0"/>
              </a:rPr>
              <a:t>11-21/0044r3</a:t>
            </a:r>
            <a:endParaRPr lang="en-US" altLang="zh-CN" sz="2400" b="0" dirty="0">
              <a:latin typeface="Calibri" panose="020F0502020204030204" pitchFamily="34" charset="0"/>
              <a:cs typeface="Calibri" panose="020F0502020204030204" pitchFamily="34" charset="0"/>
            </a:endParaRPr>
          </a:p>
          <a:p>
            <a:pPr marL="385445" indent="-342900">
              <a:lnSpc>
                <a:spcPct val="120000"/>
              </a:lnSpc>
              <a:spcBef>
                <a:spcPts val="0"/>
              </a:spcBef>
              <a:buFontTx/>
              <a:buChar char="-"/>
            </a:pPr>
            <a:r>
              <a:rPr lang="en-US" altLang="zh-CN" sz="2400" b="0" dirty="0">
                <a:latin typeface="Calibri" panose="020F0502020204030204" pitchFamily="34" charset="0"/>
                <a:cs typeface="Calibri" panose="020F0502020204030204" pitchFamily="34" charset="0"/>
              </a:rPr>
              <a:t>Resolutions of 3 CIDs </a:t>
            </a:r>
            <a:r>
              <a:rPr lang="en-US" altLang="zh-CN" sz="2400" b="0" dirty="0" smtClean="0">
                <a:latin typeface="Calibri" panose="020F0502020204030204" pitchFamily="34" charset="0"/>
                <a:cs typeface="Calibri" panose="020F0502020204030204" pitchFamily="34" charset="0"/>
              </a:rPr>
              <a:t>(</a:t>
            </a:r>
            <a:r>
              <a:rPr lang="en-US" altLang="zh-CN" sz="2400" b="0" dirty="0">
                <a:latin typeface="Calibri" panose="020F0502020204030204" pitchFamily="34" charset="0"/>
                <a:cs typeface="Calibri" panose="020F0502020204030204" pitchFamily="34" charset="0"/>
              </a:rPr>
              <a:t>1504, 1505 and </a:t>
            </a:r>
            <a:r>
              <a:rPr lang="en-US" altLang="zh-CN" sz="2400" b="0" dirty="0" smtClean="0">
                <a:latin typeface="Calibri" panose="020F0502020204030204" pitchFamily="34" charset="0"/>
                <a:cs typeface="Calibri" panose="020F0502020204030204" pitchFamily="34" charset="0"/>
              </a:rPr>
              <a:t>1599) </a:t>
            </a:r>
            <a:r>
              <a:rPr lang="en-US" altLang="zh-CN" sz="2400" b="0" dirty="0">
                <a:latin typeface="Calibri" panose="020F0502020204030204" pitchFamily="34" charset="0"/>
                <a:cs typeface="Calibri" panose="020F0502020204030204" pitchFamily="34" charset="0"/>
              </a:rPr>
              <a:t>as in </a:t>
            </a:r>
            <a:r>
              <a:rPr lang="en-US" altLang="zh-CN" sz="2400" b="0" dirty="0" smtClean="0">
                <a:latin typeface="Calibri" panose="020F0502020204030204" pitchFamily="34" charset="0"/>
                <a:cs typeface="Calibri" panose="020F0502020204030204" pitchFamily="34" charset="0"/>
              </a:rPr>
              <a:t>11-21/0126r1</a:t>
            </a:r>
          </a:p>
          <a:p>
            <a:pPr marL="385445" indent="-342900">
              <a:lnSpc>
                <a:spcPct val="120000"/>
              </a:lnSpc>
              <a:spcBef>
                <a:spcPts val="0"/>
              </a:spcBef>
              <a:buFontTx/>
              <a:buChar char="-"/>
            </a:pPr>
            <a:r>
              <a:rPr lang="en-US" altLang="zh-CN" sz="2400" b="0" dirty="0" smtClean="0">
                <a:latin typeface="Calibri" panose="020F0502020204030204" pitchFamily="34" charset="0"/>
                <a:cs typeface="Calibri" panose="020F0502020204030204" pitchFamily="34" charset="0"/>
              </a:rPr>
              <a:t>Resolutions </a:t>
            </a:r>
            <a:r>
              <a:rPr lang="en-US" altLang="zh-CN" sz="2400" b="0" dirty="0">
                <a:latin typeface="Calibri" panose="020F0502020204030204" pitchFamily="34" charset="0"/>
                <a:cs typeface="Calibri" panose="020F0502020204030204" pitchFamily="34" charset="0"/>
              </a:rPr>
              <a:t>of </a:t>
            </a:r>
            <a:r>
              <a:rPr lang="en-US" altLang="zh-CN" sz="2400" b="0" dirty="0" smtClean="0">
                <a:latin typeface="Calibri" panose="020F0502020204030204" pitchFamily="34" charset="0"/>
                <a:cs typeface="Calibri" panose="020F0502020204030204" pitchFamily="34" charset="0"/>
              </a:rPr>
              <a:t>13 </a:t>
            </a:r>
            <a:r>
              <a:rPr lang="en-US" altLang="zh-CN" sz="2400" b="0" dirty="0">
                <a:latin typeface="Calibri" panose="020F0502020204030204" pitchFamily="34" charset="0"/>
                <a:cs typeface="Calibri" panose="020F0502020204030204" pitchFamily="34" charset="0"/>
              </a:rPr>
              <a:t>CIDs </a:t>
            </a:r>
            <a:r>
              <a:rPr lang="en-US" altLang="zh-CN" sz="2400" b="0" dirty="0" smtClean="0">
                <a:latin typeface="Calibri" panose="020F0502020204030204" pitchFamily="34" charset="0"/>
                <a:cs typeface="Calibri" panose="020F0502020204030204" pitchFamily="34" charset="0"/>
              </a:rPr>
              <a:t>(</a:t>
            </a:r>
            <a:r>
              <a:rPr lang="en-US" altLang="zh-CN" sz="2400" b="0" dirty="0">
                <a:latin typeface="Calibri" panose="020F0502020204030204" pitchFamily="34" charset="0"/>
                <a:cs typeface="Calibri" panose="020F0502020204030204" pitchFamily="34" charset="0"/>
              </a:rPr>
              <a:t>CID </a:t>
            </a:r>
            <a:r>
              <a:rPr lang="en-GB" altLang="zh-CN" sz="2400" b="0" dirty="0">
                <a:latin typeface="Calibri" panose="020F0502020204030204" pitchFamily="34" charset="0"/>
                <a:cs typeface="Calibri" panose="020F0502020204030204" pitchFamily="34" charset="0"/>
              </a:rPr>
              <a:t>1021, 1022, 1224, 1225, 1227, 1422, 1423, 1486, 1487, 1494, 1754, 1789, and </a:t>
            </a:r>
            <a:r>
              <a:rPr lang="en-GB" altLang="zh-CN" sz="2400" b="0" dirty="0" smtClean="0">
                <a:latin typeface="Calibri" panose="020F0502020204030204" pitchFamily="34" charset="0"/>
                <a:cs typeface="Calibri" panose="020F0502020204030204" pitchFamily="34" charset="0"/>
              </a:rPr>
              <a:t>1790</a:t>
            </a:r>
            <a:r>
              <a:rPr lang="en-US" altLang="zh-CN" sz="2400" b="0" dirty="0" smtClean="0">
                <a:latin typeface="Calibri" panose="020F0502020204030204" pitchFamily="34" charset="0"/>
                <a:cs typeface="Calibri" panose="020F0502020204030204" pitchFamily="34" charset="0"/>
              </a:rPr>
              <a:t>) </a:t>
            </a:r>
            <a:r>
              <a:rPr lang="en-US" altLang="zh-CN" sz="2400" b="0" dirty="0">
                <a:latin typeface="Calibri" panose="020F0502020204030204" pitchFamily="34" charset="0"/>
                <a:cs typeface="Calibri" panose="020F0502020204030204" pitchFamily="34" charset="0"/>
              </a:rPr>
              <a:t>as in </a:t>
            </a:r>
            <a:r>
              <a:rPr lang="en-US" altLang="zh-CN" sz="2400" b="0" dirty="0" smtClean="0">
                <a:latin typeface="Calibri" panose="020F0502020204030204" pitchFamily="34" charset="0"/>
                <a:cs typeface="Calibri" panose="020F0502020204030204" pitchFamily="34" charset="0"/>
              </a:rPr>
              <a:t>11-21/0070r5</a:t>
            </a:r>
            <a:endParaRPr lang="en-US" altLang="zh-CN" sz="2400" b="0" dirty="0">
              <a:latin typeface="Calibri" panose="020F0502020204030204" pitchFamily="34" charset="0"/>
              <a:cs typeface="Calibri" panose="020F0502020204030204" pitchFamily="34" charset="0"/>
            </a:endParaRPr>
          </a:p>
          <a:p>
            <a:pPr marL="385445" indent="-342900">
              <a:lnSpc>
                <a:spcPct val="120000"/>
              </a:lnSpc>
              <a:spcBef>
                <a:spcPts val="0"/>
              </a:spcBef>
              <a:buFontTx/>
              <a:buChar char="-"/>
            </a:pPr>
            <a:r>
              <a:rPr lang="en-US" altLang="zh-CN" sz="2400" b="0" dirty="0">
                <a:latin typeface="Calibri" panose="020F0502020204030204" pitchFamily="34" charset="0"/>
                <a:cs typeface="Calibri" panose="020F0502020204030204" pitchFamily="34" charset="0"/>
              </a:rPr>
              <a:t>Resolutions of </a:t>
            </a:r>
            <a:r>
              <a:rPr lang="en-US" altLang="zh-CN" sz="2400" b="0" dirty="0" smtClean="0">
                <a:latin typeface="Calibri" panose="020F0502020204030204" pitchFamily="34" charset="0"/>
                <a:cs typeface="Calibri" panose="020F0502020204030204" pitchFamily="34" charset="0"/>
              </a:rPr>
              <a:t>27 </a:t>
            </a:r>
            <a:r>
              <a:rPr lang="en-US" altLang="zh-CN" sz="2400" b="0" dirty="0">
                <a:latin typeface="Calibri" panose="020F0502020204030204" pitchFamily="34" charset="0"/>
                <a:cs typeface="Calibri" panose="020F0502020204030204" pitchFamily="34" charset="0"/>
              </a:rPr>
              <a:t>CIDs </a:t>
            </a:r>
            <a:r>
              <a:rPr lang="en-US" altLang="zh-CN" sz="2400" b="0" dirty="0" smtClean="0">
                <a:latin typeface="Calibri" panose="020F0502020204030204" pitchFamily="34" charset="0"/>
                <a:cs typeface="Calibri" panose="020F0502020204030204" pitchFamily="34" charset="0"/>
              </a:rPr>
              <a:t>(</a:t>
            </a:r>
            <a:r>
              <a:rPr lang="en-GB" altLang="zh-CN" sz="2400" b="0" dirty="0">
                <a:latin typeface="Calibri" panose="020F0502020204030204" pitchFamily="34" charset="0"/>
                <a:cs typeface="Calibri" panose="020F0502020204030204" pitchFamily="34" charset="0"/>
              </a:rPr>
              <a:t>1009, 1010, 1073, 1074, 1011, 1138, 1139, 1197, 1240, 1250, 1255, 1258, 1378, 1380, 1381, 1382, 1383, 1384, 1385, 1439, 1507, 1508, </a:t>
            </a:r>
            <a:r>
              <a:rPr lang="en-GB" altLang="zh-CN" sz="2400" b="0" dirty="0" smtClean="0">
                <a:latin typeface="Calibri" panose="020F0502020204030204" pitchFamily="34" charset="0"/>
                <a:cs typeface="Calibri" panose="020F0502020204030204" pitchFamily="34" charset="0"/>
              </a:rPr>
              <a:t>1689</a:t>
            </a:r>
            <a:r>
              <a:rPr lang="en-GB" altLang="zh-CN" sz="2400" b="0" dirty="0">
                <a:latin typeface="Calibri" panose="020F0502020204030204" pitchFamily="34" charset="0"/>
                <a:cs typeface="Calibri" panose="020F0502020204030204" pitchFamily="34" charset="0"/>
              </a:rPr>
              <a:t>, 1732, 1733, 1734, and 1735</a:t>
            </a:r>
            <a:r>
              <a:rPr lang="en-US" altLang="zh-CN" sz="2400" b="0" dirty="0" smtClean="0">
                <a:latin typeface="Calibri" panose="020F0502020204030204" pitchFamily="34" charset="0"/>
                <a:cs typeface="Calibri" panose="020F0502020204030204" pitchFamily="34" charset="0"/>
              </a:rPr>
              <a:t>) </a:t>
            </a:r>
            <a:r>
              <a:rPr lang="en-US" altLang="zh-CN" sz="2400" b="0" dirty="0">
                <a:latin typeface="Calibri" panose="020F0502020204030204" pitchFamily="34" charset="0"/>
                <a:cs typeface="Calibri" panose="020F0502020204030204" pitchFamily="34" charset="0"/>
              </a:rPr>
              <a:t>as in </a:t>
            </a:r>
            <a:r>
              <a:rPr lang="en-US" altLang="zh-CN" sz="2400" b="0" dirty="0" smtClean="0">
                <a:latin typeface="Calibri" panose="020F0502020204030204" pitchFamily="34" charset="0"/>
                <a:cs typeface="Calibri" panose="020F0502020204030204" pitchFamily="34" charset="0"/>
              </a:rPr>
              <a:t>11-20/1939r3</a:t>
            </a:r>
            <a:endParaRPr lang="en-US" altLang="zh-CN" sz="2400" b="0" dirty="0">
              <a:latin typeface="Calibri" panose="020F0502020204030204" pitchFamily="34" charset="0"/>
              <a:cs typeface="Calibri" panose="020F0502020204030204" pitchFamily="34" charset="0"/>
            </a:endParaRPr>
          </a:p>
          <a:p>
            <a:pPr marL="385445" indent="-342900">
              <a:lnSpc>
                <a:spcPct val="120000"/>
              </a:lnSpc>
              <a:spcBef>
                <a:spcPts val="0"/>
              </a:spcBef>
              <a:buFontTx/>
              <a:buChar char="-"/>
            </a:pPr>
            <a:r>
              <a:rPr lang="en-US" altLang="zh-CN" sz="2400" b="0" dirty="0">
                <a:latin typeface="Calibri" panose="020F0502020204030204" pitchFamily="34" charset="0"/>
                <a:cs typeface="Calibri" panose="020F0502020204030204" pitchFamily="34" charset="0"/>
              </a:rPr>
              <a:t>Resolutions of </a:t>
            </a:r>
            <a:r>
              <a:rPr lang="en-US" altLang="zh-CN" sz="2400" b="0" dirty="0" smtClean="0">
                <a:latin typeface="Calibri" panose="020F0502020204030204" pitchFamily="34" charset="0"/>
                <a:cs typeface="Calibri" panose="020F0502020204030204" pitchFamily="34" charset="0"/>
              </a:rPr>
              <a:t>6 </a:t>
            </a:r>
            <a:r>
              <a:rPr lang="en-US" altLang="zh-CN" sz="2400" b="0" dirty="0">
                <a:latin typeface="Calibri" panose="020F0502020204030204" pitchFamily="34" charset="0"/>
                <a:cs typeface="Calibri" panose="020F0502020204030204" pitchFamily="34" charset="0"/>
              </a:rPr>
              <a:t>CIDs </a:t>
            </a:r>
            <a:r>
              <a:rPr lang="en-US" altLang="zh-CN" sz="2400" b="0" dirty="0" smtClean="0">
                <a:latin typeface="Calibri" panose="020F0502020204030204" pitchFamily="34" charset="0"/>
                <a:cs typeface="Calibri" panose="020F0502020204030204" pitchFamily="34" charset="0"/>
              </a:rPr>
              <a:t>(</a:t>
            </a:r>
            <a:r>
              <a:rPr lang="en-GB" altLang="zh-CN" sz="2400" b="0" dirty="0">
                <a:latin typeface="Calibri" panose="020F0502020204030204" pitchFamily="34" charset="0"/>
                <a:cs typeface="Calibri" panose="020F0502020204030204" pitchFamily="34" charset="0"/>
              </a:rPr>
              <a:t>1346, 1691, 1514, 1251, 1782, and 1515</a:t>
            </a:r>
            <a:r>
              <a:rPr lang="en-US" altLang="zh-CN" sz="2400" b="0" dirty="0" smtClean="0">
                <a:latin typeface="Calibri" panose="020F0502020204030204" pitchFamily="34" charset="0"/>
                <a:cs typeface="Calibri" panose="020F0502020204030204" pitchFamily="34" charset="0"/>
              </a:rPr>
              <a:t>) </a:t>
            </a:r>
            <a:r>
              <a:rPr lang="en-US" altLang="zh-CN" sz="2400" b="0" dirty="0">
                <a:latin typeface="Calibri" panose="020F0502020204030204" pitchFamily="34" charset="0"/>
                <a:cs typeface="Calibri" panose="020F0502020204030204" pitchFamily="34" charset="0"/>
              </a:rPr>
              <a:t>as in </a:t>
            </a:r>
            <a:r>
              <a:rPr lang="en-US" altLang="zh-CN" sz="2400" b="0" dirty="0" smtClean="0">
                <a:latin typeface="Calibri" panose="020F0502020204030204" pitchFamily="34" charset="0"/>
                <a:cs typeface="Calibri" panose="020F0502020204030204" pitchFamily="34" charset="0"/>
              </a:rPr>
              <a:t>11-21/0097r0</a:t>
            </a:r>
          </a:p>
          <a:p>
            <a:pPr marL="385445" indent="-342900">
              <a:lnSpc>
                <a:spcPct val="120000"/>
              </a:lnSpc>
              <a:spcBef>
                <a:spcPts val="0"/>
              </a:spcBef>
              <a:buFontTx/>
              <a:buChar char="-"/>
            </a:pPr>
            <a:r>
              <a:rPr lang="en-US" altLang="zh-CN" sz="2400" b="0" dirty="0">
                <a:latin typeface="Calibri" panose="020F0502020204030204" pitchFamily="34" charset="0"/>
                <a:cs typeface="Calibri" panose="020F0502020204030204" pitchFamily="34" charset="0"/>
              </a:rPr>
              <a:t>Resolutions of </a:t>
            </a:r>
            <a:r>
              <a:rPr lang="en-US" altLang="zh-CN" sz="2400" b="0" dirty="0" smtClean="0">
                <a:latin typeface="Calibri" panose="020F0502020204030204" pitchFamily="34" charset="0"/>
                <a:cs typeface="Calibri" panose="020F0502020204030204" pitchFamily="34" charset="0"/>
              </a:rPr>
              <a:t>14 </a:t>
            </a:r>
            <a:r>
              <a:rPr lang="en-US" altLang="zh-CN" sz="2400" b="0" dirty="0">
                <a:latin typeface="Calibri" panose="020F0502020204030204" pitchFamily="34" charset="0"/>
                <a:cs typeface="Calibri" panose="020F0502020204030204" pitchFamily="34" charset="0"/>
              </a:rPr>
              <a:t>CIDs </a:t>
            </a:r>
            <a:r>
              <a:rPr lang="en-US" altLang="zh-CN" sz="2400" b="0" dirty="0" smtClean="0">
                <a:latin typeface="Calibri" panose="020F0502020204030204" pitchFamily="34" charset="0"/>
                <a:cs typeface="Calibri" panose="020F0502020204030204" pitchFamily="34" charset="0"/>
              </a:rPr>
              <a:t>(</a:t>
            </a:r>
            <a:r>
              <a:rPr lang="en-GB" altLang="zh-CN" sz="2400" b="0" dirty="0">
                <a:latin typeface="Calibri" panose="020F0502020204030204" pitchFamily="34" charset="0"/>
                <a:cs typeface="Calibri" panose="020F0502020204030204" pitchFamily="34" charset="0"/>
              </a:rPr>
              <a:t>1136, 1137, 1237, 1236, 1602, 1601, 1283, 1008, 1358, 1165, 1362, 1661, 1070, and 1455</a:t>
            </a:r>
            <a:r>
              <a:rPr lang="en-US" altLang="zh-CN" sz="2400" b="0" dirty="0" smtClean="0">
                <a:latin typeface="Calibri" panose="020F0502020204030204" pitchFamily="34" charset="0"/>
                <a:cs typeface="Calibri" panose="020F0502020204030204" pitchFamily="34" charset="0"/>
              </a:rPr>
              <a:t>) </a:t>
            </a:r>
            <a:r>
              <a:rPr lang="en-US" altLang="zh-CN" sz="2400" b="0" dirty="0">
                <a:latin typeface="Calibri" panose="020F0502020204030204" pitchFamily="34" charset="0"/>
                <a:cs typeface="Calibri" panose="020F0502020204030204" pitchFamily="34" charset="0"/>
              </a:rPr>
              <a:t>as in </a:t>
            </a:r>
            <a:r>
              <a:rPr lang="en-US" altLang="zh-CN" sz="2400" b="0" dirty="0" smtClean="0">
                <a:latin typeface="Calibri" panose="020F0502020204030204" pitchFamily="34" charset="0"/>
                <a:cs typeface="Calibri" panose="020F0502020204030204" pitchFamily="34" charset="0"/>
              </a:rPr>
              <a:t>11-21/0107r1</a:t>
            </a:r>
            <a:endParaRPr lang="en-US" altLang="zh-CN" sz="2400" b="0" dirty="0">
              <a:latin typeface="Calibri" panose="020F0502020204030204" pitchFamily="34" charset="0"/>
              <a:cs typeface="Calibri" panose="020F0502020204030204" pitchFamily="34" charset="0"/>
            </a:endParaRPr>
          </a:p>
          <a:p>
            <a:pPr marL="385445" indent="-342900">
              <a:lnSpc>
                <a:spcPct val="120000"/>
              </a:lnSpc>
              <a:spcBef>
                <a:spcPts val="0"/>
              </a:spcBef>
              <a:buFontTx/>
              <a:buChar char="-"/>
            </a:pPr>
            <a:r>
              <a:rPr lang="en-US" altLang="zh-CN" sz="2400" b="0" dirty="0">
                <a:latin typeface="Calibri" panose="020F0502020204030204" pitchFamily="34" charset="0"/>
                <a:cs typeface="Calibri" panose="020F0502020204030204" pitchFamily="34" charset="0"/>
              </a:rPr>
              <a:t>Resolutions of </a:t>
            </a:r>
            <a:r>
              <a:rPr lang="en-US" altLang="zh-CN" sz="2400" b="0" dirty="0" smtClean="0">
                <a:latin typeface="Calibri" panose="020F0502020204030204" pitchFamily="34" charset="0"/>
                <a:cs typeface="Calibri" panose="020F0502020204030204" pitchFamily="34" charset="0"/>
              </a:rPr>
              <a:t>2 </a:t>
            </a:r>
            <a:r>
              <a:rPr lang="en-US" altLang="zh-CN" sz="2400" b="0" dirty="0">
                <a:latin typeface="Calibri" panose="020F0502020204030204" pitchFamily="34" charset="0"/>
                <a:cs typeface="Calibri" panose="020F0502020204030204" pitchFamily="34" charset="0"/>
              </a:rPr>
              <a:t>CIDs </a:t>
            </a:r>
            <a:r>
              <a:rPr lang="en-US" altLang="zh-CN" sz="2400" b="0" dirty="0" smtClean="0">
                <a:latin typeface="Calibri" panose="020F0502020204030204" pitchFamily="34" charset="0"/>
                <a:cs typeface="Calibri" panose="020F0502020204030204" pitchFamily="34" charset="0"/>
              </a:rPr>
              <a:t>(</a:t>
            </a:r>
            <a:r>
              <a:rPr lang="en-GB" altLang="zh-CN" sz="2400" b="0" dirty="0">
                <a:latin typeface="Calibri" panose="020F0502020204030204" pitchFamily="34" charset="0"/>
                <a:cs typeface="Calibri" panose="020F0502020204030204" pitchFamily="34" charset="0"/>
              </a:rPr>
              <a:t>1019 and 1845</a:t>
            </a:r>
            <a:r>
              <a:rPr lang="en-US" altLang="zh-CN" sz="2400" b="0" dirty="0" smtClean="0">
                <a:latin typeface="Calibri" panose="020F0502020204030204" pitchFamily="34" charset="0"/>
                <a:cs typeface="Calibri" panose="020F0502020204030204" pitchFamily="34" charset="0"/>
              </a:rPr>
              <a:t>) </a:t>
            </a:r>
            <a:r>
              <a:rPr lang="en-US" altLang="zh-CN" sz="2400" b="0" dirty="0">
                <a:latin typeface="Calibri" panose="020F0502020204030204" pitchFamily="34" charset="0"/>
                <a:cs typeface="Calibri" panose="020F0502020204030204" pitchFamily="34" charset="0"/>
              </a:rPr>
              <a:t>as in </a:t>
            </a:r>
            <a:r>
              <a:rPr lang="en-US" altLang="zh-CN" sz="2400" b="0" dirty="0" smtClean="0">
                <a:latin typeface="Calibri" panose="020F0502020204030204" pitchFamily="34" charset="0"/>
                <a:cs typeface="Calibri" panose="020F0502020204030204" pitchFamily="34" charset="0"/>
              </a:rPr>
              <a:t>11-21/0108r0</a:t>
            </a:r>
            <a:endParaRPr lang="en-US" altLang="zh-CN" sz="2400" b="0" dirty="0">
              <a:latin typeface="Calibri" panose="020F0502020204030204" pitchFamily="34" charset="0"/>
              <a:cs typeface="Calibri" panose="020F0502020204030204" pitchFamily="34" charset="0"/>
            </a:endParaRPr>
          </a:p>
          <a:p>
            <a:pPr marL="385445" indent="-342900">
              <a:lnSpc>
                <a:spcPct val="120000"/>
              </a:lnSpc>
              <a:spcBef>
                <a:spcPts val="0"/>
              </a:spcBef>
              <a:buFontTx/>
              <a:buChar char="-"/>
            </a:pPr>
            <a:r>
              <a:rPr lang="en-US" altLang="zh-CN" sz="2400" b="0" dirty="0">
                <a:latin typeface="Calibri" panose="020F0502020204030204" pitchFamily="34" charset="0"/>
                <a:cs typeface="Calibri" panose="020F0502020204030204" pitchFamily="34" charset="0"/>
              </a:rPr>
              <a:t>Resolutions of </a:t>
            </a:r>
            <a:r>
              <a:rPr lang="en-US" altLang="zh-CN" sz="2400" b="0" dirty="0" smtClean="0">
                <a:latin typeface="Calibri" panose="020F0502020204030204" pitchFamily="34" charset="0"/>
                <a:cs typeface="Calibri" panose="020F0502020204030204" pitchFamily="34" charset="0"/>
              </a:rPr>
              <a:t>22 </a:t>
            </a:r>
            <a:r>
              <a:rPr lang="en-US" altLang="zh-CN" sz="2400" b="0" dirty="0">
                <a:latin typeface="Calibri" panose="020F0502020204030204" pitchFamily="34" charset="0"/>
                <a:cs typeface="Calibri" panose="020F0502020204030204" pitchFamily="34" charset="0"/>
              </a:rPr>
              <a:t>CIDs </a:t>
            </a:r>
            <a:r>
              <a:rPr lang="en-US" altLang="zh-CN" sz="2400" b="0" dirty="0" smtClean="0">
                <a:latin typeface="Calibri" panose="020F0502020204030204" pitchFamily="34" charset="0"/>
                <a:cs typeface="Calibri" panose="020F0502020204030204" pitchFamily="34" charset="0"/>
              </a:rPr>
              <a:t>(</a:t>
            </a:r>
            <a:r>
              <a:rPr lang="en-GB" altLang="zh-CN" sz="2400" b="0" dirty="0">
                <a:latin typeface="Calibri" panose="020F0502020204030204" pitchFamily="34" charset="0"/>
                <a:cs typeface="Calibri" panose="020F0502020204030204" pitchFamily="34" charset="0"/>
              </a:rPr>
              <a:t>1363, 1157, 1076, 1764, 1471, 1524, 1077, 1078, 1026, 1085, 1028, 1523, 1783, 1249, 1474, 1473, 1525,1526, 1793, 1792, 1802 and 1805</a:t>
            </a:r>
            <a:r>
              <a:rPr lang="en-US" altLang="zh-CN" sz="2400" b="0" dirty="0" smtClean="0">
                <a:latin typeface="Calibri" panose="020F0502020204030204" pitchFamily="34" charset="0"/>
                <a:cs typeface="Calibri" panose="020F0502020204030204" pitchFamily="34" charset="0"/>
              </a:rPr>
              <a:t>) </a:t>
            </a:r>
            <a:r>
              <a:rPr lang="en-US" altLang="zh-CN" sz="2400" b="0" dirty="0">
                <a:latin typeface="Calibri" panose="020F0502020204030204" pitchFamily="34" charset="0"/>
                <a:cs typeface="Calibri" panose="020F0502020204030204" pitchFamily="34" charset="0"/>
              </a:rPr>
              <a:t>as in </a:t>
            </a:r>
            <a:r>
              <a:rPr lang="en-US" altLang="zh-CN" sz="2400" b="0" dirty="0" smtClean="0">
                <a:latin typeface="Calibri" panose="020F0502020204030204" pitchFamily="34" charset="0"/>
                <a:cs typeface="Calibri" panose="020F0502020204030204" pitchFamily="34" charset="0"/>
              </a:rPr>
              <a:t>11-21/0109r1</a:t>
            </a:r>
          </a:p>
          <a:p>
            <a:pPr marL="385445" indent="-342900">
              <a:lnSpc>
                <a:spcPct val="120000"/>
              </a:lnSpc>
              <a:spcBef>
                <a:spcPts val="0"/>
              </a:spcBef>
              <a:buFontTx/>
              <a:buChar char="-"/>
            </a:pPr>
            <a:r>
              <a:rPr lang="en-US" altLang="zh-CN" sz="2400" b="0" dirty="0">
                <a:latin typeface="Calibri" panose="020F0502020204030204" pitchFamily="34" charset="0"/>
                <a:cs typeface="Calibri" panose="020F0502020204030204" pitchFamily="34" charset="0"/>
              </a:rPr>
              <a:t>Resolutions of </a:t>
            </a:r>
            <a:r>
              <a:rPr lang="en-US" altLang="zh-CN" sz="2400" b="0" dirty="0" smtClean="0">
                <a:latin typeface="Calibri" panose="020F0502020204030204" pitchFamily="34" charset="0"/>
                <a:cs typeface="Calibri" panose="020F0502020204030204" pitchFamily="34" charset="0"/>
              </a:rPr>
              <a:t>7 </a:t>
            </a:r>
            <a:r>
              <a:rPr lang="en-US" altLang="zh-CN" sz="2400" b="0" dirty="0">
                <a:latin typeface="Calibri" panose="020F0502020204030204" pitchFamily="34" charset="0"/>
                <a:cs typeface="Calibri" panose="020F0502020204030204" pitchFamily="34" charset="0"/>
              </a:rPr>
              <a:t>CIDs </a:t>
            </a:r>
            <a:r>
              <a:rPr lang="en-US" altLang="zh-CN" sz="2400" b="0" dirty="0" smtClean="0">
                <a:latin typeface="Calibri" panose="020F0502020204030204" pitchFamily="34" charset="0"/>
                <a:cs typeface="Calibri" panose="020F0502020204030204" pitchFamily="34" charset="0"/>
              </a:rPr>
              <a:t>(</a:t>
            </a:r>
            <a:r>
              <a:rPr lang="en-GB" altLang="zh-CN" sz="2400" b="0" dirty="0">
                <a:latin typeface="Calibri" panose="020F0502020204030204" pitchFamily="34" charset="0"/>
                <a:cs typeface="Calibri" panose="020F0502020204030204" pitchFamily="34" charset="0"/>
              </a:rPr>
              <a:t>1453, 1452, 1450 1449, 1134, 1459, and </a:t>
            </a:r>
            <a:r>
              <a:rPr lang="en-GB" altLang="zh-CN" sz="2400" b="0" dirty="0" smtClean="0">
                <a:latin typeface="Calibri" panose="020F0502020204030204" pitchFamily="34" charset="0"/>
                <a:cs typeface="Calibri" panose="020F0502020204030204" pitchFamily="34" charset="0"/>
              </a:rPr>
              <a:t>1451</a:t>
            </a:r>
            <a:r>
              <a:rPr lang="en-US" altLang="zh-CN" sz="2400" b="0" dirty="0" smtClean="0">
                <a:latin typeface="Calibri" panose="020F0502020204030204" pitchFamily="34" charset="0"/>
                <a:cs typeface="Calibri" panose="020F0502020204030204" pitchFamily="34" charset="0"/>
              </a:rPr>
              <a:t>) </a:t>
            </a:r>
            <a:r>
              <a:rPr lang="en-US" altLang="zh-CN" sz="2400" b="0" dirty="0">
                <a:latin typeface="Calibri" panose="020F0502020204030204" pitchFamily="34" charset="0"/>
                <a:cs typeface="Calibri" panose="020F0502020204030204" pitchFamily="34" charset="0"/>
              </a:rPr>
              <a:t>as in </a:t>
            </a:r>
            <a:r>
              <a:rPr lang="en-US" altLang="zh-CN" sz="2400" b="0" dirty="0" smtClean="0">
                <a:latin typeface="Calibri" panose="020F0502020204030204" pitchFamily="34" charset="0"/>
                <a:cs typeface="Calibri" panose="020F0502020204030204" pitchFamily="34" charset="0"/>
              </a:rPr>
              <a:t>11-21/0110r0</a:t>
            </a:r>
            <a:endParaRPr lang="en-US" altLang="zh-CN" sz="2400" b="0" dirty="0">
              <a:latin typeface="Calibri" panose="020F0502020204030204" pitchFamily="34" charset="0"/>
              <a:cs typeface="Calibri" panose="020F0502020204030204" pitchFamily="34" charset="0"/>
            </a:endParaRPr>
          </a:p>
          <a:p>
            <a:pPr marL="385445" indent="-342900">
              <a:lnSpc>
                <a:spcPct val="120000"/>
              </a:lnSpc>
              <a:spcBef>
                <a:spcPts val="0"/>
              </a:spcBef>
              <a:buFontTx/>
              <a:buChar char="-"/>
            </a:pPr>
            <a:r>
              <a:rPr lang="en-US" altLang="zh-CN" sz="2400" b="0" dirty="0" smtClean="0">
                <a:solidFill>
                  <a:schemeClr val="tx1"/>
                </a:solidFill>
                <a:latin typeface="Calibri" panose="020F0502020204030204" pitchFamily="34" charset="0"/>
                <a:cs typeface="Calibri" panose="020F0502020204030204" pitchFamily="34" charset="0"/>
              </a:rPr>
              <a:t>Resolutions </a:t>
            </a:r>
            <a:r>
              <a:rPr lang="en-US" altLang="zh-CN" sz="2400" b="0" dirty="0">
                <a:solidFill>
                  <a:schemeClr val="tx1"/>
                </a:solidFill>
                <a:latin typeface="Calibri" panose="020F0502020204030204" pitchFamily="34" charset="0"/>
                <a:cs typeface="Calibri" panose="020F0502020204030204" pitchFamily="34" charset="0"/>
              </a:rPr>
              <a:t>of 2 CIDs </a:t>
            </a:r>
            <a:r>
              <a:rPr lang="en-US" altLang="zh-CN" sz="2400" b="0" dirty="0" smtClean="0">
                <a:solidFill>
                  <a:schemeClr val="tx1"/>
                </a:solidFill>
                <a:latin typeface="Calibri" panose="020F0502020204030204" pitchFamily="34" charset="0"/>
                <a:cs typeface="Calibri" panose="020F0502020204030204" pitchFamily="34" charset="0"/>
              </a:rPr>
              <a:t>(</a:t>
            </a:r>
            <a:r>
              <a:rPr lang="en-GB" altLang="zh-CN" sz="2400" b="0" dirty="0">
                <a:solidFill>
                  <a:schemeClr val="tx1"/>
                </a:solidFill>
                <a:latin typeface="Calibri" panose="020F0502020204030204" pitchFamily="34" charset="0"/>
                <a:cs typeface="Calibri" panose="020F0502020204030204" pitchFamily="34" charset="0"/>
              </a:rPr>
              <a:t>1000 and </a:t>
            </a:r>
            <a:r>
              <a:rPr lang="en-GB" altLang="zh-CN" sz="2400" b="0" dirty="0" smtClean="0">
                <a:solidFill>
                  <a:schemeClr val="tx1"/>
                </a:solidFill>
                <a:latin typeface="Calibri" panose="020F0502020204030204" pitchFamily="34" charset="0"/>
                <a:cs typeface="Calibri" panose="020F0502020204030204" pitchFamily="34" charset="0"/>
              </a:rPr>
              <a:t>1171</a:t>
            </a:r>
            <a:r>
              <a:rPr lang="en-US" altLang="zh-CN" sz="2400" b="0" dirty="0" smtClean="0">
                <a:solidFill>
                  <a:schemeClr val="tx1"/>
                </a:solidFill>
                <a:latin typeface="Calibri" panose="020F0502020204030204" pitchFamily="34" charset="0"/>
                <a:cs typeface="Calibri" panose="020F0502020204030204" pitchFamily="34" charset="0"/>
              </a:rPr>
              <a:t>) </a:t>
            </a:r>
            <a:r>
              <a:rPr lang="en-US" altLang="zh-CN" sz="2400" b="0" dirty="0">
                <a:solidFill>
                  <a:schemeClr val="tx1"/>
                </a:solidFill>
                <a:latin typeface="Calibri" panose="020F0502020204030204" pitchFamily="34" charset="0"/>
                <a:cs typeface="Calibri" panose="020F0502020204030204" pitchFamily="34" charset="0"/>
              </a:rPr>
              <a:t>as in </a:t>
            </a:r>
            <a:r>
              <a:rPr lang="en-US" altLang="zh-CN" sz="2400" b="0" dirty="0" smtClean="0">
                <a:solidFill>
                  <a:schemeClr val="tx1"/>
                </a:solidFill>
                <a:latin typeface="Calibri" panose="020F0502020204030204" pitchFamily="34" charset="0"/>
                <a:cs typeface="Calibri" panose="020F0502020204030204" pitchFamily="34" charset="0"/>
              </a:rPr>
              <a:t>11-21/0343r1</a:t>
            </a:r>
            <a:endParaRPr lang="en-US" altLang="zh-CN" sz="2400" b="0" dirty="0">
              <a:solidFill>
                <a:schemeClr val="tx1"/>
              </a:solidFill>
              <a:latin typeface="Calibri" panose="020F0502020204030204" pitchFamily="34" charset="0"/>
              <a:cs typeface="Calibri" panose="020F0502020204030204" pitchFamily="34" charset="0"/>
            </a:endParaRPr>
          </a:p>
          <a:p>
            <a:pPr marL="385445" indent="-342900">
              <a:lnSpc>
                <a:spcPct val="120000"/>
              </a:lnSpc>
              <a:spcBef>
                <a:spcPts val="0"/>
              </a:spcBef>
              <a:buFontTx/>
              <a:buChar char="-"/>
            </a:pPr>
            <a:r>
              <a:rPr lang="en-US" altLang="zh-CN" sz="2400" b="0" dirty="0">
                <a:solidFill>
                  <a:schemeClr val="tx1"/>
                </a:solidFill>
                <a:latin typeface="Calibri" panose="020F0502020204030204" pitchFamily="34" charset="0"/>
                <a:cs typeface="Calibri" panose="020F0502020204030204" pitchFamily="34" charset="0"/>
              </a:rPr>
              <a:t>Resolutions of </a:t>
            </a:r>
            <a:r>
              <a:rPr lang="en-US" altLang="zh-CN" sz="2400" b="0" dirty="0" smtClean="0">
                <a:solidFill>
                  <a:schemeClr val="tx1"/>
                </a:solidFill>
                <a:latin typeface="Calibri" panose="020F0502020204030204" pitchFamily="34" charset="0"/>
                <a:cs typeface="Calibri" panose="020F0502020204030204" pitchFamily="34" charset="0"/>
              </a:rPr>
              <a:t> CID </a:t>
            </a:r>
            <a:r>
              <a:rPr lang="en-US" altLang="zh-CN" sz="2300" b="0" dirty="0">
                <a:solidFill>
                  <a:schemeClr val="tx1"/>
                </a:solidFill>
                <a:sym typeface="+mn-ea"/>
              </a:rPr>
              <a:t>1161 </a:t>
            </a:r>
            <a:r>
              <a:rPr lang="en-US" altLang="zh-CN" sz="2400" b="0" dirty="0" smtClean="0">
                <a:solidFill>
                  <a:schemeClr val="tx1"/>
                </a:solidFill>
                <a:latin typeface="Calibri" panose="020F0502020204030204" pitchFamily="34" charset="0"/>
                <a:cs typeface="Calibri" panose="020F0502020204030204" pitchFamily="34" charset="0"/>
              </a:rPr>
              <a:t>as </a:t>
            </a:r>
            <a:r>
              <a:rPr lang="en-US" altLang="zh-CN" sz="2400" b="0" dirty="0">
                <a:solidFill>
                  <a:schemeClr val="tx1"/>
                </a:solidFill>
                <a:latin typeface="Calibri" panose="020F0502020204030204" pitchFamily="34" charset="0"/>
                <a:cs typeface="Calibri" panose="020F0502020204030204" pitchFamily="34" charset="0"/>
              </a:rPr>
              <a:t>in </a:t>
            </a:r>
            <a:r>
              <a:rPr lang="en-US" altLang="zh-CN" sz="2400" b="0" dirty="0" smtClean="0">
                <a:solidFill>
                  <a:schemeClr val="tx1"/>
                </a:solidFill>
                <a:latin typeface="Calibri" panose="020F0502020204030204" pitchFamily="34" charset="0"/>
                <a:cs typeface="Calibri" panose="020F0502020204030204" pitchFamily="34" charset="0"/>
              </a:rPr>
              <a:t>11-21/0383r2</a:t>
            </a:r>
            <a:endParaRPr lang="en-US" altLang="zh-CN" sz="2400" b="0" dirty="0">
              <a:solidFill>
                <a:schemeClr val="tx1"/>
              </a:solidFill>
              <a:latin typeface="Calibri" panose="020F0502020204030204" pitchFamily="34" charset="0"/>
              <a:cs typeface="Calibri" panose="020F0502020204030204" pitchFamily="34" charset="0"/>
            </a:endParaRPr>
          </a:p>
          <a:p>
            <a:pPr marL="385445" indent="-342900">
              <a:lnSpc>
                <a:spcPct val="120000"/>
              </a:lnSpc>
              <a:spcBef>
                <a:spcPts val="0"/>
              </a:spcBef>
              <a:buFontTx/>
              <a:buChar char="-"/>
            </a:pPr>
            <a:r>
              <a:rPr lang="en-US" altLang="zh-CN" sz="2400" b="0" dirty="0">
                <a:solidFill>
                  <a:schemeClr val="tx1"/>
                </a:solidFill>
                <a:latin typeface="Calibri" panose="020F0502020204030204" pitchFamily="34" charset="0"/>
                <a:cs typeface="Calibri" panose="020F0502020204030204" pitchFamily="34" charset="0"/>
              </a:rPr>
              <a:t>Resolutions of 2 CIDs </a:t>
            </a:r>
            <a:r>
              <a:rPr lang="en-US" altLang="zh-CN" sz="2400" b="0" dirty="0" smtClean="0">
                <a:solidFill>
                  <a:schemeClr val="tx1"/>
                </a:solidFill>
                <a:latin typeface="Calibri" panose="020F0502020204030204" pitchFamily="34" charset="0"/>
                <a:cs typeface="Calibri" panose="020F0502020204030204" pitchFamily="34" charset="0"/>
              </a:rPr>
              <a:t>(</a:t>
            </a:r>
            <a:r>
              <a:rPr lang="en-GB" altLang="zh-CN" sz="2400" b="0" dirty="0">
                <a:solidFill>
                  <a:schemeClr val="tx1"/>
                </a:solidFill>
                <a:latin typeface="Calibri" panose="020F0502020204030204" pitchFamily="34" charset="0"/>
                <a:cs typeface="Calibri" panose="020F0502020204030204" pitchFamily="34" charset="0"/>
              </a:rPr>
              <a:t>1093 and </a:t>
            </a:r>
            <a:r>
              <a:rPr lang="en-US" altLang="zh-CN" sz="2400" b="0" dirty="0">
                <a:solidFill>
                  <a:schemeClr val="tx1"/>
                </a:solidFill>
                <a:latin typeface="Calibri" panose="020F0502020204030204" pitchFamily="34" charset="0"/>
                <a:cs typeface="Calibri" panose="020F0502020204030204" pitchFamily="34" charset="0"/>
              </a:rPr>
              <a:t>1571</a:t>
            </a:r>
            <a:r>
              <a:rPr lang="en-US" altLang="zh-CN" sz="2400" b="0" dirty="0" smtClean="0">
                <a:solidFill>
                  <a:schemeClr val="tx1"/>
                </a:solidFill>
                <a:latin typeface="Calibri" panose="020F0502020204030204" pitchFamily="34" charset="0"/>
                <a:cs typeface="Calibri" panose="020F0502020204030204" pitchFamily="34" charset="0"/>
              </a:rPr>
              <a:t>) </a:t>
            </a:r>
            <a:r>
              <a:rPr lang="en-US" altLang="zh-CN" sz="2400" b="0" dirty="0">
                <a:solidFill>
                  <a:schemeClr val="tx1"/>
                </a:solidFill>
                <a:latin typeface="Calibri" panose="020F0502020204030204" pitchFamily="34" charset="0"/>
                <a:cs typeface="Calibri" panose="020F0502020204030204" pitchFamily="34" charset="0"/>
              </a:rPr>
              <a:t>as in </a:t>
            </a:r>
            <a:r>
              <a:rPr lang="en-US" altLang="zh-CN" sz="2400" b="0" dirty="0" smtClean="0">
                <a:solidFill>
                  <a:schemeClr val="tx1"/>
                </a:solidFill>
                <a:latin typeface="Calibri" panose="020F0502020204030204" pitchFamily="34" charset="0"/>
                <a:cs typeface="Calibri" panose="020F0502020204030204" pitchFamily="34" charset="0"/>
              </a:rPr>
              <a:t>11-21/0393r0</a:t>
            </a:r>
            <a:endParaRPr lang="en-US" altLang="zh-CN" sz="2400" b="0" dirty="0">
              <a:solidFill>
                <a:schemeClr val="tx1"/>
              </a:solidFill>
              <a:latin typeface="Calibri" panose="020F0502020204030204" pitchFamily="34" charset="0"/>
              <a:cs typeface="Calibri" panose="020F0502020204030204" pitchFamily="34" charset="0"/>
            </a:endParaRPr>
          </a:p>
          <a:p>
            <a:pPr marL="385445" indent="-342900">
              <a:lnSpc>
                <a:spcPct val="120000"/>
              </a:lnSpc>
              <a:spcBef>
                <a:spcPts val="0"/>
              </a:spcBef>
              <a:buFontTx/>
              <a:buChar char="-"/>
            </a:pPr>
            <a:r>
              <a:rPr lang="en-US" altLang="zh-CN" sz="2400" b="0" dirty="0">
                <a:solidFill>
                  <a:schemeClr val="tx1"/>
                </a:solidFill>
                <a:latin typeface="Calibri" panose="020F0502020204030204" pitchFamily="34" charset="0"/>
                <a:cs typeface="Calibri" panose="020F0502020204030204" pitchFamily="34" charset="0"/>
              </a:rPr>
              <a:t>Resolutions of </a:t>
            </a:r>
            <a:r>
              <a:rPr lang="en-US" altLang="zh-CN" sz="2400" b="0" dirty="0" smtClean="0">
                <a:solidFill>
                  <a:schemeClr val="tx1"/>
                </a:solidFill>
                <a:latin typeface="Calibri" panose="020F0502020204030204" pitchFamily="34" charset="0"/>
                <a:cs typeface="Calibri" panose="020F0502020204030204" pitchFamily="34" charset="0"/>
              </a:rPr>
              <a:t>10 </a:t>
            </a:r>
            <a:r>
              <a:rPr lang="en-US" altLang="zh-CN" sz="2400" b="0" dirty="0">
                <a:solidFill>
                  <a:schemeClr val="tx1"/>
                </a:solidFill>
                <a:latin typeface="Calibri" panose="020F0502020204030204" pitchFamily="34" charset="0"/>
                <a:cs typeface="Calibri" panose="020F0502020204030204" pitchFamily="34" charset="0"/>
              </a:rPr>
              <a:t>CIDs </a:t>
            </a:r>
            <a:r>
              <a:rPr lang="en-US" altLang="zh-CN" sz="2400" b="0" dirty="0" smtClean="0">
                <a:solidFill>
                  <a:schemeClr val="tx1"/>
                </a:solidFill>
                <a:latin typeface="Calibri" panose="020F0502020204030204" pitchFamily="34" charset="0"/>
                <a:cs typeface="Calibri" panose="020F0502020204030204" pitchFamily="34" charset="0"/>
              </a:rPr>
              <a:t>(</a:t>
            </a:r>
            <a:r>
              <a:rPr lang="en-US" altLang="zh-CN" sz="2400" b="0" dirty="0">
                <a:solidFill>
                  <a:schemeClr val="tx1"/>
                </a:solidFill>
                <a:latin typeface="Calibri" panose="020F0502020204030204" pitchFamily="34" charset="0"/>
                <a:cs typeface="Calibri" panose="020F0502020204030204" pitchFamily="34" charset="0"/>
              </a:rPr>
              <a:t>1406, 1492, 1557, 1753, 1149, 1252, 1517, 1844, 1281, and </a:t>
            </a:r>
            <a:r>
              <a:rPr lang="en-US" altLang="zh-CN" sz="2400" b="0" dirty="0" smtClean="0">
                <a:solidFill>
                  <a:schemeClr val="tx1"/>
                </a:solidFill>
                <a:latin typeface="Calibri" panose="020F0502020204030204" pitchFamily="34" charset="0"/>
                <a:cs typeface="Calibri" panose="020F0502020204030204" pitchFamily="34" charset="0"/>
              </a:rPr>
              <a:t>1481) </a:t>
            </a:r>
            <a:r>
              <a:rPr lang="en-US" altLang="zh-CN" sz="2400" b="0" dirty="0">
                <a:solidFill>
                  <a:schemeClr val="tx1"/>
                </a:solidFill>
                <a:latin typeface="Calibri" panose="020F0502020204030204" pitchFamily="34" charset="0"/>
                <a:cs typeface="Calibri" panose="020F0502020204030204" pitchFamily="34" charset="0"/>
              </a:rPr>
              <a:t>as in </a:t>
            </a:r>
            <a:r>
              <a:rPr lang="en-US" altLang="zh-CN" sz="2400" b="0" dirty="0" smtClean="0">
                <a:solidFill>
                  <a:schemeClr val="tx1"/>
                </a:solidFill>
                <a:latin typeface="Calibri" panose="020F0502020204030204" pitchFamily="34" charset="0"/>
                <a:cs typeface="Calibri" panose="020F0502020204030204" pitchFamily="34" charset="0"/>
              </a:rPr>
              <a:t>11-21/0429r2</a:t>
            </a:r>
          </a:p>
          <a:p>
            <a:pPr marL="385445" indent="-342900">
              <a:lnSpc>
                <a:spcPct val="120000"/>
              </a:lnSpc>
              <a:spcBef>
                <a:spcPts val="0"/>
              </a:spcBef>
              <a:buFontTx/>
              <a:buChar char="-"/>
            </a:pPr>
            <a:r>
              <a:rPr lang="en-US" altLang="zh-CN" sz="2400" b="0" dirty="0">
                <a:solidFill>
                  <a:schemeClr val="tx1"/>
                </a:solidFill>
                <a:latin typeface="Calibri" panose="020F0502020204030204" pitchFamily="34" charset="0"/>
                <a:cs typeface="Calibri" panose="020F0502020204030204" pitchFamily="34" charset="0"/>
              </a:rPr>
              <a:t>Resolutions of </a:t>
            </a:r>
            <a:r>
              <a:rPr lang="en-US" altLang="zh-CN" sz="2400" b="0" dirty="0" smtClean="0">
                <a:solidFill>
                  <a:schemeClr val="tx1"/>
                </a:solidFill>
                <a:latin typeface="Calibri" panose="020F0502020204030204" pitchFamily="34" charset="0"/>
                <a:cs typeface="Calibri" panose="020F0502020204030204" pitchFamily="34" charset="0"/>
              </a:rPr>
              <a:t>11 </a:t>
            </a:r>
            <a:r>
              <a:rPr lang="en-US" altLang="zh-CN" sz="2400" b="0" dirty="0">
                <a:solidFill>
                  <a:schemeClr val="tx1"/>
                </a:solidFill>
                <a:latin typeface="Calibri" panose="020F0502020204030204" pitchFamily="34" charset="0"/>
                <a:cs typeface="Calibri" panose="020F0502020204030204" pitchFamily="34" charset="0"/>
              </a:rPr>
              <a:t>CIDs </a:t>
            </a:r>
            <a:r>
              <a:rPr lang="en-US" altLang="zh-CN" sz="2400" b="0" dirty="0" smtClean="0">
                <a:solidFill>
                  <a:schemeClr val="tx1"/>
                </a:solidFill>
                <a:latin typeface="Calibri" panose="020F0502020204030204" pitchFamily="34" charset="0"/>
                <a:cs typeface="Calibri" panose="020F0502020204030204" pitchFamily="34" charset="0"/>
              </a:rPr>
              <a:t>(</a:t>
            </a:r>
            <a:r>
              <a:rPr lang="en-GB" altLang="zh-CN" sz="2400" b="0" dirty="0">
                <a:solidFill>
                  <a:schemeClr val="tx1"/>
                </a:solidFill>
                <a:latin typeface="Calibri" panose="020F0502020204030204" pitchFamily="34" charset="0"/>
                <a:cs typeface="Calibri" panose="020F0502020204030204" pitchFamily="34" charset="0"/>
              </a:rPr>
              <a:t>1067, 1068, 1152, 1153, 1235, 1343, 1438, 1441, 1567, 1568, and </a:t>
            </a:r>
            <a:r>
              <a:rPr lang="en-GB" altLang="zh-CN" sz="2400" b="0" dirty="0" smtClean="0">
                <a:solidFill>
                  <a:schemeClr val="tx1"/>
                </a:solidFill>
                <a:latin typeface="Calibri" panose="020F0502020204030204" pitchFamily="34" charset="0"/>
                <a:cs typeface="Calibri" panose="020F0502020204030204" pitchFamily="34" charset="0"/>
              </a:rPr>
              <a:t>1791</a:t>
            </a:r>
            <a:r>
              <a:rPr lang="en-US" altLang="zh-CN" sz="2400" b="0" dirty="0" smtClean="0">
                <a:solidFill>
                  <a:schemeClr val="tx1"/>
                </a:solidFill>
                <a:latin typeface="Calibri" panose="020F0502020204030204" pitchFamily="34" charset="0"/>
                <a:cs typeface="Calibri" panose="020F0502020204030204" pitchFamily="34" charset="0"/>
              </a:rPr>
              <a:t>) </a:t>
            </a:r>
            <a:r>
              <a:rPr lang="en-US" altLang="zh-CN" sz="2400" b="0" dirty="0">
                <a:solidFill>
                  <a:schemeClr val="tx1"/>
                </a:solidFill>
                <a:latin typeface="Calibri" panose="020F0502020204030204" pitchFamily="34" charset="0"/>
                <a:cs typeface="Calibri" panose="020F0502020204030204" pitchFamily="34" charset="0"/>
              </a:rPr>
              <a:t>as in </a:t>
            </a:r>
            <a:r>
              <a:rPr lang="en-US" altLang="zh-CN" sz="2400" b="0" dirty="0" smtClean="0">
                <a:solidFill>
                  <a:schemeClr val="tx1"/>
                </a:solidFill>
                <a:latin typeface="Calibri" panose="020F0502020204030204" pitchFamily="34" charset="0"/>
                <a:cs typeface="Calibri" panose="020F0502020204030204" pitchFamily="34" charset="0"/>
              </a:rPr>
              <a:t>11-21/0431r1</a:t>
            </a:r>
          </a:p>
          <a:p>
            <a:pPr marL="385445" indent="-342900">
              <a:lnSpc>
                <a:spcPct val="120000"/>
              </a:lnSpc>
              <a:spcBef>
                <a:spcPts val="0"/>
              </a:spcBef>
              <a:buFontTx/>
              <a:buChar char="-"/>
            </a:pPr>
            <a:r>
              <a:rPr lang="en-US" altLang="zh-CN" sz="2400" b="0" dirty="0" smtClean="0">
                <a:solidFill>
                  <a:schemeClr val="tx1"/>
                </a:solidFill>
                <a:latin typeface="Calibri" panose="020F0502020204030204" pitchFamily="34" charset="0"/>
                <a:cs typeface="Calibri" panose="020F0502020204030204" pitchFamily="34" charset="0"/>
              </a:rPr>
              <a:t>Resolutions of 10 CIDs </a:t>
            </a:r>
            <a:r>
              <a:rPr lang="en-US" altLang="zh-CN" sz="2500" b="0" dirty="0">
                <a:solidFill>
                  <a:schemeClr val="tx1"/>
                </a:solidFill>
                <a:latin typeface="Calibri" panose="020F0502020204030204" pitchFamily="34" charset="0"/>
                <a:cs typeface="Calibri" panose="020F0502020204030204" pitchFamily="34" charset="0"/>
              </a:rPr>
              <a:t>(</a:t>
            </a:r>
            <a:r>
              <a:rPr lang="en-GB" altLang="zh-CN" sz="2500" b="0" dirty="0">
                <a:solidFill>
                  <a:schemeClr val="tx1"/>
                </a:solidFill>
                <a:latin typeface="Calibri" panose="020F0502020204030204" pitchFamily="34" charset="0"/>
                <a:cs typeface="Calibri" panose="020F0502020204030204" pitchFamily="34" charset="0"/>
              </a:rPr>
              <a:t>1648, 1649, 1650, 1651, 1652, 1731, 1768, 1787, 1803, and 1804</a:t>
            </a:r>
            <a:r>
              <a:rPr lang="en-US" altLang="zh-CN" sz="2500" b="0" dirty="0">
                <a:solidFill>
                  <a:schemeClr val="tx1"/>
                </a:solidFill>
                <a:latin typeface="Calibri" panose="020F0502020204030204" pitchFamily="34" charset="0"/>
                <a:cs typeface="Calibri" panose="020F0502020204030204" pitchFamily="34" charset="0"/>
              </a:rPr>
              <a:t>) as in </a:t>
            </a:r>
            <a:r>
              <a:rPr lang="en-US" altLang="zh-CN" sz="2500" b="0" dirty="0" smtClean="0">
                <a:solidFill>
                  <a:schemeClr val="tx1"/>
                </a:solidFill>
                <a:latin typeface="Calibri" panose="020F0502020204030204" pitchFamily="34" charset="0"/>
                <a:cs typeface="Calibri" panose="020F0502020204030204" pitchFamily="34" charset="0"/>
              </a:rPr>
              <a:t>11-21/0398r2</a:t>
            </a:r>
          </a:p>
          <a:p>
            <a:pPr marL="385445" indent="-342900">
              <a:lnSpc>
                <a:spcPct val="120000"/>
              </a:lnSpc>
              <a:spcBef>
                <a:spcPts val="0"/>
              </a:spcBef>
              <a:buFontTx/>
              <a:buChar char="-"/>
            </a:pPr>
            <a:endParaRPr lang="en-US" altLang="zh-CN" sz="2400" b="1" dirty="0" smtClean="0">
              <a:latin typeface="Calibri" panose="020F0502020204030204" pitchFamily="34" charset="0"/>
              <a:cs typeface="Calibri" panose="020F0502020204030204" pitchFamily="34" charset="0"/>
            </a:endParaRPr>
          </a:p>
          <a:p>
            <a:pPr marL="42545" indent="0">
              <a:lnSpc>
                <a:spcPct val="120000"/>
              </a:lnSpc>
              <a:spcBef>
                <a:spcPts val="0"/>
              </a:spcBef>
            </a:pPr>
            <a:r>
              <a:rPr lang="en-US" altLang="zh-CN" sz="2400" b="1" dirty="0" smtClean="0">
                <a:latin typeface="Calibri" panose="020F0502020204030204" pitchFamily="34" charset="0"/>
                <a:cs typeface="Calibri" panose="020F0502020204030204" pitchFamily="34" charset="0"/>
              </a:rPr>
              <a:t>Moved: </a:t>
            </a:r>
            <a:r>
              <a:rPr lang="en-US" altLang="zh-CN" sz="2400" b="1" dirty="0" err="1" smtClean="0">
                <a:latin typeface="Calibri" panose="020F0502020204030204" pitchFamily="34" charset="0"/>
                <a:cs typeface="Calibri" panose="020F0502020204030204" pitchFamily="34" charset="0"/>
              </a:rPr>
              <a:t>Bahar</a:t>
            </a:r>
            <a:r>
              <a:rPr lang="en-US" altLang="zh-CN" sz="2400" b="1" dirty="0" smtClean="0">
                <a:latin typeface="Calibri" panose="020F0502020204030204" pitchFamily="34" charset="0"/>
                <a:cs typeface="Calibri" panose="020F0502020204030204" pitchFamily="34" charset="0"/>
              </a:rPr>
              <a:t> </a:t>
            </a:r>
            <a:r>
              <a:rPr lang="en-US" altLang="zh-CN" sz="2400" b="1" dirty="0" err="1" smtClean="0">
                <a:latin typeface="Calibri" panose="020F0502020204030204" pitchFamily="34" charset="0"/>
                <a:cs typeface="Calibri" panose="020F0502020204030204" pitchFamily="34" charset="0"/>
              </a:rPr>
              <a:t>Sadeghi</a:t>
            </a:r>
            <a:r>
              <a:rPr lang="en-US" altLang="zh-CN" sz="2400" b="1" dirty="0" smtClean="0">
                <a:latin typeface="Calibri" panose="020F0502020204030204" pitchFamily="34" charset="0"/>
                <a:cs typeface="Calibri" panose="020F0502020204030204" pitchFamily="34" charset="0"/>
              </a:rPr>
              <a:t>				Seconded: Stephan Sand</a:t>
            </a:r>
          </a:p>
          <a:p>
            <a:pPr marL="42545" indent="0">
              <a:lnSpc>
                <a:spcPct val="120000"/>
              </a:lnSpc>
              <a:spcBef>
                <a:spcPts val="0"/>
              </a:spcBef>
            </a:pPr>
            <a:r>
              <a:rPr lang="en-US" altLang="zh-CN" sz="2400" b="1" dirty="0" smtClean="0">
                <a:latin typeface="Calibri" panose="020F0502020204030204" pitchFamily="34" charset="0"/>
                <a:cs typeface="Calibri" panose="020F0502020204030204" pitchFamily="34" charset="0"/>
              </a:rPr>
              <a:t>Result: approved with unanimous consensus</a:t>
            </a:r>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48</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573312641"/>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a:t>
            </a:r>
            <a:r>
              <a:rPr lang="en-US" altLang="en-US" sz="3200" dirty="0" err="1">
                <a:solidFill>
                  <a:srgbClr val="0000FF"/>
                </a:solidFill>
                <a:latin typeface="Arial Black" panose="020B0A04020102020204" pitchFamily="34" charset="0"/>
              </a:rPr>
              <a:t>TGbd</a:t>
            </a:r>
            <a:r>
              <a:rPr lang="en-US" altLang="en-US" sz="3200" dirty="0">
                <a:solidFill>
                  <a:srgbClr val="0000FF"/>
                </a:solidFill>
                <a:latin typeface="Arial Black" panose="020B0A04020102020204" pitchFamily="34" charset="0"/>
              </a:rPr>
              <a:t> </a:t>
            </a:r>
            <a:r>
              <a:rPr lang="en-US" sz="3200" dirty="0" smtClean="0">
                <a:solidFill>
                  <a:srgbClr val="0000FF"/>
                </a:solidFill>
                <a:latin typeface="Arial Black" panose="020B0A04020102020204" pitchFamily="34" charset="0"/>
              </a:rPr>
              <a:t>Teleconference</a:t>
            </a:r>
            <a:br>
              <a:rPr lang="en-US" sz="3200" dirty="0" smtClean="0">
                <a:solidFill>
                  <a:srgbClr val="0000FF"/>
                </a:solidFill>
                <a:latin typeface="Arial Black" panose="020B0A04020102020204" pitchFamily="34" charset="0"/>
              </a:rPr>
            </a:br>
            <a:endParaRPr lang="en-US" sz="3200" dirty="0">
              <a:solidFill>
                <a:srgbClr val="0000FF"/>
              </a:solidFill>
              <a:latin typeface="Arial Black" panose="020B0A04020102020204" pitchFamily="34" charset="0"/>
            </a:endParaRP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49</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Mar </a:t>
            </a:r>
            <a:r>
              <a:rPr kumimoji="0" lang="en-US" altLang="zh-CN"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23</a:t>
            </a:r>
            <a:r>
              <a:rPr kumimoji="0" lang="en-US" altLang="zh-CN" sz="3600" b="1" i="0" u="none" strike="noStrike" kern="0" cap="none" spc="0" normalizeH="0" baseline="3000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rd</a:t>
            </a:r>
            <a:r>
              <a:rPr kumimoji="0" lang="en-US" altLang="zh-CN"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2021</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Yan Zhang (NXP)</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Tech Editor: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Bahar</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Sadeghi</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(Intel)</a:t>
            </a:r>
          </a:p>
          <a:p>
            <a:pPr marL="342900" marR="0" lvl="0" indent="-342900" algn="l"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p:txBody>
      </p:sp>
      <p:sp>
        <p:nvSpPr>
          <p:cNvPr id="8"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33414348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9459"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5</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GB" altLang="en-US" b="1" i="0" u="sng" strike="noStrike" kern="0" cap="none" spc="0" normalizeH="0" baseline="0" noProof="0">
                <a:ln>
                  <a:noFill/>
                </a:ln>
                <a:solidFill>
                  <a:schemeClr val="accent2"/>
                </a:solidFill>
                <a:effectLst/>
                <a:uLnTx/>
                <a:uFillTx/>
                <a:latin typeface="+mj-lt"/>
                <a:ea typeface="MS PGothic" panose="020B0600070205080204" pitchFamily="34" charset="-128"/>
                <a:cs typeface="MS PGothic" panose="020B0600070205080204" pitchFamily="34" charset="-128"/>
              </a:rPr>
              <a:t>Ways to Inform IEEE</a:t>
            </a:r>
            <a:endParaRPr kumimoji="0" lang="en-GB" altLang="en-US" b="1" i="0" u="sng" strike="noStrike" kern="0" cap="none" spc="0" normalizeH="0" baseline="0" noProof="0" dirty="0">
              <a:ln>
                <a:noFill/>
              </a:ln>
              <a:solidFill>
                <a:schemeClr val="accent2"/>
              </a:solidFill>
              <a:effectLst/>
              <a:uLnTx/>
              <a:uFillTx/>
              <a:latin typeface="+mj-lt"/>
              <a:ea typeface="MS PGothic" panose="020B0600070205080204" pitchFamily="34" charset="-128"/>
              <a:cs typeface="MS PGothic" panose="020B0600070205080204" pitchFamily="34" charset="-128"/>
            </a:endParaRPr>
          </a:p>
        </p:txBody>
      </p:sp>
      <p:sp>
        <p:nvSpPr>
          <p:cNvPr id="19461" name="内容占位符 2"/>
          <p:cNvSpPr txBox="1"/>
          <p:nvPr/>
        </p:nvSpPr>
        <p:spPr>
          <a:xfrm>
            <a:off x="1219200" y="1676400"/>
            <a:ext cx="9753600" cy="4267200"/>
          </a:xfrm>
          <a:prstGeom prst="rect">
            <a:avLst/>
          </a:prstGeom>
          <a:noFill/>
          <a:ln w="9525">
            <a:noFill/>
          </a:ln>
        </p:spPr>
        <p:txBody>
          <a:bodyPr anchor="t" anchorCtr="0"/>
          <a:lstStyle/>
          <a:p>
            <a:pPr marL="342900" indent="-342900" eaLnBrk="0" hangingPunct="0">
              <a:spcBef>
                <a:spcPct val="20000"/>
              </a:spcBef>
              <a:buSzPct val="150000"/>
              <a:buChar char="•"/>
            </a:pPr>
            <a:r>
              <a:rPr lang="en-US" altLang="en-US" sz="2400" dirty="0">
                <a:latin typeface="Calibri" panose="020F0502020204030204" pitchFamily="34" charset="0"/>
              </a:rPr>
              <a:t>Cause an LOA to be submitted to the IEEE-SA (patcom@ieee.org); or</a:t>
            </a:r>
          </a:p>
          <a:p>
            <a:pPr marL="342900" indent="-342900" eaLnBrk="0" hangingPunct="0">
              <a:spcBef>
                <a:spcPct val="20000"/>
              </a:spcBef>
              <a:buSzPct val="150000"/>
              <a:buChar char="•"/>
            </a:pPr>
            <a:r>
              <a:rPr lang="en-US" altLang="en-US" sz="2400" dirty="0">
                <a:latin typeface="Calibri" panose="020F0502020204030204" pitchFamily="34" charset="0"/>
              </a:rPr>
              <a:t>Provide the chair of this group with the identity of the holder(s) of any and all such claims as soon as possible; or</a:t>
            </a:r>
          </a:p>
          <a:p>
            <a:pPr marL="342900" indent="-342900" eaLnBrk="0" hangingPunct="0">
              <a:spcBef>
                <a:spcPct val="20000"/>
              </a:spcBef>
              <a:buSzPct val="150000"/>
              <a:buChar char="•"/>
            </a:pPr>
            <a:r>
              <a:rPr lang="en-US" altLang="en-US" sz="2400" dirty="0">
                <a:latin typeface="Calibri" panose="020F0502020204030204" pitchFamily="34" charset="0"/>
              </a:rPr>
              <a:t>Speak up now and respond to this Call for Potentially Essential Patents</a:t>
            </a:r>
          </a:p>
          <a:p>
            <a:pPr marL="342900" indent="-342900" eaLnBrk="0" hangingPunct="0">
              <a:spcBef>
                <a:spcPct val="20000"/>
              </a:spcBef>
              <a:buFont typeface="Monotype Sorts" charset="2"/>
            </a:pPr>
            <a:endParaRPr lang="en-US" altLang="en-US" sz="2400" dirty="0">
              <a:latin typeface="Calibri" panose="020F0502020204030204" pitchFamily="34" charset="0"/>
            </a:endParaRPr>
          </a:p>
          <a:p>
            <a:pPr marL="342900" indent="-342900" eaLnBrk="0" hangingPunct="0">
              <a:spcBef>
                <a:spcPct val="20000"/>
              </a:spcBef>
              <a:buFont typeface="Monotype Sorts" charset="2"/>
            </a:pPr>
            <a:r>
              <a:rPr lang="en-US" altLang="en-US" sz="2400" dirty="0">
                <a:latin typeface="Calibri" panose="020F0502020204030204"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p:txBody>
      </p:sp>
      <p:sp>
        <p:nvSpPr>
          <p:cNvPr id="19462" name="Text Box 5"/>
          <p:cNvSpPr txBox="1"/>
          <p:nvPr/>
        </p:nvSpPr>
        <p:spPr>
          <a:xfrm>
            <a:off x="838200" y="6105525"/>
            <a:ext cx="960438" cy="369888"/>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#2</a:t>
            </a:r>
            <a:endParaRPr lang="en-US" altLang="en-US" sz="2400" dirty="0">
              <a:latin typeface="Times New Roman" panose="02020603050405020304" pitchFamily="18"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2021</a:t>
            </a:r>
            <a:endParaRPr lang="en-US" altLang="zh-CN" sz="1800" b="1" dirty="0">
              <a:solidFill>
                <a:srgbClr val="000000"/>
              </a:solidFill>
              <a:ea typeface="Arial Unicode MS" pitchFamily="34" charset="-122"/>
            </a:endParaRP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Teleconference Bridge Information</a:t>
            </a:r>
          </a:p>
        </p:txBody>
      </p:sp>
      <p:sp>
        <p:nvSpPr>
          <p:cNvPr id="3" name="文本占位符 2"/>
          <p:cNvSpPr>
            <a:spLocks noGrp="1"/>
          </p:cNvSpPr>
          <p:nvPr>
            <p:ph type="body" idx="1"/>
          </p:nvPr>
        </p:nvSpPr>
        <p:spPr>
          <a:xfrm>
            <a:off x="914400" y="1751330"/>
            <a:ext cx="10361930" cy="4467225"/>
          </a:xfrm>
        </p:spPr>
        <p:txBody>
          <a:bodyPr>
            <a:normAutofit fontScale="77500" lnSpcReduction="20000"/>
          </a:bodyPr>
          <a:lstStyle/>
          <a:p>
            <a:r>
              <a:rPr sz="2400" dirty="0"/>
              <a:t>Join </a:t>
            </a:r>
            <a:r>
              <a:rPr sz="2400" dirty="0" err="1"/>
              <a:t>Webex</a:t>
            </a:r>
            <a:r>
              <a:rPr sz="2400" dirty="0"/>
              <a:t> Meeting</a:t>
            </a:r>
            <a:r>
              <a:rPr lang="en-US" sz="2400" dirty="0" smtClean="0"/>
              <a:t>:</a:t>
            </a:r>
            <a:endParaRPr sz="2400" dirty="0"/>
          </a:p>
          <a:p>
            <a:endParaRPr sz="2400" dirty="0"/>
          </a:p>
          <a:p>
            <a:r>
              <a:rPr sz="2400" dirty="0"/>
              <a:t>Meeting </a:t>
            </a:r>
            <a:r>
              <a:rPr sz="2500" dirty="0"/>
              <a:t>number: </a:t>
            </a:r>
            <a:r>
              <a:rPr lang="en-US" altLang="zh-CN" sz="2500" dirty="0" smtClean="0"/>
              <a:t>129 469 7686</a:t>
            </a:r>
            <a:endParaRPr sz="2500" dirty="0"/>
          </a:p>
          <a:p>
            <a:r>
              <a:rPr sz="2400" dirty="0" smtClean="0"/>
              <a:t>Meeting password: wireless</a:t>
            </a:r>
          </a:p>
          <a:p>
            <a:endParaRPr sz="2400" dirty="0"/>
          </a:p>
          <a:p>
            <a:r>
              <a:rPr sz="2400" dirty="0"/>
              <a:t>Join by phone:</a:t>
            </a:r>
          </a:p>
          <a:p>
            <a:r>
              <a:rPr sz="2400" dirty="0"/>
              <a:t>   +1-510-338-9438 USA Toll</a:t>
            </a:r>
          </a:p>
          <a:p>
            <a:r>
              <a:rPr sz="2400" dirty="0"/>
              <a:t>   </a:t>
            </a:r>
            <a:r>
              <a:rPr sz="2400" dirty="0">
                <a:hlinkClick r:id="rId2" action="ppaction://hlinkfile"/>
              </a:rPr>
              <a:t>Global call-in numbers</a:t>
            </a:r>
            <a:endParaRPr sz="2400" dirty="0"/>
          </a:p>
          <a:p>
            <a:r>
              <a:rPr sz="2400" dirty="0" smtClean="0"/>
              <a:t>Access </a:t>
            </a:r>
            <a:r>
              <a:rPr sz="2400" dirty="0"/>
              <a:t>code: </a:t>
            </a:r>
            <a:r>
              <a:rPr lang="en-US" altLang="zh-CN" sz="2400" dirty="0"/>
              <a:t>129 469 7686</a:t>
            </a:r>
            <a:endParaRPr lang="en-US" altLang="zh-CN" sz="2400" dirty="0" smtClean="0"/>
          </a:p>
          <a:p>
            <a:endParaRPr lang="en-US" altLang="zh-CN" sz="2400" dirty="0" smtClean="0"/>
          </a:p>
          <a:p>
            <a:r>
              <a:rPr lang="en-US" altLang="zh-CN" sz="2400" dirty="0" smtClean="0"/>
              <a:t>Join </a:t>
            </a:r>
            <a:r>
              <a:rPr lang="en-US" altLang="zh-CN" sz="2400" dirty="0"/>
              <a:t>from a video system or application: dial </a:t>
            </a:r>
            <a:r>
              <a:rPr lang="en-US" altLang="zh-CN" sz="2400" dirty="0" smtClean="0"/>
              <a:t>1294697686@ieee802.my.webex.com</a:t>
            </a:r>
            <a:r>
              <a:rPr lang="en-US" altLang="zh-CN" sz="2400" dirty="0"/>
              <a:t>, or 173.243.2.68</a:t>
            </a:r>
          </a:p>
          <a:p>
            <a:endParaRPr lang="en-US" altLang="zh-CN" sz="2400" dirty="0"/>
          </a:p>
          <a:p>
            <a:r>
              <a:rPr lang="en-US" altLang="zh-CN" sz="2400" dirty="0"/>
              <a:t>Join using Microsoft Lync or Microsoft Skype for Business: dial 1294697686.ieee802.my@lync.webex.com</a:t>
            </a:r>
          </a:p>
          <a:p>
            <a:endParaRPr sz="2400" dirty="0">
              <a:sym typeface="+mn-ea"/>
            </a:endParaRPr>
          </a:p>
        </p:txBody>
      </p:sp>
      <p:sp>
        <p:nvSpPr>
          <p:cNvPr id="22530" name="页脚占位符 2"/>
          <p:cNvSpPr>
            <a:spLocks noGrp="1"/>
          </p:cNvSpPr>
          <p:nvPr>
            <p:ph type="ftr" sz="quarter" idx="4294967295"/>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2531" name="灯片编号占位符 3"/>
          <p:cNvSpPr>
            <a:spLocks noGrp="1"/>
          </p:cNvSpPr>
          <p:nvPr>
            <p:ph type="sldNum" sz="quarter" idx="4294967295"/>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50</a:t>
            </a:fld>
            <a:endParaRPr lang="en-US" altLang="en-US" dirty="0">
              <a:latin typeface="Times New Roman" panose="02020603050405020304" pitchFamily="18" charset="0"/>
              <a:ea typeface="Arial Unicode MS" pitchFamily="34" charset="-122"/>
            </a:endParaRPr>
          </a:p>
        </p:txBody>
      </p:sp>
      <p:sp>
        <p:nvSpPr>
          <p:cNvPr id="8"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811954930"/>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51</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teleconference</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376680" y="1994535"/>
            <a:ext cx="9927590" cy="4396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75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rules</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Approval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of </a:t>
            </a: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agenda</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Present</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ations and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discussion</a:t>
            </a:r>
          </a:p>
          <a:p>
            <a:pPr marL="800100" lvl="1" indent="-342900" eaLnBrk="0" hangingPunct="0">
              <a:buFontTx/>
              <a:buChar char="•"/>
              <a:defRPr/>
            </a:pPr>
            <a:r>
              <a:rPr lang="en-US" altLang="zh-CN" b="1" dirty="0" smtClean="0"/>
              <a:t>Continue submissions in submission list</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Next </a:t>
            </a:r>
            <a:r>
              <a:rPr kumimoji="0" lang="en-US" altLang="en-GB" sz="24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teleconference on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Mar 30</a:t>
            </a:r>
            <a:r>
              <a:rPr kumimoji="0" lang="en-US" altLang="en-GB" sz="2400" b="1" i="0" u="none" strike="noStrike" kern="1200" cap="none" spc="0" normalizeH="0" baseline="3000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th</a:t>
            </a:r>
            <a:r>
              <a:rPr kumimoji="0" lang="en-US" altLang="en-GB" sz="2400" b="1" i="0" u="none" strike="noStrike" kern="1200" cap="none" spc="0" normalizeH="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r>
              <a:rPr lang="en-US" altLang="en-GB" dirty="0" smtClean="0"/>
              <a:t>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noProof="0" dirty="0" smtClean="0">
                <a:ln>
                  <a:noFill/>
                </a:ln>
                <a:effectLst/>
                <a:uLnTx/>
                <a:uFillTx/>
                <a:sym typeface="+mn-ea"/>
              </a:rPr>
              <a:t>Adjourn</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2545839240"/>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a:t>
            </a:r>
            <a:r>
              <a:rPr lang="en-US" altLang="en-US" sz="3200" dirty="0" err="1">
                <a:solidFill>
                  <a:srgbClr val="0000FF"/>
                </a:solidFill>
                <a:latin typeface="Arial Black" panose="020B0A04020102020204" pitchFamily="34" charset="0"/>
              </a:rPr>
              <a:t>TGbd</a:t>
            </a:r>
            <a:r>
              <a:rPr lang="en-US" altLang="en-US" sz="3200" dirty="0">
                <a:solidFill>
                  <a:srgbClr val="0000FF"/>
                </a:solidFill>
                <a:latin typeface="Arial Black" panose="020B0A04020102020204" pitchFamily="34" charset="0"/>
              </a:rPr>
              <a:t> </a:t>
            </a:r>
            <a:r>
              <a:rPr lang="en-US" sz="3200" dirty="0" smtClean="0">
                <a:solidFill>
                  <a:srgbClr val="0000FF"/>
                </a:solidFill>
                <a:latin typeface="Arial Black" panose="020B0A04020102020204" pitchFamily="34" charset="0"/>
              </a:rPr>
              <a:t>Teleconference</a:t>
            </a:r>
            <a:br>
              <a:rPr lang="en-US" sz="3200" dirty="0" smtClean="0">
                <a:solidFill>
                  <a:srgbClr val="0000FF"/>
                </a:solidFill>
                <a:latin typeface="Arial Black" panose="020B0A04020102020204" pitchFamily="34" charset="0"/>
              </a:rPr>
            </a:br>
            <a:endParaRPr lang="en-US" sz="3200" dirty="0">
              <a:solidFill>
                <a:srgbClr val="0000FF"/>
              </a:solidFill>
              <a:latin typeface="Arial Black" panose="020B0A04020102020204" pitchFamily="34" charset="0"/>
            </a:endParaRP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52</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Mar </a:t>
            </a:r>
            <a:r>
              <a:rPr kumimoji="0" lang="en-US" altLang="zh-CN"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30</a:t>
            </a:r>
            <a:r>
              <a:rPr kumimoji="0" lang="en-US" altLang="zh-CN" sz="3600" b="1" i="0" u="none" strike="noStrike" kern="0" cap="none" spc="0" normalizeH="0" baseline="3000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th</a:t>
            </a:r>
            <a:r>
              <a:rPr kumimoji="0" lang="en-US" altLang="zh-CN"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2021</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Yan Zhang (NXP)</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Tech Editor: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Bahar</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Sadeghi</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(Intel)</a:t>
            </a:r>
          </a:p>
          <a:p>
            <a:pPr marL="342900" marR="0" lvl="0" indent="-342900" algn="l"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p:txBody>
      </p:sp>
      <p:sp>
        <p:nvSpPr>
          <p:cNvPr id="8"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2722556042"/>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Teleconference Bridge Information</a:t>
            </a:r>
          </a:p>
        </p:txBody>
      </p:sp>
      <p:sp>
        <p:nvSpPr>
          <p:cNvPr id="3" name="文本占位符 2"/>
          <p:cNvSpPr>
            <a:spLocks noGrp="1"/>
          </p:cNvSpPr>
          <p:nvPr>
            <p:ph type="body" idx="1"/>
          </p:nvPr>
        </p:nvSpPr>
        <p:spPr>
          <a:xfrm>
            <a:off x="914400" y="1751330"/>
            <a:ext cx="10361930" cy="4467225"/>
          </a:xfrm>
        </p:spPr>
        <p:txBody>
          <a:bodyPr>
            <a:normAutofit fontScale="77500" lnSpcReduction="20000"/>
          </a:bodyPr>
          <a:lstStyle/>
          <a:p>
            <a:r>
              <a:rPr sz="2400" dirty="0"/>
              <a:t>Join </a:t>
            </a:r>
            <a:r>
              <a:rPr sz="2400" dirty="0" err="1"/>
              <a:t>Webex</a:t>
            </a:r>
            <a:r>
              <a:rPr sz="2400" dirty="0"/>
              <a:t> Meeting</a:t>
            </a:r>
            <a:r>
              <a:rPr lang="en-US" sz="2400" dirty="0" smtClean="0"/>
              <a:t>:</a:t>
            </a:r>
            <a:endParaRPr sz="2400" dirty="0"/>
          </a:p>
          <a:p>
            <a:endParaRPr sz="2400" dirty="0"/>
          </a:p>
          <a:p>
            <a:r>
              <a:rPr sz="2400" dirty="0"/>
              <a:t>Meeting </a:t>
            </a:r>
            <a:r>
              <a:rPr sz="2500" dirty="0"/>
              <a:t>number: </a:t>
            </a:r>
            <a:r>
              <a:rPr lang="en-US" altLang="zh-CN" sz="2500" dirty="0" smtClean="0"/>
              <a:t>129 048 7044</a:t>
            </a:r>
            <a:endParaRPr sz="2500" dirty="0"/>
          </a:p>
          <a:p>
            <a:r>
              <a:rPr sz="2400" dirty="0" smtClean="0"/>
              <a:t>Meeting password: wireless</a:t>
            </a:r>
          </a:p>
          <a:p>
            <a:endParaRPr sz="2400" dirty="0"/>
          </a:p>
          <a:p>
            <a:r>
              <a:rPr sz="2400" dirty="0"/>
              <a:t>Join by phone:</a:t>
            </a:r>
          </a:p>
          <a:p>
            <a:r>
              <a:rPr sz="2400" dirty="0"/>
              <a:t>   +1-510-338-9438 USA Toll</a:t>
            </a:r>
          </a:p>
          <a:p>
            <a:r>
              <a:rPr sz="2400" dirty="0"/>
              <a:t>   </a:t>
            </a:r>
            <a:r>
              <a:rPr sz="2400" dirty="0">
                <a:hlinkClick r:id="rId2" action="ppaction://hlinkfile"/>
              </a:rPr>
              <a:t>Global call-in numbers</a:t>
            </a:r>
            <a:endParaRPr sz="2400" dirty="0"/>
          </a:p>
          <a:p>
            <a:r>
              <a:rPr sz="2400" dirty="0" smtClean="0"/>
              <a:t>Access </a:t>
            </a:r>
            <a:r>
              <a:rPr sz="2400" dirty="0"/>
              <a:t>code: </a:t>
            </a:r>
            <a:r>
              <a:rPr lang="en-US" altLang="zh-CN" sz="2400" dirty="0"/>
              <a:t>129 048 </a:t>
            </a:r>
            <a:r>
              <a:rPr lang="en-US" altLang="zh-CN" sz="2400" dirty="0" smtClean="0"/>
              <a:t>7044</a:t>
            </a:r>
          </a:p>
          <a:p>
            <a:endParaRPr lang="en-US" altLang="zh-CN" sz="2400" dirty="0" smtClean="0"/>
          </a:p>
          <a:p>
            <a:r>
              <a:rPr lang="en-US" altLang="zh-CN" sz="2400" dirty="0" smtClean="0"/>
              <a:t>Join </a:t>
            </a:r>
            <a:r>
              <a:rPr lang="en-US" altLang="zh-CN" sz="2400" dirty="0"/>
              <a:t>from a video system or application: dial </a:t>
            </a:r>
            <a:r>
              <a:rPr lang="en-US" altLang="zh-CN" sz="2400" dirty="0" smtClean="0"/>
              <a:t>1290487044@ieee802.my.webex.com</a:t>
            </a:r>
            <a:r>
              <a:rPr lang="en-US" altLang="zh-CN" sz="2400" dirty="0"/>
              <a:t>, or 173.243.2.68</a:t>
            </a:r>
          </a:p>
          <a:p>
            <a:endParaRPr lang="en-US" altLang="zh-CN" sz="2400" dirty="0"/>
          </a:p>
          <a:p>
            <a:r>
              <a:rPr lang="en-US" altLang="zh-CN" sz="2400" dirty="0"/>
              <a:t>Join using Microsoft Lync or Microsoft Skype for Business: dial 1290487044.ieee802.my@lync.webex.com</a:t>
            </a:r>
          </a:p>
          <a:p>
            <a:endParaRPr sz="2400" dirty="0">
              <a:sym typeface="+mn-ea"/>
            </a:endParaRPr>
          </a:p>
        </p:txBody>
      </p:sp>
      <p:sp>
        <p:nvSpPr>
          <p:cNvPr id="22530" name="页脚占位符 2"/>
          <p:cNvSpPr>
            <a:spLocks noGrp="1"/>
          </p:cNvSpPr>
          <p:nvPr>
            <p:ph type="ftr" sz="quarter" idx="4294967295"/>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2531" name="灯片编号占位符 3"/>
          <p:cNvSpPr>
            <a:spLocks noGrp="1"/>
          </p:cNvSpPr>
          <p:nvPr>
            <p:ph type="sldNum" sz="quarter" idx="4294967295"/>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53</a:t>
            </a:fld>
            <a:endParaRPr lang="en-US" altLang="en-US" dirty="0">
              <a:latin typeface="Times New Roman" panose="02020603050405020304" pitchFamily="18" charset="0"/>
              <a:ea typeface="Arial Unicode MS" pitchFamily="34" charset="-122"/>
            </a:endParaRPr>
          </a:p>
        </p:txBody>
      </p:sp>
      <p:sp>
        <p:nvSpPr>
          <p:cNvPr id="8"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3919876852"/>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54</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teleconference</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376680" y="1994535"/>
            <a:ext cx="9927590" cy="4396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0000" lnSpcReduction="1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rules</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Approval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of </a:t>
            </a: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agenda</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Present</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ations and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discussion</a:t>
            </a:r>
          </a:p>
          <a:p>
            <a:pPr marL="800100" lvl="1" indent="-342900" eaLnBrk="0" hangingPunct="0">
              <a:buFontTx/>
              <a:buChar char="•"/>
              <a:defRPr/>
            </a:pPr>
            <a:r>
              <a:rPr lang="en-US" altLang="zh-CN" b="1" dirty="0"/>
              <a:t>SP </a:t>
            </a:r>
            <a:r>
              <a:rPr lang="en-US" altLang="zh-CN" sz="2100" b="1" dirty="0"/>
              <a:t>for </a:t>
            </a:r>
            <a:r>
              <a:rPr lang="en-US" altLang="zh-CN" sz="2100" b="1" dirty="0" smtClean="0"/>
              <a:t>11-21/0083r5, </a:t>
            </a:r>
            <a:r>
              <a:rPr lang="en-US" altLang="zh-CN" sz="2100" b="1" dirty="0"/>
              <a:t>LB251 Comment Resolution for 11bd D1.0 Clause 4 General description, Stephan Sand (DLR)</a:t>
            </a:r>
          </a:p>
          <a:p>
            <a:pPr marL="800100" lvl="1" indent="-342900" eaLnBrk="0" hangingPunct="0">
              <a:buFontTx/>
              <a:buChar char="•"/>
              <a:defRPr/>
            </a:pPr>
            <a:r>
              <a:rPr lang="en-US" altLang="zh-CN" sz="2100" b="1" dirty="0"/>
              <a:t>SP for </a:t>
            </a:r>
            <a:r>
              <a:rPr lang="en-US" altLang="zh-CN" sz="2100" b="1" dirty="0" smtClean="0"/>
              <a:t>11-21/0420r1, </a:t>
            </a:r>
            <a:r>
              <a:rPr lang="en-US" altLang="zh-CN" sz="2100" b="1" dirty="0"/>
              <a:t>11bd-d1-0-comment-resolution-5-2-3-2, </a:t>
            </a:r>
            <a:r>
              <a:rPr lang="en-US" altLang="zh-CN" sz="2100" b="1" dirty="0" err="1"/>
              <a:t>Liwen</a:t>
            </a:r>
            <a:r>
              <a:rPr lang="en-US" altLang="zh-CN" sz="2100" b="1" dirty="0"/>
              <a:t> Chu (NXP)</a:t>
            </a:r>
          </a:p>
          <a:p>
            <a:pPr marL="800100" lvl="1" indent="-342900" eaLnBrk="0" hangingPunct="0">
              <a:buFontTx/>
              <a:buChar char="•"/>
              <a:defRPr/>
            </a:pPr>
            <a:r>
              <a:rPr lang="en-US" altLang="zh-CN" sz="2100" b="1" dirty="0"/>
              <a:t>SP for </a:t>
            </a:r>
            <a:r>
              <a:rPr lang="en-US" altLang="zh-CN" sz="2100" b="1" dirty="0" smtClean="0"/>
              <a:t>11-21/0017r1, </a:t>
            </a:r>
            <a:r>
              <a:rPr lang="en-US" altLang="zh-CN" sz="2100" b="1" dirty="0"/>
              <a:t>Comment Resolution for Overview of the PPDU encoding process, </a:t>
            </a:r>
            <a:r>
              <a:rPr lang="en-US" altLang="zh-CN" sz="2100" b="1" dirty="0" err="1"/>
              <a:t>Rui</a:t>
            </a:r>
            <a:r>
              <a:rPr lang="en-US" altLang="zh-CN" sz="2100" b="1" dirty="0"/>
              <a:t> Cao (</a:t>
            </a:r>
            <a:r>
              <a:rPr lang="en-US" altLang="zh-CN" sz="2100" b="1" dirty="0" smtClean="0"/>
              <a:t>NXP)</a:t>
            </a:r>
            <a:endParaRPr lang="en-US" altLang="zh-CN" sz="2100" b="1" dirty="0"/>
          </a:p>
          <a:p>
            <a:pPr marL="800100" lvl="1" indent="-342900" eaLnBrk="0" hangingPunct="0">
              <a:buFontTx/>
              <a:buChar char="•"/>
              <a:defRPr/>
            </a:pPr>
            <a:r>
              <a:rPr lang="en-US" altLang="zh-CN" sz="2100" b="1" dirty="0"/>
              <a:t>Contin</a:t>
            </a:r>
            <a:r>
              <a:rPr lang="en-US" altLang="zh-CN" b="1" dirty="0" smtClean="0"/>
              <a:t>ue submissions in submission list</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Next </a:t>
            </a:r>
            <a:r>
              <a:rPr kumimoji="0" lang="en-US" altLang="en-GB" sz="24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teleconference on </a:t>
            </a:r>
            <a:r>
              <a:rPr kumimoji="0" lang="en-US" altLang="en-GB" sz="2400" b="1" i="0" u="none" strike="noStrike" kern="1200" cap="none" spc="0" normalizeH="0" baseline="0" noProof="0" dirty="0" smtClean="0">
                <a:ln>
                  <a:noFill/>
                </a:ln>
                <a:solidFill>
                  <a:srgbClr val="FF0000"/>
                </a:solidFill>
                <a:effectLst/>
                <a:uLnTx/>
                <a:uFillTx/>
                <a:latin typeface="Times New Roman" panose="02020603050405020304" pitchFamily="18" charset="0"/>
                <a:ea typeface="MS PGothic" panose="020B0600070205080204" pitchFamily="34" charset="-128"/>
                <a:cs typeface="+mn-cs"/>
              </a:rPr>
              <a:t>Apr 13</a:t>
            </a:r>
            <a:r>
              <a:rPr kumimoji="0" lang="en-US" altLang="en-GB" sz="2400" b="1" i="0" u="none" strike="noStrike" kern="1200" cap="none" spc="0" normalizeH="0" baseline="30000" noProof="0" dirty="0" smtClean="0">
                <a:ln>
                  <a:noFill/>
                </a:ln>
                <a:solidFill>
                  <a:srgbClr val="FF0000"/>
                </a:solidFill>
                <a:effectLst/>
                <a:uLnTx/>
                <a:uFillTx/>
                <a:latin typeface="Times New Roman" panose="02020603050405020304" pitchFamily="18" charset="0"/>
                <a:ea typeface="MS PGothic" panose="020B0600070205080204" pitchFamily="34" charset="-128"/>
                <a:cs typeface="+mn-cs"/>
              </a:rPr>
              <a:t>th</a:t>
            </a:r>
            <a:r>
              <a:rPr kumimoji="0" lang="en-US" altLang="en-GB" sz="2400" b="1" i="0" u="none" strike="noStrike" kern="1200" cap="none" spc="0" normalizeH="0" baseline="0" noProof="0" dirty="0" smtClean="0">
                <a:ln>
                  <a:noFill/>
                </a:ln>
                <a:solidFill>
                  <a:srgbClr val="FF0000"/>
                </a:solidFill>
                <a:effectLst/>
                <a:uLnTx/>
                <a:uFillTx/>
                <a:latin typeface="Times New Roman" panose="02020603050405020304" pitchFamily="18" charset="0"/>
                <a:ea typeface="MS PGothic" panose="020B0600070205080204" pitchFamily="34" charset="-128"/>
                <a:cs typeface="+mn-cs"/>
              </a:rPr>
              <a:t> </a:t>
            </a:r>
            <a:r>
              <a:rPr kumimoji="0" lang="en-US" altLang="en-GB" sz="2400" b="1" i="0" u="none" strike="noStrike" kern="1200" cap="none" spc="0" normalizeH="0" noProof="0" dirty="0" smtClean="0">
                <a:ln>
                  <a:noFill/>
                </a:ln>
                <a:solidFill>
                  <a:srgbClr val="FF0000"/>
                </a:solidFill>
                <a:effectLst/>
                <a:uLnTx/>
                <a:uFillTx/>
                <a:latin typeface="Times New Roman" panose="02020603050405020304" pitchFamily="18" charset="0"/>
                <a:ea typeface="MS PGothic" panose="020B0600070205080204" pitchFamily="34" charset="-128"/>
                <a:cs typeface="+mn-cs"/>
              </a:rPr>
              <a:t> </a:t>
            </a:r>
            <a:r>
              <a:rPr kumimoji="0" lang="en-US" altLang="en-GB" sz="2400" b="1" i="0" u="none" strike="noStrike" kern="1200" cap="none" spc="0" normalizeH="0" baseline="0" noProof="0" dirty="0" smtClean="0">
                <a:ln>
                  <a:noFill/>
                </a:ln>
                <a:solidFill>
                  <a:srgbClr val="FF0000"/>
                </a:solidFill>
                <a:effectLst/>
                <a:uLnTx/>
                <a:uFillTx/>
                <a:latin typeface="Times New Roman" panose="02020603050405020304" pitchFamily="18" charset="0"/>
                <a:ea typeface="MS PGothic" panose="020B0600070205080204" pitchFamily="34" charset="-128"/>
                <a:cs typeface="+mn-cs"/>
              </a:rPr>
              <a:t> </a:t>
            </a:r>
            <a:r>
              <a:rPr lang="en-US" altLang="en-GB" dirty="0" smtClean="0">
                <a:solidFill>
                  <a:srgbClr val="FF0000"/>
                </a:solidFill>
              </a:rPr>
              <a:t> </a:t>
            </a:r>
            <a:r>
              <a:rPr kumimoji="0" lang="en-US" altLang="en-GB" sz="2400" b="1" i="0" u="none" strike="noStrike" kern="1200" cap="none" spc="0" normalizeH="0" baseline="0" noProof="0" dirty="0" smtClean="0">
                <a:ln>
                  <a:noFill/>
                </a:ln>
                <a:solidFill>
                  <a:srgbClr val="FF0000"/>
                </a:solidFill>
                <a:effectLst/>
                <a:uLnTx/>
                <a:uFillTx/>
                <a:latin typeface="Times New Roman" panose="02020603050405020304" pitchFamily="18" charset="0"/>
                <a:ea typeface="MS PGothic" panose="020B0600070205080204" pitchFamily="34" charset="-128"/>
                <a:cs typeface="+mn-cs"/>
              </a:rPr>
              <a:t> </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noProof="0" dirty="0" smtClean="0">
                <a:ln>
                  <a:noFill/>
                </a:ln>
                <a:effectLst/>
                <a:uLnTx/>
                <a:uFillTx/>
                <a:sym typeface="+mn-ea"/>
              </a:rPr>
              <a:t>Adjourn</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2559007648"/>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#1 (CR, 11-21/0083r5)</a:t>
            </a:r>
            <a:endParaRPr lang="zh-CN" altLang="en-US" dirty="0"/>
          </a:p>
        </p:txBody>
      </p:sp>
      <p:sp>
        <p:nvSpPr>
          <p:cNvPr id="3" name="内容占位符 2"/>
          <p:cNvSpPr>
            <a:spLocks noGrp="1"/>
          </p:cNvSpPr>
          <p:nvPr>
            <p:ph idx="1"/>
          </p:nvPr>
        </p:nvSpPr>
        <p:spPr/>
        <p:txBody>
          <a:bodyPr/>
          <a:lstStyle/>
          <a:p>
            <a:r>
              <a:rPr lang="en-US" altLang="zh-CN" sz="2400" dirty="0">
                <a:sym typeface="+mn-ea"/>
              </a:rPr>
              <a:t>Do you agree on the comment resolution to following </a:t>
            </a:r>
            <a:r>
              <a:rPr lang="en-US" altLang="zh-CN" sz="2400" dirty="0" smtClean="0">
                <a:sym typeface="+mn-ea"/>
              </a:rPr>
              <a:t>21 CIDs </a:t>
            </a:r>
            <a:r>
              <a:rPr lang="en-US" altLang="zh-CN" sz="2400" dirty="0" smtClean="0"/>
              <a:t> </a:t>
            </a:r>
            <a:r>
              <a:rPr lang="en-US" altLang="zh-CN" sz="2400" dirty="0"/>
              <a:t>and proposed spec text modification to IEEE P802.11bd </a:t>
            </a:r>
            <a:r>
              <a:rPr lang="en-US" altLang="zh-CN" sz="2400" dirty="0" smtClean="0"/>
              <a:t>D1.0 </a:t>
            </a:r>
            <a:r>
              <a:rPr lang="en-US" altLang="zh-CN" sz="2400" dirty="0"/>
              <a:t>as in </a:t>
            </a:r>
            <a:r>
              <a:rPr lang="en-US" altLang="zh-CN" sz="2400" dirty="0" smtClean="0"/>
              <a:t>11-21/0083r5</a:t>
            </a:r>
            <a:r>
              <a:rPr lang="zh-CN" altLang="en-US" sz="2400" dirty="0" smtClean="0">
                <a:sym typeface="+mn-ea"/>
              </a:rPr>
              <a:t>?</a:t>
            </a:r>
            <a:endParaRPr lang="zh-CN" altLang="en-US" sz="2400" dirty="0">
              <a:sym typeface="+mn-ea"/>
            </a:endParaRPr>
          </a:p>
          <a:p>
            <a:pPr marL="685800" lvl="1" indent="-342900">
              <a:buFontTx/>
              <a:buChar char="-"/>
            </a:pPr>
            <a:r>
              <a:rPr lang="en-US" altLang="zh-CN" sz="2100" dirty="0">
                <a:latin typeface="Calibri" panose="020F0502020204030204" pitchFamily="34" charset="0"/>
                <a:cs typeface="Calibri" panose="020F0502020204030204" pitchFamily="34" charset="0"/>
              </a:rPr>
              <a:t>CID </a:t>
            </a:r>
            <a:r>
              <a:rPr lang="en-GB" altLang="zh-CN" sz="2100" dirty="0">
                <a:latin typeface="Calibri" panose="020F0502020204030204" pitchFamily="34" charset="0"/>
                <a:cs typeface="Calibri" panose="020F0502020204030204" pitchFamily="34" charset="0"/>
              </a:rPr>
              <a:t>1001, 1013, 1014, 1015, 1017, 1095, 1101, 1140, 1181, 1200, 1202, 1268, 1269, 1347, 1509, 1510, 1606, 1607, </a:t>
            </a:r>
            <a:r>
              <a:rPr lang="en-GB" altLang="zh-CN" sz="2100" dirty="0" smtClean="0">
                <a:latin typeface="Calibri" panose="020F0502020204030204" pitchFamily="34" charset="0"/>
                <a:cs typeface="Calibri" panose="020F0502020204030204" pitchFamily="34" charset="0"/>
              </a:rPr>
              <a:t>1609</a:t>
            </a:r>
            <a:r>
              <a:rPr lang="en-GB" altLang="zh-CN" sz="2100" dirty="0">
                <a:latin typeface="Calibri" panose="020F0502020204030204" pitchFamily="34" charset="0"/>
                <a:cs typeface="Calibri" panose="020F0502020204030204" pitchFamily="34" charset="0"/>
              </a:rPr>
              <a:t>, 1737, </a:t>
            </a:r>
            <a:r>
              <a:rPr lang="en-GB" altLang="zh-CN" sz="2100" dirty="0" smtClean="0">
                <a:latin typeface="Calibri" panose="020F0502020204030204" pitchFamily="34" charset="0"/>
                <a:cs typeface="Calibri" panose="020F0502020204030204" pitchFamily="34" charset="0"/>
              </a:rPr>
              <a:t>and 1738</a:t>
            </a:r>
            <a:endParaRPr lang="zh-CN" altLang="zh-CN" sz="2100" dirty="0">
              <a:latin typeface="Calibri" panose="020F0502020204030204" pitchFamily="34" charset="0"/>
              <a:cs typeface="Calibri" panose="020F0502020204030204" pitchFamily="34" charset="0"/>
            </a:endParaRPr>
          </a:p>
          <a:p>
            <a:pPr marL="342900" lvl="1" indent="0"/>
            <a:endParaRPr lang="en-US" altLang="zh-CN" sz="2100" dirty="0">
              <a:latin typeface="Calibri" panose="020F0502020204030204" pitchFamily="34" charset="0"/>
              <a:cs typeface="Calibri" panose="020F0502020204030204" pitchFamily="34" charset="0"/>
            </a:endParaRPr>
          </a:p>
          <a:p>
            <a:pPr marL="628650" lvl="1" indent="-285750">
              <a:buFontTx/>
              <a:buChar char="-"/>
            </a:pPr>
            <a:endParaRPr lang="en-US" altLang="zh-CN" sz="2100" dirty="0">
              <a:latin typeface="Calibri" panose="020F0502020204030204" pitchFamily="34" charset="0"/>
              <a:cs typeface="Calibri" panose="020F0502020204030204" pitchFamily="34" charset="0"/>
            </a:endParaRPr>
          </a:p>
          <a:p>
            <a:pPr marL="628650" lvl="1" indent="-285750">
              <a:buFontTx/>
              <a:buChar char="-"/>
            </a:pPr>
            <a:endParaRPr lang="en-US" altLang="zh-CN" dirty="0" smtClean="0"/>
          </a:p>
          <a:p>
            <a:r>
              <a:rPr lang="en-US" altLang="zh-CN" dirty="0" smtClean="0"/>
              <a:t>7Y/0N/1A</a:t>
            </a:r>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55</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957329008"/>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#2 (CR, 11-21/0420r1)</a:t>
            </a:r>
            <a:endParaRPr lang="zh-CN" altLang="en-US" dirty="0"/>
          </a:p>
        </p:txBody>
      </p:sp>
      <p:sp>
        <p:nvSpPr>
          <p:cNvPr id="3" name="内容占位符 2"/>
          <p:cNvSpPr>
            <a:spLocks noGrp="1"/>
          </p:cNvSpPr>
          <p:nvPr>
            <p:ph idx="1"/>
          </p:nvPr>
        </p:nvSpPr>
        <p:spPr/>
        <p:txBody>
          <a:bodyPr/>
          <a:lstStyle/>
          <a:p>
            <a:r>
              <a:rPr lang="en-US" altLang="zh-CN" sz="2400" dirty="0">
                <a:sym typeface="+mn-ea"/>
              </a:rPr>
              <a:t>Do you agree on the comment resolution to following </a:t>
            </a:r>
            <a:r>
              <a:rPr lang="en-US" altLang="zh-CN" sz="2400" dirty="0" smtClean="0">
                <a:sym typeface="+mn-ea"/>
              </a:rPr>
              <a:t>7 CIDs </a:t>
            </a:r>
            <a:r>
              <a:rPr lang="en-US" altLang="zh-CN" sz="2400" dirty="0" smtClean="0"/>
              <a:t> </a:t>
            </a:r>
            <a:r>
              <a:rPr lang="en-US" altLang="zh-CN" sz="2400" dirty="0"/>
              <a:t>and proposed spec text modification to IEEE P802.11bd </a:t>
            </a:r>
            <a:r>
              <a:rPr lang="en-US" altLang="zh-CN" sz="2400" dirty="0" smtClean="0"/>
              <a:t>D1.0 </a:t>
            </a:r>
            <a:r>
              <a:rPr lang="en-US" altLang="zh-CN" sz="2400" dirty="0"/>
              <a:t>as in </a:t>
            </a:r>
            <a:r>
              <a:rPr lang="en-US" altLang="zh-CN" sz="2400" dirty="0" smtClean="0"/>
              <a:t>11-21/0420r1</a:t>
            </a:r>
            <a:r>
              <a:rPr lang="zh-CN" altLang="en-US" sz="2400" dirty="0" smtClean="0">
                <a:sym typeface="+mn-ea"/>
              </a:rPr>
              <a:t>?</a:t>
            </a:r>
            <a:endParaRPr lang="zh-CN" altLang="en-US" sz="2400" dirty="0">
              <a:sym typeface="+mn-ea"/>
            </a:endParaRPr>
          </a:p>
          <a:p>
            <a:pPr marL="685800" lvl="1" indent="-342900">
              <a:buFontTx/>
              <a:buChar char="-"/>
            </a:pPr>
            <a:r>
              <a:rPr lang="en-US" altLang="zh-CN" sz="2100" dirty="0">
                <a:latin typeface="Calibri" panose="020F0502020204030204" pitchFamily="34" charset="0"/>
                <a:cs typeface="Calibri" panose="020F0502020204030204" pitchFamily="34" charset="0"/>
              </a:rPr>
              <a:t>CID </a:t>
            </a:r>
            <a:r>
              <a:rPr lang="en-GB" altLang="zh-CN" sz="2100" dirty="0">
                <a:latin typeface="Calibri" panose="020F0502020204030204" pitchFamily="34" charset="0"/>
                <a:cs typeface="Calibri" panose="020F0502020204030204" pitchFamily="34" charset="0"/>
              </a:rPr>
              <a:t>1204, 1270, 1272, 1273, 1369, 1550, </a:t>
            </a:r>
            <a:r>
              <a:rPr lang="en-GB" altLang="zh-CN" sz="2100" dirty="0" smtClean="0">
                <a:latin typeface="Calibri" panose="020F0502020204030204" pitchFamily="34" charset="0"/>
                <a:cs typeface="Calibri" panose="020F0502020204030204" pitchFamily="34" charset="0"/>
              </a:rPr>
              <a:t>and 1839</a:t>
            </a:r>
            <a:endParaRPr lang="zh-CN" altLang="zh-CN" sz="2100" dirty="0">
              <a:latin typeface="Calibri" panose="020F0502020204030204" pitchFamily="34" charset="0"/>
              <a:cs typeface="Calibri" panose="020F0502020204030204" pitchFamily="34" charset="0"/>
            </a:endParaRPr>
          </a:p>
          <a:p>
            <a:pPr marL="685800" lvl="1" indent="-342900">
              <a:buFontTx/>
              <a:buChar char="-"/>
            </a:pPr>
            <a:endParaRPr lang="zh-CN" altLang="zh-CN" sz="2100" dirty="0">
              <a:latin typeface="Calibri" panose="020F0502020204030204" pitchFamily="34" charset="0"/>
              <a:cs typeface="Calibri" panose="020F0502020204030204" pitchFamily="34" charset="0"/>
            </a:endParaRPr>
          </a:p>
          <a:p>
            <a:pPr marL="342900" lvl="1" indent="0"/>
            <a:endParaRPr lang="en-US" altLang="zh-CN" sz="2100" dirty="0">
              <a:latin typeface="Calibri" panose="020F0502020204030204" pitchFamily="34" charset="0"/>
              <a:cs typeface="Calibri" panose="020F0502020204030204" pitchFamily="34" charset="0"/>
            </a:endParaRPr>
          </a:p>
          <a:p>
            <a:pPr marL="628650" lvl="1" indent="-285750">
              <a:buFontTx/>
              <a:buChar char="-"/>
            </a:pPr>
            <a:endParaRPr lang="en-US" altLang="zh-CN" sz="2100" dirty="0">
              <a:latin typeface="Calibri" panose="020F0502020204030204" pitchFamily="34" charset="0"/>
              <a:cs typeface="Calibri" panose="020F0502020204030204" pitchFamily="34" charset="0"/>
            </a:endParaRPr>
          </a:p>
          <a:p>
            <a:pPr marL="628650" lvl="1" indent="-285750">
              <a:buFontTx/>
              <a:buChar char="-"/>
            </a:pPr>
            <a:endParaRPr lang="en-US" altLang="zh-CN" dirty="0" smtClean="0"/>
          </a:p>
          <a:p>
            <a:r>
              <a:rPr lang="en-US" altLang="zh-CN" dirty="0" smtClean="0"/>
              <a:t>8Y/0N/1A</a:t>
            </a:r>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56</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432865099"/>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#3 (CR, 11-21/0017r1)</a:t>
            </a:r>
            <a:endParaRPr lang="zh-CN" altLang="en-US" dirty="0"/>
          </a:p>
        </p:txBody>
      </p:sp>
      <p:sp>
        <p:nvSpPr>
          <p:cNvPr id="3" name="内容占位符 2"/>
          <p:cNvSpPr>
            <a:spLocks noGrp="1"/>
          </p:cNvSpPr>
          <p:nvPr>
            <p:ph idx="1"/>
          </p:nvPr>
        </p:nvSpPr>
        <p:spPr/>
        <p:txBody>
          <a:bodyPr/>
          <a:lstStyle/>
          <a:p>
            <a:r>
              <a:rPr lang="en-US" altLang="zh-CN" sz="2400" dirty="0">
                <a:sym typeface="+mn-ea"/>
              </a:rPr>
              <a:t>Do you agree on the comment resolution to following </a:t>
            </a:r>
            <a:r>
              <a:rPr lang="en-US" altLang="zh-CN" sz="2400" dirty="0" smtClean="0">
                <a:sym typeface="+mn-ea"/>
              </a:rPr>
              <a:t>9 CIDs </a:t>
            </a:r>
            <a:r>
              <a:rPr lang="en-US" altLang="zh-CN" sz="2400" dirty="0" smtClean="0"/>
              <a:t> </a:t>
            </a:r>
            <a:r>
              <a:rPr lang="en-US" altLang="zh-CN" sz="2400" dirty="0"/>
              <a:t>and proposed spec text modification to IEEE P802.11bd </a:t>
            </a:r>
            <a:r>
              <a:rPr lang="en-US" altLang="zh-CN" sz="2400" dirty="0" smtClean="0"/>
              <a:t>D1.0 </a:t>
            </a:r>
            <a:r>
              <a:rPr lang="en-US" altLang="zh-CN" sz="2400" dirty="0"/>
              <a:t>as in </a:t>
            </a:r>
            <a:r>
              <a:rPr lang="en-US" altLang="zh-CN" sz="2400" dirty="0" smtClean="0"/>
              <a:t>11-21/0017r1</a:t>
            </a:r>
            <a:r>
              <a:rPr lang="zh-CN" altLang="en-US" sz="2400" dirty="0" smtClean="0">
                <a:sym typeface="+mn-ea"/>
              </a:rPr>
              <a:t>?</a:t>
            </a:r>
            <a:endParaRPr lang="zh-CN" altLang="en-US" sz="2400" dirty="0">
              <a:sym typeface="+mn-ea"/>
            </a:endParaRPr>
          </a:p>
          <a:p>
            <a:pPr marL="685800" lvl="1" indent="-342900">
              <a:buFontTx/>
              <a:buChar char="-"/>
            </a:pPr>
            <a:r>
              <a:rPr lang="en-US" altLang="zh-CN" sz="2100" dirty="0">
                <a:latin typeface="Calibri" panose="020F0502020204030204" pitchFamily="34" charset="0"/>
                <a:cs typeface="Calibri" panose="020F0502020204030204" pitchFamily="34" charset="0"/>
              </a:rPr>
              <a:t>CID </a:t>
            </a:r>
            <a:r>
              <a:rPr lang="en-GB" altLang="zh-CN" sz="2100" dirty="0">
                <a:latin typeface="Calibri" panose="020F0502020204030204" pitchFamily="34" charset="0"/>
                <a:cs typeface="Calibri" panose="020F0502020204030204" pitchFamily="34" charset="0"/>
              </a:rPr>
              <a:t>1079, 1576, 1654, 1769, 1806, 1807, 1808, 1809, </a:t>
            </a:r>
            <a:r>
              <a:rPr lang="en-GB" altLang="zh-CN" sz="2100" dirty="0" smtClean="0">
                <a:latin typeface="Calibri" panose="020F0502020204030204" pitchFamily="34" charset="0"/>
                <a:cs typeface="Calibri" panose="020F0502020204030204" pitchFamily="34" charset="0"/>
              </a:rPr>
              <a:t>and 1810</a:t>
            </a:r>
            <a:endParaRPr lang="zh-CN" altLang="zh-CN" sz="2100" dirty="0">
              <a:latin typeface="Calibri" panose="020F0502020204030204" pitchFamily="34" charset="0"/>
              <a:cs typeface="Calibri" panose="020F0502020204030204" pitchFamily="34" charset="0"/>
            </a:endParaRPr>
          </a:p>
          <a:p>
            <a:pPr marL="685800" lvl="1" indent="-342900">
              <a:buFontTx/>
              <a:buChar char="-"/>
            </a:pPr>
            <a:endParaRPr lang="zh-CN" altLang="zh-CN" sz="2100" dirty="0">
              <a:latin typeface="Calibri" panose="020F0502020204030204" pitchFamily="34" charset="0"/>
              <a:cs typeface="Calibri" panose="020F0502020204030204" pitchFamily="34" charset="0"/>
            </a:endParaRPr>
          </a:p>
          <a:p>
            <a:pPr marL="342900" lvl="1" indent="0"/>
            <a:endParaRPr lang="en-US" altLang="zh-CN" sz="2100" dirty="0">
              <a:latin typeface="Calibri" panose="020F0502020204030204" pitchFamily="34" charset="0"/>
              <a:cs typeface="Calibri" panose="020F0502020204030204" pitchFamily="34" charset="0"/>
            </a:endParaRPr>
          </a:p>
          <a:p>
            <a:pPr marL="628650" lvl="1" indent="-285750">
              <a:buFontTx/>
              <a:buChar char="-"/>
            </a:pPr>
            <a:endParaRPr lang="en-US" altLang="zh-CN" sz="2100" dirty="0">
              <a:latin typeface="Calibri" panose="020F0502020204030204" pitchFamily="34" charset="0"/>
              <a:cs typeface="Calibri" panose="020F0502020204030204" pitchFamily="34" charset="0"/>
            </a:endParaRPr>
          </a:p>
          <a:p>
            <a:pPr marL="628650" lvl="1" indent="-285750">
              <a:buFontTx/>
              <a:buChar char="-"/>
            </a:pPr>
            <a:endParaRPr lang="en-US" altLang="zh-CN" dirty="0" smtClean="0"/>
          </a:p>
          <a:p>
            <a:r>
              <a:rPr lang="en-US" altLang="zh-CN" dirty="0" smtClean="0"/>
              <a:t>8Y/0N/0A</a:t>
            </a:r>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57</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37780039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6</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Patent Related Information</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219200" y="1752600"/>
            <a:ext cx="9753600" cy="4267200"/>
          </a:xfrm>
          <a:prstGeom prst="rect">
            <a:avLst/>
          </a:prstGeom>
          <a:noFill/>
          <a:ln w="9525">
            <a:noFill/>
          </a:ln>
        </p:spPr>
        <p:txBody>
          <a:bodyPr anchor="t" anchorCtr="0"/>
          <a:lstStyle/>
          <a:p>
            <a:pPr marL="342900" indent="-342900" eaLnBrk="0" hangingPunct="0">
              <a:lnSpc>
                <a:spcPct val="90000"/>
              </a:lnSpc>
              <a:buFont typeface="Monotype Sorts" charset="2"/>
            </a:pPr>
            <a:r>
              <a:rPr lang="en-US" altLang="en-US" sz="2400" b="1" noProof="1">
                <a:latin typeface="Calibri" panose="020F0502020204030204" pitchFamily="34" charset="0"/>
                <a:ea typeface="MS PGothic" panose="020B0600070205080204" pitchFamily="34" charset="-128"/>
                <a:cs typeface="+mn-cs"/>
              </a:rPr>
              <a:t>The patent policy and the procedures used to execute that policy are documented in the:</a:t>
            </a:r>
            <a:endParaRPr lang="en-US" altLang="en-US" sz="2400" b="1"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smtClean="0">
                <a:latin typeface="Calibri" panose="020F0502020204030204" pitchFamily="34" charset="0"/>
                <a:ea typeface="MS PGothic" panose="020B0600070205080204" pitchFamily="34" charset="-128"/>
                <a:cs typeface="+mn-cs"/>
              </a:rPr>
              <a:t>Clause 6 of the IEEE-SA </a:t>
            </a:r>
            <a:r>
              <a:rPr lang="en-US" altLang="en-US" sz="2000" b="1" i="1" strike="noStrike" noProof="1">
                <a:latin typeface="Calibri" panose="020F0502020204030204" pitchFamily="34" charset="0"/>
                <a:ea typeface="MS PGothic" panose="020B0600070205080204" pitchFamily="34" charset="-128"/>
                <a:cs typeface="+mn-cs"/>
              </a:rPr>
              <a:t>Standards Board Bylaws</a:t>
            </a:r>
            <a:r>
              <a:rPr lang="en-US" altLang="en-US" sz="2000" b="1" strike="noStrike" noProof="1">
                <a:latin typeface="Calibri" panose="020F0502020204030204" pitchFamily="34" charset="0"/>
                <a:ea typeface="MS PGothic" panose="020B0600070205080204" pitchFamily="34" charset="-128"/>
                <a:cs typeface="+mn-cs"/>
              </a:rPr>
              <a:t> (</a:t>
            </a:r>
            <a:r>
              <a:rPr lang="en-US" altLang="en-US" sz="2000" b="1" strike="noStrike" noProof="1">
                <a:latin typeface="Calibri" panose="020F0502020204030204" pitchFamily="34" charset="0"/>
                <a:ea typeface="MS PGothic" panose="020B0600070205080204" pitchFamily="34" charset="-128"/>
                <a:cs typeface="+mn-cs"/>
                <a:hlinkClick r:id="rId2"/>
              </a:rPr>
              <a:t>http://standards.ieee.org/develop/policies/bylaws/sect6-7.html#6</a:t>
            </a:r>
            <a:r>
              <a:rPr lang="en-US" altLang="en-US" sz="2000" b="1" strike="noStrike" noProof="1">
                <a:latin typeface="Calibri" panose="020F0502020204030204" pitchFamily="34" charset="0"/>
                <a:ea typeface="MS PGothic" panose="020B0600070205080204" pitchFamily="34" charset="-128"/>
                <a:cs typeface="+mn-cs"/>
              </a:rPr>
              <a:t>)</a:t>
            </a:r>
            <a:endParaRPr lang="en-US" altLang="en-US" sz="2000" b="1" strike="noStrike"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smtClean="0">
                <a:latin typeface="Calibri" panose="020F0502020204030204" pitchFamily="34" charset="0"/>
                <a:ea typeface="MS PGothic" panose="020B0600070205080204" pitchFamily="34" charset="-128"/>
                <a:cs typeface="+mn-cs"/>
              </a:rPr>
              <a:t>Clause 6.3 of the IEEE-SA </a:t>
            </a:r>
            <a:r>
              <a:rPr lang="en-US" altLang="en-US" sz="2000" b="1" i="1" strike="noStrike" noProof="1">
                <a:latin typeface="Calibri" panose="020F0502020204030204" pitchFamily="34" charset="0"/>
                <a:ea typeface="MS PGothic" panose="020B0600070205080204" pitchFamily="34" charset="-128"/>
                <a:cs typeface="+mn-cs"/>
              </a:rPr>
              <a:t>Standards Board Operations Manual</a:t>
            </a:r>
            <a:r>
              <a:rPr lang="en-US" altLang="en-US" sz="2000" b="1" strike="noStrike" noProof="1">
                <a:latin typeface="Calibri" panose="020F0502020204030204" pitchFamily="34" charset="0"/>
                <a:ea typeface="MS PGothic" panose="020B0600070205080204" pitchFamily="34" charset="-128"/>
                <a:cs typeface="+mn-cs"/>
              </a:rPr>
              <a:t> (</a:t>
            </a:r>
            <a:r>
              <a:rPr lang="en-US" altLang="en-US" sz="2000" b="1" strike="noStrike" noProof="1">
                <a:latin typeface="Calibri" panose="020F0502020204030204" pitchFamily="34" charset="0"/>
                <a:ea typeface="MS PGothic" panose="020B0600070205080204" pitchFamily="34" charset="-128"/>
                <a:cs typeface="+mn-cs"/>
                <a:hlinkClick r:id="rId3"/>
              </a:rPr>
              <a:t>http://standards.ieee.org/develop/policies/opman/sect6.html#6.3</a:t>
            </a:r>
            <a:r>
              <a:rPr lang="en-US" altLang="en-US" sz="2000" b="1" strike="noStrike" noProof="1">
                <a:latin typeface="Calibri" panose="020F0502020204030204" pitchFamily="34" charset="0"/>
                <a:ea typeface="MS PGothic" panose="020B0600070205080204" pitchFamily="34" charset="-128"/>
                <a:cs typeface="+mn-cs"/>
              </a:rPr>
              <a:t>)</a:t>
            </a:r>
            <a:endParaRPr lang="en-US" altLang="en-US" sz="2000" b="1" strike="noStrike" noProof="1">
              <a:latin typeface="Calibri" panose="020F0502020204030204" pitchFamily="34" charset="0"/>
            </a:endParaRPr>
          </a:p>
          <a:p>
            <a:pPr marL="342900" indent="-342900" eaLnBrk="0" hangingPunct="0">
              <a:lnSpc>
                <a:spcPct val="90000"/>
              </a:lnSpc>
              <a:spcBef>
                <a:spcPct val="20000"/>
              </a:spcBef>
              <a:buFont typeface="Monotype Sorts" charset="2"/>
            </a:pPr>
            <a:endParaRPr lang="en-US" altLang="en-US" sz="2400" b="1" noProof="1">
              <a:latin typeface="Times New Roman" panose="02020603050405020304" pitchFamily="18" charset="0"/>
            </a:endParaRPr>
          </a:p>
          <a:p>
            <a:pPr marL="342900" indent="-342900" eaLnBrk="0" hangingPunct="0">
              <a:lnSpc>
                <a:spcPct val="90000"/>
              </a:lnSpc>
              <a:buFont typeface="Monotype Sorts" charset="2"/>
            </a:pPr>
            <a:r>
              <a:rPr lang="en-US" altLang="en-US" sz="2400" b="1" noProof="1">
                <a:latin typeface="Calibri" panose="020F0502020204030204" pitchFamily="34" charset="0"/>
                <a:ea typeface="MS PGothic" panose="020B0600070205080204" pitchFamily="34" charset="-128"/>
                <a:cs typeface="+mn-cs"/>
              </a:rPr>
              <a:t>Material about the patent policy is available at</a:t>
            </a:r>
            <a:endParaRPr lang="en-US" altLang="en-US" sz="2400" b="1"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a:latin typeface="Calibri" panose="020F0502020204030204" pitchFamily="34" charset="0"/>
                <a:ea typeface="MS PGothic" panose="020B0600070205080204" pitchFamily="34" charset="-128"/>
                <a:cs typeface="+mn-cs"/>
                <a:hlinkClick r:id="rId4"/>
              </a:rPr>
              <a:t>http://standards.ieee.org/about/sasb/patcom/materials.html</a:t>
            </a:r>
            <a:endParaRPr lang="en-US" altLang="en-US" sz="2000" b="1" i="1" strike="noStrike" noProof="1">
              <a:latin typeface="Calibri" panose="020F0502020204030204" pitchFamily="34" charset="0"/>
            </a:endParaRPr>
          </a:p>
          <a:p>
            <a:pPr marL="742950" lvl="1" indent="-285750" eaLnBrk="0" fontAlgn="base" hangingPunct="0">
              <a:lnSpc>
                <a:spcPct val="90000"/>
              </a:lnSpc>
              <a:buFont typeface="Monotype Sorts" charset="2"/>
            </a:pPr>
            <a:endParaRPr lang="en-US" altLang="en-US" sz="3200" b="1" strike="noStrike" noProof="1">
              <a:latin typeface="Calibri" panose="020F0502020204030204" pitchFamily="34" charset="0"/>
            </a:endParaRPr>
          </a:p>
          <a:p>
            <a:pPr marL="285750" indent="-285750" algn="ctr" eaLnBrk="0" hangingPunct="0">
              <a:lnSpc>
                <a:spcPct val="90000"/>
              </a:lnSpc>
              <a:buFont typeface="Monotype Sorts" charset="2"/>
            </a:pPr>
            <a:r>
              <a:rPr lang="en-US" altLang="en-US" sz="2800" b="1" noProof="1">
                <a:latin typeface="Calibri" panose="020F0502020204030204" pitchFamily="34" charset="0"/>
                <a:ea typeface="MS PGothic" panose="020B0600070205080204" pitchFamily="34" charset="-128"/>
                <a:cs typeface="+mn-cs"/>
              </a:rPr>
              <a:t>If you have questions, contact the IEEE-SA Standards Board Patent Committee Administrator at patcom@ieee.org</a:t>
            </a:r>
            <a:endParaRPr lang="en-US" altLang="en-US" sz="2800" b="1" noProof="1">
              <a:latin typeface="Calibri" panose="020F0502020204030204" pitchFamily="34" charset="0"/>
            </a:endParaRPr>
          </a:p>
        </p:txBody>
      </p:sp>
      <p:sp>
        <p:nvSpPr>
          <p:cNvPr id="20486" name="Text Box 4"/>
          <p:cNvSpPr txBox="1"/>
          <p:nvPr/>
        </p:nvSpPr>
        <p:spPr>
          <a:xfrm>
            <a:off x="838200" y="6108700"/>
            <a:ext cx="952500" cy="366713"/>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#3</a:t>
            </a: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2021</a:t>
            </a:r>
            <a:endParaRPr lang="en-US" altLang="zh-CN" sz="1800" b="1" dirty="0">
              <a:solidFill>
                <a:srgbClr val="000000"/>
              </a:solidFill>
              <a:ea typeface="Arial Unicode MS" pitchFamily="34" charset="-122"/>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7</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IEEE-SA COPYRIGHT POLICY</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219328" y="2133634"/>
            <a:ext cx="9753600" cy="3428954"/>
          </a:xfrm>
          <a:prstGeom prst="rect">
            <a:avLst/>
          </a:prstGeom>
          <a:noFill/>
          <a:ln w="9525">
            <a:noFill/>
          </a:ln>
        </p:spPr>
        <p:txBody>
          <a:bodyPr anchor="t" anchorCtr="0"/>
          <a:lstStyle/>
          <a:p>
            <a:pPr marL="342900" indent="-342900" eaLnBrk="0" hangingPunct="0">
              <a:lnSpc>
                <a:spcPct val="90000"/>
              </a:lnSpc>
              <a:buFont typeface="Monotype Sorts" charset="2"/>
            </a:pPr>
            <a:r>
              <a:rPr lang="en-US" altLang="en-US" sz="2800" b="1" noProof="1" smtClean="0">
                <a:latin typeface="Calibri" panose="020F0502020204030204" pitchFamily="34" charset="0"/>
              </a:rPr>
              <a:t>Any material submitted during standards development, whether verbal, recorded, or in written form, is a Contribution and shall comply with the IEEE SA Copyright Policy</a:t>
            </a:r>
          </a:p>
          <a:p>
            <a:pPr marL="342900" indent="-342900" eaLnBrk="0" hangingPunct="0">
              <a:lnSpc>
                <a:spcPct val="90000"/>
              </a:lnSpc>
              <a:buFont typeface="Monotype Sorts" charset="2"/>
            </a:pPr>
            <a:endParaRPr lang="en-US" altLang="en-US" sz="2800" b="1" noProof="1">
              <a:latin typeface="Calibri" panose="020F0502020204030204" pitchFamily="34" charset="0"/>
            </a:endParaRPr>
          </a:p>
          <a:p>
            <a:pPr marL="342900" indent="-342900" eaLnBrk="0" hangingPunct="0">
              <a:lnSpc>
                <a:spcPct val="90000"/>
              </a:lnSpc>
              <a:buFont typeface="Monotype Sorts" charset="2"/>
            </a:pPr>
            <a:r>
              <a:rPr lang="en-US" altLang="en-US" sz="2800" b="1" noProof="1" smtClean="0">
                <a:latin typeface="Calibri" panose="020F0502020204030204" pitchFamily="34" charset="0"/>
              </a:rPr>
              <a:t>Instruct the Secretary to record in the minutes that the foregoing information is provided and that the copyright slides are shown</a:t>
            </a:r>
            <a:endParaRPr lang="en-US" altLang="en-US" sz="2800" b="1" noProof="1">
              <a:latin typeface="Calibri" panose="020F0502020204030204" pitchFamily="34" charset="0"/>
            </a:endParaRPr>
          </a:p>
        </p:txBody>
      </p:sp>
      <p:sp>
        <p:nvSpPr>
          <p:cNvPr id="20486" name="Text Box 4"/>
          <p:cNvSpPr txBox="1"/>
          <p:nvPr/>
        </p:nvSpPr>
        <p:spPr>
          <a:xfrm>
            <a:off x="838200" y="610870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#4</a:t>
            </a:r>
            <a:endParaRPr lang="en-US" altLang="en-US" sz="1800" b="1" u="sng" dirty="0">
              <a:latin typeface="Times New Roman" panose="02020603050405020304" pitchFamily="18"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32133873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8</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IEEE-SA COPYRIGHT POLICY</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219200" y="1752600"/>
            <a:ext cx="9753600" cy="4267200"/>
          </a:xfrm>
          <a:prstGeom prst="rect">
            <a:avLst/>
          </a:prstGeom>
          <a:noFill/>
          <a:ln w="9525">
            <a:noFill/>
          </a:ln>
        </p:spPr>
        <p:txBody>
          <a:bodyPr anchor="t" anchorCtr="0">
            <a:normAutofit fontScale="92500" lnSpcReduction="10000"/>
          </a:bodyPr>
          <a:lstStyle/>
          <a:p>
            <a:pPr marL="342900" indent="-342900" eaLnBrk="0" hangingPunct="0">
              <a:lnSpc>
                <a:spcPct val="90000"/>
              </a:lnSpc>
              <a:spcAft>
                <a:spcPts val="600"/>
              </a:spcAft>
              <a:buFont typeface="Monotype Sorts" charset="2"/>
            </a:pPr>
            <a:r>
              <a:rPr lang="en-US" altLang="en-US" sz="2800" b="1" dirty="0" smtClean="0">
                <a:latin typeface="Calibri" panose="020F0502020204030204" pitchFamily="34" charset="0"/>
              </a:rPr>
              <a:t>By </a:t>
            </a:r>
            <a:r>
              <a:rPr lang="en-US" altLang="en-US" sz="2800" b="1" dirty="0">
                <a:latin typeface="Calibri" panose="020F0502020204030204" pitchFamily="34" charset="0"/>
              </a:rPr>
              <a:t>participating in this activity, you agree to comply with the IEEE Code of Ethics, all applicable laws, and all IEEE policies and procedures including, but not limited to, the IEEE SA Copyright Policy</a:t>
            </a:r>
            <a:endParaRPr lang="en-US" altLang="en-US" sz="2800" b="1" noProof="1">
              <a:latin typeface="Calibri" panose="020F0502020204030204" pitchFamily="34" charset="0"/>
            </a:endParaRPr>
          </a:p>
          <a:p>
            <a:pPr marL="742950" lvl="1" indent="-285750" eaLnBrk="0" hangingPunct="0">
              <a:lnSpc>
                <a:spcPct val="90000"/>
              </a:lnSpc>
              <a:spcAft>
                <a:spcPts val="600"/>
              </a:spcAft>
              <a:buSzPct val="150000"/>
              <a:buFont typeface="Arial" panose="020B0604020202020204" pitchFamily="34" charset="0"/>
              <a:buChar char="•"/>
            </a:pPr>
            <a:r>
              <a:rPr lang="en-US" altLang="en-US" sz="2400" i="1" noProof="1">
                <a:latin typeface="Calibri" panose="020F0502020204030204" pitchFamily="34" charset="0"/>
              </a:rPr>
              <a:t>Clause 6.1 of the IEEE-SA Standards Board Operations Manual </a:t>
            </a: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Previously Published material (copyright assertion indicated) shall not be presented/submitted to the Working Group nor incorporated into a Working Group draft unless permission is granted. </a:t>
            </a: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Prior to presentation or submission, you shall notify the Working Group Chair of previously Published material and should assist the Chair in obtaining copyright permission acceptable to IEEE SA.</a:t>
            </a: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For material that is not previously Published, IEEE is automatically granted a license to use any material that is presented or </a:t>
            </a:r>
            <a:r>
              <a:rPr lang="en-US" altLang="en-US" sz="2400" i="1" dirty="0" smtClean="0">
                <a:latin typeface="Calibri" panose="020F0502020204030204" pitchFamily="34" charset="0"/>
              </a:rPr>
              <a:t>submitted</a:t>
            </a:r>
            <a:endParaRPr lang="en-US" altLang="en-US" sz="2800" noProof="1" smtClean="0"/>
          </a:p>
        </p:txBody>
      </p:sp>
      <p:sp>
        <p:nvSpPr>
          <p:cNvPr id="20486" name="Text Box 4"/>
          <p:cNvSpPr txBox="1"/>
          <p:nvPr/>
        </p:nvSpPr>
        <p:spPr>
          <a:xfrm>
            <a:off x="838200" y="610870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#5</a:t>
            </a:r>
            <a:endParaRPr lang="en-US" altLang="en-US" sz="1800" b="1" u="sng" dirty="0">
              <a:latin typeface="Times New Roman" panose="02020603050405020304" pitchFamily="18"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9279990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9</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IEEE-SA COPYRIGHT POLICY</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066932" y="1646597"/>
            <a:ext cx="9758272" cy="4267200"/>
          </a:xfrm>
          <a:prstGeom prst="rect">
            <a:avLst/>
          </a:prstGeom>
          <a:noFill/>
          <a:ln w="9525">
            <a:noFill/>
          </a:ln>
        </p:spPr>
        <p:txBody>
          <a:bodyPr wrap="square" lIns="0" rIns="36000" anchor="t" anchorCtr="0">
            <a:normAutofit lnSpcReduction="10000"/>
          </a:bodyPr>
          <a:lstStyle/>
          <a:p>
            <a:pPr>
              <a:buSzPct val="150000"/>
            </a:pPr>
            <a:r>
              <a:rPr lang="en-US" altLang="zh-CN" sz="2000" dirty="0"/>
              <a:t>The IEEE SA Copyright Policy is described in the IEEE SA Standards Board Bylaws and IEEE SA Standards Board Operations Manual</a:t>
            </a:r>
            <a:br>
              <a:rPr lang="en-US" altLang="zh-CN" sz="2000" dirty="0"/>
            </a:br>
            <a:endParaRPr lang="en-US" altLang="zh-CN" sz="2000" dirty="0"/>
          </a:p>
          <a:p>
            <a:pPr>
              <a:buSzPct val="150000"/>
            </a:pPr>
            <a:r>
              <a:rPr lang="en-US" altLang="zh-CN" sz="2000" dirty="0"/>
              <a:t>IEEE SA Copyright Policy, </a:t>
            </a:r>
            <a:r>
              <a:rPr lang="en-US" altLang="zh-CN" sz="2000" dirty="0" smtClean="0"/>
              <a:t>see</a:t>
            </a:r>
          </a:p>
          <a:p>
            <a:pPr lvl="1">
              <a:buSzPct val="150000"/>
            </a:pPr>
            <a:r>
              <a:rPr lang="en-US" altLang="zh-CN" sz="2000" dirty="0" smtClean="0"/>
              <a:t>Clause </a:t>
            </a:r>
            <a:r>
              <a:rPr lang="en-US" altLang="zh-CN" sz="2000" dirty="0"/>
              <a:t>7 of the IEEE SA Standards Board Bylaws</a:t>
            </a:r>
            <a:br>
              <a:rPr lang="en-US" altLang="zh-CN" sz="2000" dirty="0"/>
            </a:br>
            <a:r>
              <a:rPr lang="en-US" altLang="zh-CN" sz="2000" dirty="0"/>
              <a:t> </a:t>
            </a:r>
            <a:r>
              <a:rPr lang="en-US" altLang="zh-CN" sz="1600" dirty="0" smtClean="0">
                <a:hlinkClick r:id="rId2"/>
              </a:rPr>
              <a:t>https</a:t>
            </a:r>
            <a:r>
              <a:rPr lang="en-US" altLang="zh-CN" sz="1600" dirty="0">
                <a:hlinkClick r:id="rId2"/>
              </a:rPr>
              <a:t>://standards.ieee.org/about/policies/bylaws/sect6-7.html#7</a:t>
            </a:r>
            <a:r>
              <a:rPr lang="en-US" altLang="zh-CN" sz="1600" dirty="0"/>
              <a:t/>
            </a:r>
            <a:br>
              <a:rPr lang="en-US" altLang="zh-CN" sz="1600" dirty="0"/>
            </a:br>
            <a:r>
              <a:rPr lang="en-US" altLang="zh-CN" sz="2000" dirty="0" smtClean="0"/>
              <a:t>Clause </a:t>
            </a:r>
            <a:r>
              <a:rPr lang="en-US" altLang="zh-CN" sz="2000" dirty="0"/>
              <a:t>6.1 of the IEEE SA Standards Board Operations Manual</a:t>
            </a:r>
            <a:br>
              <a:rPr lang="en-US" altLang="zh-CN" sz="2000" dirty="0"/>
            </a:br>
            <a:r>
              <a:rPr lang="en-US" altLang="zh-CN" sz="1600" dirty="0" smtClean="0">
                <a:hlinkClick r:id="rId3"/>
              </a:rPr>
              <a:t>https</a:t>
            </a:r>
            <a:r>
              <a:rPr lang="en-US" altLang="zh-CN" sz="1600" dirty="0">
                <a:hlinkClick r:id="rId3"/>
              </a:rPr>
              <a:t>://</a:t>
            </a:r>
            <a:r>
              <a:rPr lang="en-US" altLang="zh-CN" sz="1600" dirty="0" smtClean="0">
                <a:hlinkClick r:id="rId3"/>
              </a:rPr>
              <a:t>standards.ieee.org/about/policies/opman/sect6.html</a:t>
            </a:r>
            <a:endParaRPr lang="en-US" altLang="zh-CN" sz="1600" dirty="0"/>
          </a:p>
          <a:p>
            <a:pPr>
              <a:buSzPct val="150000"/>
            </a:pPr>
            <a:r>
              <a:rPr lang="en-US" altLang="zh-CN" sz="2000" dirty="0"/>
              <a:t>IEEE SA Copyright </a:t>
            </a:r>
            <a:r>
              <a:rPr lang="en-US" altLang="zh-CN" sz="2000" dirty="0" smtClean="0"/>
              <a:t>Permission</a:t>
            </a:r>
          </a:p>
          <a:p>
            <a:pPr lvl="1">
              <a:buSzPct val="150000"/>
            </a:pPr>
            <a:r>
              <a:rPr lang="en-US" altLang="zh-CN" sz="1600" dirty="0" smtClean="0">
                <a:hlinkClick r:id="rId4"/>
              </a:rPr>
              <a:t>https</a:t>
            </a:r>
            <a:r>
              <a:rPr lang="en-US" altLang="zh-CN" sz="1600" dirty="0">
                <a:hlinkClick r:id="rId4"/>
              </a:rPr>
              <a:t>://</a:t>
            </a:r>
            <a:r>
              <a:rPr lang="en-US" altLang="zh-CN" sz="1600" dirty="0" smtClean="0">
                <a:hlinkClick r:id="rId4"/>
              </a:rPr>
              <a:t>standards.ieee.org/content/dam/ieee-standards/standards/web/documents/other/permissionltrs.zip</a:t>
            </a:r>
            <a:endParaRPr lang="en-US" altLang="zh-CN" sz="1600" dirty="0"/>
          </a:p>
          <a:p>
            <a:pPr>
              <a:buSzPct val="150000"/>
            </a:pPr>
            <a:r>
              <a:rPr lang="en-US" altLang="zh-CN" sz="2000" dirty="0"/>
              <a:t>IEEE SA Copyright </a:t>
            </a:r>
            <a:r>
              <a:rPr lang="en-US" altLang="zh-CN" sz="2000" dirty="0" smtClean="0"/>
              <a:t>FAQs</a:t>
            </a:r>
          </a:p>
          <a:p>
            <a:pPr lvl="1">
              <a:buSzPct val="150000"/>
            </a:pPr>
            <a:r>
              <a:rPr lang="en-US" altLang="zh-CN" sz="1600" dirty="0" smtClean="0">
                <a:hlinkClick r:id="rId5"/>
              </a:rPr>
              <a:t>http</a:t>
            </a:r>
            <a:r>
              <a:rPr lang="en-US" altLang="zh-CN" sz="1600" dirty="0">
                <a:hlinkClick r:id="rId5"/>
              </a:rPr>
              <a:t>://standards.ieee.org/faqs/copyrights.html/</a:t>
            </a:r>
            <a:endParaRPr lang="en-US" altLang="zh-CN" sz="1600" dirty="0"/>
          </a:p>
          <a:p>
            <a:pPr>
              <a:buSzPct val="150000"/>
            </a:pPr>
            <a:r>
              <a:rPr lang="en-US" altLang="zh-CN" sz="2000" dirty="0"/>
              <a:t>IEEE SA Best Practices for IEEE Standards </a:t>
            </a:r>
            <a:r>
              <a:rPr lang="en-US" altLang="zh-CN" sz="2000" dirty="0" smtClean="0"/>
              <a:t>Development</a:t>
            </a:r>
          </a:p>
          <a:p>
            <a:pPr lvl="1">
              <a:buSzPct val="150000"/>
            </a:pPr>
            <a:r>
              <a:rPr lang="en-US" altLang="zh-CN" sz="1600" dirty="0" smtClean="0">
                <a:hlinkClick r:id="rId6"/>
              </a:rPr>
              <a:t>http</a:t>
            </a:r>
            <a:r>
              <a:rPr lang="en-US" altLang="zh-CN" sz="1600" dirty="0">
                <a:hlinkClick r:id="rId6"/>
              </a:rPr>
              <a:t>://</a:t>
            </a:r>
            <a:r>
              <a:rPr lang="en-US" altLang="zh-CN" sz="1600" dirty="0" smtClean="0">
                <a:hlinkClick r:id="rId6"/>
              </a:rPr>
              <a:t>standards.ieee.org/develop/policies/best_practices_for_ieee_standards_development_051215.pdf</a:t>
            </a:r>
            <a:endParaRPr lang="en-US" altLang="zh-CN" sz="1600" dirty="0"/>
          </a:p>
          <a:p>
            <a:pPr>
              <a:buSzPct val="150000"/>
            </a:pPr>
            <a:r>
              <a:rPr lang="en-US" altLang="zh-CN" sz="2000" dirty="0"/>
              <a:t>Distribution of Draft Standards (see 6.1.3 of the SASB Operations </a:t>
            </a:r>
            <a:r>
              <a:rPr lang="en-US" altLang="zh-CN" sz="2000" dirty="0" smtClean="0"/>
              <a:t>Manual)</a:t>
            </a:r>
          </a:p>
          <a:p>
            <a:pPr lvl="1">
              <a:buSzPct val="150000"/>
            </a:pPr>
            <a:r>
              <a:rPr lang="en-US" altLang="zh-CN" sz="1600" dirty="0" smtClean="0">
                <a:hlinkClick r:id="rId3"/>
              </a:rPr>
              <a:t>https</a:t>
            </a:r>
            <a:r>
              <a:rPr lang="en-US" altLang="zh-CN" sz="1600" dirty="0">
                <a:hlinkClick r:id="rId3"/>
              </a:rPr>
              <a:t>://standards.ieee.org/about/policies/opman/sect6.html</a:t>
            </a:r>
            <a:endParaRPr lang="en-US" altLang="zh-CN" sz="1600" dirty="0"/>
          </a:p>
        </p:txBody>
      </p:sp>
      <p:sp>
        <p:nvSpPr>
          <p:cNvPr id="20486" name="Text Box 4"/>
          <p:cNvSpPr txBox="1"/>
          <p:nvPr/>
        </p:nvSpPr>
        <p:spPr>
          <a:xfrm>
            <a:off x="868393" y="609847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#6</a:t>
            </a:r>
            <a:endParaRPr lang="en-US" altLang="en-US" sz="1800" b="1" u="sng" dirty="0">
              <a:latin typeface="Times New Roman" panose="02020603050405020304" pitchFamily="18"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907667413"/>
      </p:ext>
    </p:extLst>
  </p:cSld>
  <p:clrMapOvr>
    <a:masterClrMapping/>
  </p:clrMapOvr>
</p:sld>
</file>

<file path=ppt/theme/theme1.xml><?xml version="1.0" encoding="utf-8"?>
<a:theme xmlns:a="http://schemas.openxmlformats.org/drawingml/2006/main" name="802-11-Submission-16-9">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主题">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802-11-Submission-16-9</Template>
  <TotalTime>72382</TotalTime>
  <Words>4760</Words>
  <Application>Microsoft Office PowerPoint</Application>
  <PresentationFormat>宽屏</PresentationFormat>
  <Paragraphs>775</Paragraphs>
  <Slides>57</Slides>
  <Notes>0</Notes>
  <HiddenSlides>0</HiddenSlides>
  <MMClips>0</MMClips>
  <ScaleCrop>false</ScaleCrop>
  <HeadingPairs>
    <vt:vector size="8" baseType="variant">
      <vt:variant>
        <vt:lpstr>已用的字体</vt:lpstr>
      </vt:variant>
      <vt:variant>
        <vt:i4>9</vt:i4>
      </vt:variant>
      <vt:variant>
        <vt:lpstr>主题</vt:lpstr>
      </vt:variant>
      <vt:variant>
        <vt:i4>1</vt:i4>
      </vt:variant>
      <vt:variant>
        <vt:lpstr>嵌入 OLE 服务器</vt:lpstr>
      </vt:variant>
      <vt:variant>
        <vt:i4>1</vt:i4>
      </vt:variant>
      <vt:variant>
        <vt:lpstr>幻灯片标题</vt:lpstr>
      </vt:variant>
      <vt:variant>
        <vt:i4>57</vt:i4>
      </vt:variant>
    </vt:vector>
  </HeadingPairs>
  <TitlesOfParts>
    <vt:vector size="68" baseType="lpstr">
      <vt:lpstr>Arial Unicode MS</vt:lpstr>
      <vt:lpstr>Monotype Sorts</vt:lpstr>
      <vt:lpstr>MS Gothic</vt:lpstr>
      <vt:lpstr>MS PGothic</vt:lpstr>
      <vt:lpstr>Arial</vt:lpstr>
      <vt:lpstr>Arial Black</vt:lpstr>
      <vt:lpstr>Calibri</vt:lpstr>
      <vt:lpstr>Times New Roman</vt:lpstr>
      <vt:lpstr>Wingdings</vt:lpstr>
      <vt:lpstr>802-11-Submission-16-9</vt:lpstr>
      <vt:lpstr>Microsoft Word 97 - 2003 文档</vt:lpstr>
      <vt:lpstr>PowerPoint 演示文稿</vt:lpstr>
      <vt:lpstr>Meeting Protocol, Attendance, Voting &amp; Document Status</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Guideline for Straw Polls during TG Teleconference</vt:lpstr>
      <vt:lpstr>New Motion Rules for WG/TG Teleconferences</vt:lpstr>
      <vt:lpstr>Teleconference Plan for Mar 2021</vt:lpstr>
      <vt:lpstr>TGbd Documents Update</vt:lpstr>
      <vt:lpstr>Current TGbd Timeline</vt:lpstr>
      <vt:lpstr>Submission List （1/3）</vt:lpstr>
      <vt:lpstr>Submission List （2/3）</vt:lpstr>
      <vt:lpstr>Submission List （3/3）</vt:lpstr>
      <vt:lpstr>IEEE 802.11 TGbd Teleconference</vt:lpstr>
      <vt:lpstr>Teleconference Bridge Information</vt:lpstr>
      <vt:lpstr>PowerPoint 演示文稿</vt:lpstr>
      <vt:lpstr>SP #1 (CR, 11-20/1939r3)</vt:lpstr>
      <vt:lpstr>IEEE 802.11 TGbd Teleconference During IEEE 802.11 Mar 2021 Plenary</vt:lpstr>
      <vt:lpstr>Teleconference Bridge Information</vt:lpstr>
      <vt:lpstr>PowerPoint 演示文稿</vt:lpstr>
      <vt:lpstr>Approval of TGbd meeting minutes</vt:lpstr>
      <vt:lpstr>SP #1 (CR, 11-21/0097r0)</vt:lpstr>
      <vt:lpstr>SP #2 (CR, 11-21/0107r1)</vt:lpstr>
      <vt:lpstr>SP #3 (CR, 11-21/0108r0)</vt:lpstr>
      <vt:lpstr>SP #4 (CR, 11-21/0109r1)</vt:lpstr>
      <vt:lpstr>SP #5 (CR, 11-21/0110r0)</vt:lpstr>
      <vt:lpstr>IEEE 802.11 TGbd Teleconference During IEEE 802.11 Mar 2021 Plenary</vt:lpstr>
      <vt:lpstr>Teleconference Bridge Information</vt:lpstr>
      <vt:lpstr>PowerPoint 演示文稿</vt:lpstr>
      <vt:lpstr>IEEE 802.11 TGbd Teleconference During IEEE 802.11 Mar 2021 Plenary</vt:lpstr>
      <vt:lpstr>Teleconference Bridge Information</vt:lpstr>
      <vt:lpstr>PowerPoint 演示文稿</vt:lpstr>
      <vt:lpstr>SP #1 (CR, 11-21/0343r1)</vt:lpstr>
      <vt:lpstr>SP #2 (CR, 11-21/0383r2)</vt:lpstr>
      <vt:lpstr>SP #3 (CR, 11-21/0393r0)</vt:lpstr>
      <vt:lpstr>SP #4 (CR, 11-21/0429r2)</vt:lpstr>
      <vt:lpstr>SP #5 (CR, 11-21/0431r1)</vt:lpstr>
      <vt:lpstr>IEEE 802.11 TGbd Teleconference During IEEE 802.11 Mar 2021 Plenary</vt:lpstr>
      <vt:lpstr>Teleconference Bridge Information</vt:lpstr>
      <vt:lpstr>PowerPoint 演示文稿</vt:lpstr>
      <vt:lpstr>SP #1 (CR, 11-21/0398r2)</vt:lpstr>
      <vt:lpstr>Motion #1 (approval of Comment Resolutions)</vt:lpstr>
      <vt:lpstr>IEEE 802.11 TGbd Teleconference </vt:lpstr>
      <vt:lpstr>Teleconference Bridge Information</vt:lpstr>
      <vt:lpstr>PowerPoint 演示文稿</vt:lpstr>
      <vt:lpstr>IEEE 802.11 TGbd Teleconference </vt:lpstr>
      <vt:lpstr>Teleconference Bridge Information</vt:lpstr>
      <vt:lpstr>PowerPoint 演示文稿</vt:lpstr>
      <vt:lpstr>SP #1 (CR, 11-21/0083r5)</vt:lpstr>
      <vt:lpstr>SP #2 (CR, 11-21/0420r1)</vt:lpstr>
      <vt:lpstr>SP #3 (CR, 11-21/0017r1)</vt:lpstr>
    </vt:vector>
  </TitlesOfParts>
  <Company>Marvell Semiconductor Inc.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11-16/1584r0</dc:title>
  <dc:subject>Task Group AY November 2015 Meeting Agenda</dc:subject>
  <dc:creator>Nikola Serafimovski</dc:creator>
  <cp:keywords>March 2018</cp:keywords>
  <cp:lastModifiedBy>孙波10013985</cp:lastModifiedBy>
  <cp:revision>5007</cp:revision>
  <cp:lastPrinted>2014-11-04T15:04:00Z</cp:lastPrinted>
  <dcterms:created xsi:type="dcterms:W3CDTF">2007-04-17T18:10:00Z</dcterms:created>
  <dcterms:modified xsi:type="dcterms:W3CDTF">2021-04-02T06:40:53Z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y fmtid="{D5CDD505-2E9C-101B-9397-08002B2CF9AE}" pid="27" name="KSOProductBuildVer">
    <vt:lpwstr>2052-11.8.2.8411</vt:lpwstr>
  </property>
</Properties>
</file>