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handoutMasterIdLst>
    <p:handoutMasterId r:id="rId52"/>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20" r:id="rId40"/>
    <p:sldId id="1121" r:id="rId41"/>
    <p:sldId id="1122" r:id="rId42"/>
    <p:sldId id="1124" r:id="rId43"/>
    <p:sldId id="1125" r:id="rId44"/>
    <p:sldId id="1104" r:id="rId45"/>
    <p:sldId id="1112" r:id="rId46"/>
    <p:sldId id="1106" r:id="rId47"/>
    <p:sldId id="1127" r:id="rId48"/>
    <p:sldId id="1128" r:id="rId49"/>
    <p:sldId id="1126" r:id="rId5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3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EST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209584088"/>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11-21/0207r4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11-21/0343r1, Resolutions to 32.3.13 NGV receive procedure,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Newracom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rgbClr val="00B050"/>
                </a:solidFill>
                <a:latin typeface="Calibri" panose="020F0502020204030204" pitchFamily="34" charset="0"/>
                <a:cs typeface="Calibri" panose="020F0502020204030204" pitchFamily="34" charset="0"/>
              </a:rPr>
              <a:t>Beamforming</a:t>
            </a:r>
            <a:r>
              <a:rPr lang="en-US" altLang="zh-CN" sz="1600" dirty="0" smtClean="0">
                <a:solidFill>
                  <a:srgbClr val="00B050"/>
                </a:solidFill>
                <a:latin typeface="Calibri" panose="020F0502020204030204" pitchFamily="34" charset="0"/>
                <a:cs typeface="Calibri" panose="020F0502020204030204" pitchFamily="34" charset="0"/>
              </a:rPr>
              <a:t>,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11-21/0398r1, </a:t>
            </a:r>
            <a:r>
              <a:rPr lang="en-US" altLang="zh-CN" sz="1600" dirty="0" smtClean="0">
                <a:solidFill>
                  <a:srgbClr val="FFC000"/>
                </a:solidFill>
                <a:latin typeface="Calibri" panose="020F0502020204030204" pitchFamily="34" charset="0"/>
                <a:cs typeface="Calibri" panose="020F0502020204030204" pitchFamily="34" charset="0"/>
              </a:rPr>
              <a:t>LB251 </a:t>
            </a:r>
            <a:r>
              <a:rPr lang="en-US" altLang="zh-CN" sz="1600" dirty="0" err="1" smtClean="0">
                <a:solidFill>
                  <a:srgbClr val="FFC000"/>
                </a:solidFill>
                <a:latin typeface="Calibri" panose="020F0502020204030204" pitchFamily="34" charset="0"/>
                <a:cs typeface="Calibri" panose="020F0502020204030204" pitchFamily="34" charset="0"/>
              </a:rPr>
              <a:t>TGbd</a:t>
            </a:r>
            <a:r>
              <a:rPr lang="en-US" altLang="zh-CN" sz="1600" dirty="0" smtClean="0">
                <a:solidFill>
                  <a:srgbClr val="FFC000"/>
                </a:solidFill>
                <a:latin typeface="Calibri" panose="020F0502020204030204" pitchFamily="34" charset="0"/>
                <a:cs typeface="Calibri" panose="020F0502020204030204" pitchFamily="34" charset="0"/>
              </a:rPr>
              <a:t> resolutions for few PHY comments, </a:t>
            </a:r>
            <a:r>
              <a:rPr lang="en-US" altLang="zh-CN" sz="1600" dirty="0" err="1" smtClean="0">
                <a:solidFill>
                  <a:srgbClr val="FFC000"/>
                </a:solidFill>
                <a:latin typeface="Calibri" panose="020F0502020204030204" pitchFamily="34" charset="0"/>
                <a:cs typeface="Calibri" panose="020F0502020204030204" pitchFamily="34" charset="0"/>
              </a:rPr>
              <a:t>Qinghua</a:t>
            </a:r>
            <a:r>
              <a:rPr lang="en-US" altLang="zh-CN" sz="1600" dirty="0" smtClean="0">
                <a:solidFill>
                  <a:srgbClr val="FFC00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 Resolutions Clause 31.2.3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11-21/0317r0, LB251 ranging comments resolution,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11-21/0321r1</a:t>
            </a:r>
            <a:r>
              <a:rPr lang="en-US" altLang="zh-CN" sz="1600" dirty="0">
                <a:solidFill>
                  <a:schemeClr val="tx1"/>
                </a:solidFill>
                <a:latin typeface="Calibri" panose="020F0502020204030204" pitchFamily="34" charset="0"/>
                <a:cs typeface="Calibri" panose="020F0502020204030204" pitchFamily="34" charset="0"/>
              </a:rPr>
              <a:t>, proposed text for NGV Ranging NDP, </a:t>
            </a:r>
            <a:r>
              <a:rPr lang="en-US" altLang="zh-CN" sz="1600" dirty="0" err="1">
                <a:solidFill>
                  <a:schemeClr val="tx1"/>
                </a:solidFill>
                <a:latin typeface="Calibri" panose="020F0502020204030204" pitchFamily="34" charset="0"/>
                <a:cs typeface="Calibri" panose="020F0502020204030204" pitchFamily="34" charset="0"/>
              </a:rPr>
              <a:t>Qinghua</a:t>
            </a:r>
            <a:r>
              <a:rPr lang="en-US" altLang="zh-CN" sz="1600" dirty="0">
                <a:solidFill>
                  <a:schemeClr val="tx1"/>
                </a:solidFill>
                <a:latin typeface="Calibri" panose="020F0502020204030204" pitchFamily="34" charset="0"/>
                <a:cs typeface="Calibri" panose="020F0502020204030204" pitchFamily="34" charset="0"/>
              </a:rPr>
              <a:t> Li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11-21/0083r3, </a:t>
            </a:r>
            <a:r>
              <a:rPr lang="en-US" altLang="zh-CN" sz="1600" dirty="0">
                <a:solidFill>
                  <a:srgbClr val="FFC000"/>
                </a:solidFill>
                <a:latin typeface="Calibri" panose="020F0502020204030204" pitchFamily="34" charset="0"/>
                <a:cs typeface="Calibri" panose="020F0502020204030204" pitchFamily="34" charset="0"/>
              </a:rPr>
              <a:t>LB251 Comment Resolution for 11bd D1.0 Clause 4 General description, Stephan Sand (DLR</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11-21/0429, </a:t>
            </a:r>
            <a:r>
              <a:rPr lang="en-US" altLang="zh-CN" sz="1600" dirty="0" smtClean="0">
                <a:solidFill>
                  <a:srgbClr val="00B050"/>
                </a:solidFill>
                <a:latin typeface="Calibri" panose="020F0502020204030204" pitchFamily="34" charset="0"/>
                <a:cs typeface="Calibri" panose="020F0502020204030204" pitchFamily="34" charset="0"/>
              </a:rPr>
              <a:t>11bd-d1-0-comment-resolution-subclause-10,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11-21/0431, </a:t>
            </a:r>
            <a:r>
              <a:rPr lang="en-US" altLang="zh-CN" sz="1600" dirty="0" smtClean="0">
                <a:solidFill>
                  <a:srgbClr val="00B050"/>
                </a:solidFill>
                <a:latin typeface="Calibri" panose="020F0502020204030204" pitchFamily="34" charset="0"/>
                <a:cs typeface="Calibri" panose="020F0502020204030204" pitchFamily="34" charset="0"/>
              </a:rPr>
              <a:t>11bd-d1-0-comment-resolution-31-2-5,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11-21/0420, </a:t>
            </a:r>
            <a:r>
              <a:rPr lang="en-US" altLang="zh-CN" sz="1600" dirty="0" smtClean="0">
                <a:solidFill>
                  <a:schemeClr val="tx1"/>
                </a:solidFill>
                <a:latin typeface="Calibri" panose="020F0502020204030204" pitchFamily="34" charset="0"/>
                <a:cs typeface="Calibri" panose="020F0502020204030204" pitchFamily="34" charset="0"/>
              </a:rPr>
              <a:t>11bd-d1-0-comment-resolution-5-2-3-2,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11-21/0439, 11-21-0439-00-00bd--D1.0 comment resolution </a:t>
            </a:r>
            <a:r>
              <a:rPr lang="en-US" altLang="zh-CN" sz="1600" dirty="0" err="1">
                <a:solidFill>
                  <a:schemeClr val="tx1"/>
                </a:solidFill>
                <a:latin typeface="Calibri" panose="020F0502020204030204" pitchFamily="34" charset="0"/>
                <a:cs typeface="Calibri" panose="020F0502020204030204" pitchFamily="34" charset="0"/>
              </a:rPr>
              <a:t>subclause</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31.2.1,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11-21/0442, </a:t>
            </a:r>
            <a:r>
              <a:rPr lang="en-US" altLang="zh-CN" sz="1600" dirty="0">
                <a:solidFill>
                  <a:schemeClr val="tx1"/>
                </a:solidFill>
                <a:latin typeface="Calibri" panose="020F0502020204030204" pitchFamily="34" charset="0"/>
                <a:cs typeface="Calibri" panose="020F0502020204030204" pitchFamily="34" charset="0"/>
              </a:rPr>
              <a:t>11bd D1.0 comment resolution </a:t>
            </a:r>
            <a:r>
              <a:rPr lang="en-US" altLang="zh-CN" sz="1600" dirty="0" smtClean="0">
                <a:solidFill>
                  <a:schemeClr val="tx1"/>
                </a:solidFill>
                <a:latin typeface="Calibri" panose="020F0502020204030204" pitchFamily="34" charset="0"/>
                <a:cs typeface="Calibri" panose="020F0502020204030204" pitchFamily="34" charset="0"/>
              </a:rPr>
              <a:t>9.2.4.7.1,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11-21/0017, Comment Resolution for Overview of the PPDU encoding </a:t>
            </a:r>
            <a:r>
              <a:rPr lang="en-US" altLang="zh-CN" sz="1600" dirty="0" smtClean="0">
                <a:solidFill>
                  <a:schemeClr val="tx1"/>
                </a:solidFill>
                <a:latin typeface="Calibri" panose="020F0502020204030204" pitchFamily="34" charset="0"/>
                <a:cs typeface="Calibri" panose="020F0502020204030204" pitchFamily="34" charset="0"/>
              </a:rPr>
              <a:t>process,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solidFill>
                  <a:srgbClr val="00B050"/>
                </a:solidFill>
              </a:rPr>
              <a:t>SP </a:t>
            </a:r>
            <a:r>
              <a:rPr lang="en-US" altLang="zh-CN" b="1" dirty="0">
                <a:solidFill>
                  <a:srgbClr val="00B050"/>
                </a:solidFill>
              </a:rPr>
              <a:t>for 11-21/0343r1, 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buFontTx/>
              <a:buChar char="•"/>
              <a:defRPr/>
            </a:pPr>
            <a:r>
              <a:rPr lang="en-US" altLang="zh-CN" b="1" dirty="0">
                <a:solidFill>
                  <a:srgbClr val="00B050"/>
                </a:solidFill>
              </a:rPr>
              <a:t>SP </a:t>
            </a:r>
            <a:r>
              <a:rPr lang="en-US" altLang="zh-CN" b="1" dirty="0" smtClean="0">
                <a:solidFill>
                  <a:srgbClr val="00B050"/>
                </a:solidFill>
              </a:rPr>
              <a:t>for </a:t>
            </a:r>
            <a:r>
              <a:rPr lang="en-US" altLang="zh-CN" b="1" dirty="0" smtClean="0">
                <a:solidFill>
                  <a:srgbClr val="00B050"/>
                </a:solidFill>
              </a:rPr>
              <a:t>11-21/0383r2, </a:t>
            </a:r>
            <a:r>
              <a:rPr lang="en-US" altLang="zh-CN" b="1" dirty="0">
                <a:solidFill>
                  <a:srgbClr val="00B050"/>
                </a:solidFill>
              </a:rPr>
              <a:t>Comment Resolution for CID 1161 DMG </a:t>
            </a:r>
            <a:r>
              <a:rPr lang="en-US" altLang="zh-CN" b="1" dirty="0" err="1">
                <a:solidFill>
                  <a:srgbClr val="00B050"/>
                </a:solidFill>
              </a:rPr>
              <a:t>Beamforming</a:t>
            </a:r>
            <a:r>
              <a:rPr lang="en-US" altLang="zh-CN" b="1" dirty="0">
                <a:solidFill>
                  <a:srgbClr val="00B050"/>
                </a:solidFill>
              </a:rPr>
              <a:t>, Hiroyuki </a:t>
            </a:r>
            <a:r>
              <a:rPr lang="en-US" altLang="zh-CN" b="1" dirty="0" err="1">
                <a:solidFill>
                  <a:srgbClr val="00B050"/>
                </a:solidFill>
              </a:rPr>
              <a:t>Motozuka</a:t>
            </a:r>
            <a:r>
              <a:rPr lang="en-US" altLang="zh-CN" b="1" dirty="0">
                <a:solidFill>
                  <a:srgbClr val="00B050"/>
                </a:solidFill>
              </a:rPr>
              <a:t> (Panasonic)</a:t>
            </a:r>
          </a:p>
          <a:p>
            <a:pPr marL="800100" lvl="1" indent="-342900">
              <a:buFontTx/>
              <a:buChar char="•"/>
              <a:defRPr/>
            </a:pPr>
            <a:r>
              <a:rPr lang="en-US" altLang="zh-CN" b="1" dirty="0" smtClean="0">
                <a:solidFill>
                  <a:srgbClr val="00B050"/>
                </a:solidFill>
              </a:rPr>
              <a:t>SP for 11-21/0393r0</a:t>
            </a:r>
            <a:r>
              <a:rPr lang="en-US" altLang="zh-CN" b="1" dirty="0">
                <a:solidFill>
                  <a:srgbClr val="00B050"/>
                </a:solidFill>
              </a:rPr>
              <a:t>, cd d1.0 CID 1093 and CID 1571, Bo Sun (ZTE</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b="1" dirty="0">
                <a:solidFill>
                  <a:srgbClr val="00B050"/>
                </a:solidFill>
              </a:rPr>
              <a:t>for </a:t>
            </a:r>
            <a:r>
              <a:rPr lang="en-US" altLang="zh-CN" b="1" dirty="0" smtClean="0">
                <a:solidFill>
                  <a:srgbClr val="00B050"/>
                </a:solidFill>
              </a:rPr>
              <a:t>11-21/0429r1, </a:t>
            </a:r>
            <a:r>
              <a:rPr lang="en-US" altLang="zh-CN" b="1" dirty="0">
                <a:solidFill>
                  <a:srgbClr val="00B050"/>
                </a:solidFill>
              </a:rPr>
              <a:t>11bd-d1-0-comment-resolution-subclause-10, </a:t>
            </a:r>
            <a:r>
              <a:rPr lang="en-US" altLang="zh-CN" b="1" dirty="0" err="1">
                <a:solidFill>
                  <a:srgbClr val="00B050"/>
                </a:solidFill>
              </a:rPr>
              <a:t>Liwen</a:t>
            </a:r>
            <a:r>
              <a:rPr lang="en-US" altLang="zh-CN" b="1" dirty="0">
                <a:solidFill>
                  <a:srgbClr val="00B050"/>
                </a:solidFill>
              </a:rPr>
              <a:t> Chu (NXP</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sz="2100" b="1" dirty="0">
                <a:solidFill>
                  <a:srgbClr val="00B050"/>
                </a:solidFill>
              </a:rPr>
              <a:t>for </a:t>
            </a:r>
            <a:r>
              <a:rPr lang="en-US" altLang="zh-CN" sz="2100" b="1" dirty="0" smtClean="0">
                <a:solidFill>
                  <a:srgbClr val="00B050"/>
                </a:solidFill>
              </a:rPr>
              <a:t>11-21/0431r1, </a:t>
            </a:r>
            <a:r>
              <a:rPr lang="en-US" altLang="zh-CN" sz="2100" b="1" dirty="0">
                <a:solidFill>
                  <a:srgbClr val="00B050"/>
                </a:solidFill>
              </a:rPr>
              <a:t>11bd-d1-0-comment-resolution-31-2-5, </a:t>
            </a:r>
            <a:r>
              <a:rPr lang="en-US" altLang="zh-CN" sz="2100" b="1" dirty="0" err="1">
                <a:solidFill>
                  <a:srgbClr val="00B050"/>
                </a:solidFill>
              </a:rPr>
              <a:t>Liwen</a:t>
            </a:r>
            <a:r>
              <a:rPr lang="en-US" altLang="zh-CN" sz="2100" b="1" dirty="0">
                <a:solidFill>
                  <a:srgbClr val="00B050"/>
                </a:solidFill>
              </a:rPr>
              <a:t> Chu (NXP)</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11-21/0343r1)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11-21/0343r1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1000 and 1171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15Y/0N/10A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32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a:t>
            </a:r>
            <a:r>
              <a:rPr lang="en-US" altLang="zh-CN" dirty="0" smtClean="0"/>
              <a:t>11-21/0383r2)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1161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11-21/0383r2</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76807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11-21/0393r0)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11-21/0393r0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1093 and </a:t>
            </a:r>
            <a:r>
              <a:rPr lang="en-US" altLang="zh-CN" sz="2100" dirty="0" smtClean="0">
                <a:latin typeface="Calibri" panose="020F0502020204030204" pitchFamily="34" charset="0"/>
                <a:cs typeface="Calibri" panose="020F0502020204030204" pitchFamily="34" charset="0"/>
              </a:rPr>
              <a:t>1571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16Y/0N/15A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1232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11-21/0429r2)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1406, 1492, 1557, 1753, </a:t>
            </a:r>
            <a:r>
              <a:rPr lang="en-US" altLang="zh-CN" sz="2100" dirty="0" smtClean="0">
                <a:latin typeface="Calibri" panose="020F0502020204030204" pitchFamily="34" charset="0"/>
                <a:cs typeface="Calibri" panose="020F0502020204030204" pitchFamily="34" charset="0"/>
              </a:rPr>
              <a:t>1149</a:t>
            </a:r>
            <a:r>
              <a:rPr lang="en-US" altLang="zh-CN" sz="2100" dirty="0">
                <a:latin typeface="Calibri" panose="020F0502020204030204" pitchFamily="34" charset="0"/>
                <a:cs typeface="Calibri" panose="020F0502020204030204" pitchFamily="34" charset="0"/>
              </a:rPr>
              <a:t>, 1252, 1517, 1844, </a:t>
            </a:r>
            <a:r>
              <a:rPr lang="en-US" altLang="zh-CN" sz="2100" dirty="0" smtClean="0">
                <a:latin typeface="Calibri" panose="020F0502020204030204" pitchFamily="34" charset="0"/>
                <a:cs typeface="Calibri" panose="020F0502020204030204" pitchFamily="34" charset="0"/>
              </a:rPr>
              <a:t>1281</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18Y/0N/9A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05505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11-21/0431r1)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1067, 1068, 1152, 1153, </a:t>
            </a:r>
            <a:r>
              <a:rPr lang="en-GB" altLang="zh-CN" sz="2100" dirty="0" smtClean="0">
                <a:latin typeface="Calibri" panose="020F0502020204030204" pitchFamily="34" charset="0"/>
                <a:cs typeface="Calibri" panose="020F0502020204030204" pitchFamily="34" charset="0"/>
              </a:rPr>
              <a:t>1235</a:t>
            </a:r>
            <a:r>
              <a:rPr lang="en-GB" altLang="zh-CN" sz="2100" dirty="0">
                <a:latin typeface="Calibri" panose="020F0502020204030204" pitchFamily="34" charset="0"/>
                <a:cs typeface="Calibri" panose="020F0502020204030204" pitchFamily="34" charset="0"/>
              </a:rPr>
              <a:t>, 1343, 1438, </a:t>
            </a:r>
            <a:r>
              <a:rPr lang="en-GB" altLang="zh-CN" sz="2100" dirty="0" smtClean="0">
                <a:latin typeface="Calibri" panose="020F0502020204030204" pitchFamily="34" charset="0"/>
                <a:cs typeface="Calibri" panose="020F0502020204030204" pitchFamily="34" charset="0"/>
              </a:rPr>
              <a:t>1441</a:t>
            </a:r>
            <a:r>
              <a:rPr lang="en-GB" altLang="zh-CN" sz="2100" dirty="0">
                <a:latin typeface="Calibri" panose="020F0502020204030204" pitchFamily="34" charset="0"/>
                <a:cs typeface="Calibri" panose="020F0502020204030204" pitchFamily="34" charset="0"/>
              </a:rPr>
              <a:t>, 1567, 1568, </a:t>
            </a:r>
            <a:r>
              <a:rPr lang="en-GB" altLang="zh-CN" sz="2100" dirty="0" smtClean="0">
                <a:latin typeface="Calibri" panose="020F0502020204030204" pitchFamily="34" charset="0"/>
                <a:cs typeface="Calibri" panose="020F0502020204030204" pitchFamily="34" charset="0"/>
              </a:rPr>
              <a:t>and 1791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17Y/0N/12A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25657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 (1.5 hour)</a:t>
            </a:r>
            <a:endParaRPr lang="en-US" altLang="en-GB" dirty="0"/>
          </a:p>
          <a:p>
            <a:pPr marL="800100" lvl="1" indent="-342900" eaLnBrk="0" hangingPunct="0">
              <a:buFontTx/>
              <a:buChar char="•"/>
              <a:defRPr/>
            </a:pPr>
            <a:r>
              <a:rPr lang="en-US" altLang="zh-CN" b="1" dirty="0"/>
              <a:t>SP for 11-21/0398r1, LB251 </a:t>
            </a:r>
            <a:r>
              <a:rPr lang="en-US" altLang="zh-CN" b="1" dirty="0" err="1"/>
              <a:t>TGbd</a:t>
            </a:r>
            <a:r>
              <a:rPr lang="en-US" altLang="zh-CN" b="1" dirty="0"/>
              <a:t> resolutions for few PHY comments, </a:t>
            </a:r>
            <a:r>
              <a:rPr lang="en-US" altLang="zh-CN" b="1" dirty="0" err="1"/>
              <a:t>Qinghua</a:t>
            </a:r>
            <a:r>
              <a:rPr lang="en-US" altLang="zh-CN" b="1" dirty="0"/>
              <a:t> Li (Intel)</a:t>
            </a:r>
          </a:p>
          <a:p>
            <a:pPr marL="800100" lvl="1" indent="-342900" eaLnBrk="0" hangingPunct="0">
              <a:buFontTx/>
              <a:buChar char="•"/>
              <a:defRPr/>
            </a:pPr>
            <a:r>
              <a:rPr lang="en-US" altLang="zh-CN" b="1" dirty="0"/>
              <a:t>SP for 11-21/0171r0, Resolutions Clause 31.2.3 comments for LB-251, Joseph Levy (</a:t>
            </a:r>
            <a:r>
              <a:rPr lang="en-US" altLang="zh-CN" b="1" dirty="0" err="1"/>
              <a:t>InterDigital</a:t>
            </a:r>
            <a:r>
              <a:rPr lang="en-US" altLang="zh-CN" b="1" dirty="0"/>
              <a:t>)</a:t>
            </a:r>
          </a:p>
          <a:p>
            <a:pPr marL="800100" lvl="1" indent="-342900" eaLnBrk="0" hangingPunct="0">
              <a:buFontTx/>
              <a:buChar char="•"/>
              <a:defRPr/>
            </a:pPr>
            <a:r>
              <a:rPr lang="en-US" altLang="zh-CN" b="1" dirty="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11-21/0398r2)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11-21/0398r2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1648, 1649, 1650, 1651, 1652, 1731, 1768, 1787, 1803, </a:t>
            </a:r>
            <a:r>
              <a:rPr lang="en-GB" altLang="zh-CN" sz="2100" dirty="0" smtClean="0">
                <a:latin typeface="Calibri" panose="020F0502020204030204" pitchFamily="34" charset="0"/>
                <a:cs typeface="Calibri" panose="020F0502020204030204" pitchFamily="34" charset="0"/>
              </a:rPr>
              <a:t>and 1804</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59005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11-21/0171r1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11-21/0171r1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536971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(approval of Comment Resolutions)</a:t>
            </a:r>
            <a:endParaRPr lang="zh-CN" altLang="en-US" dirty="0"/>
          </a:p>
        </p:txBody>
      </p:sp>
      <p:sp>
        <p:nvSpPr>
          <p:cNvPr id="3" name="内容占位符 2"/>
          <p:cNvSpPr>
            <a:spLocks noGrp="1"/>
          </p:cNvSpPr>
          <p:nvPr>
            <p:ph idx="1"/>
          </p:nvPr>
        </p:nvSpPr>
        <p:spPr>
          <a:xfrm>
            <a:off x="914400" y="1524050"/>
            <a:ext cx="10361613" cy="4800473"/>
          </a:xfrm>
        </p:spPr>
        <p:txBody>
          <a:bodyPr>
            <a:normAutofit fontScale="40000" lnSpcReduction="20000"/>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3 CIDs (</a:t>
            </a:r>
            <a:r>
              <a:rPr lang="en-GB" altLang="zh-CN" sz="2400" b="0" dirty="0">
                <a:latin typeface="Calibri" panose="020F0502020204030204" pitchFamily="34" charset="0"/>
                <a:cs typeface="Calibri" panose="020F0502020204030204" pitchFamily="34" charset="0"/>
              </a:rPr>
              <a:t>1527, 1800, and 1801</a:t>
            </a:r>
            <a:r>
              <a:rPr lang="en-US" altLang="zh-CN" sz="2400" b="0" dirty="0" smtClean="0">
                <a:latin typeface="Calibri" panose="020F0502020204030204" pitchFamily="34" charset="0"/>
                <a:cs typeface="Calibri" panose="020F0502020204030204" pitchFamily="34" charset="0"/>
              </a:rPr>
              <a:t>) as in 11-21/0020r2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CID 1772 as in 11-21/0021r0</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10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1080, 1113, 1114, 1115, 1538, 1578, 1774, 1776, 1083, and 1817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11-21/0022r4</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1081, 1775, and, 1777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11-21/0023r2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1027, 1082, 1317, 1539, 1540, and 1778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11-21/0024r2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1116, 1664, and 1773</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11-21/0025r2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1818, 1541, 1668, and 1819</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11-21/0026r2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1154, 1158, and 1344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11-21/0045r2</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15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1086, 1195, 1542, 1543, 1544, 1545, 1546, 1821, 1822, 1823, 1824, 1825, 1826, 1827, and 1828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11-21/0028r3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1216, 1444, 1445, and 1025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11-21/0044r3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1504, 1505 and </a:t>
            </a:r>
            <a:r>
              <a:rPr lang="en-US" altLang="zh-CN" sz="2400" b="0" dirty="0" smtClean="0">
                <a:latin typeface="Calibri" panose="020F0502020204030204" pitchFamily="34" charset="0"/>
                <a:cs typeface="Calibri" panose="020F0502020204030204" pitchFamily="34" charset="0"/>
              </a:rPr>
              <a:t>1599)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11-21/0126r1</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CID </a:t>
            </a:r>
            <a:r>
              <a:rPr lang="en-GB" altLang="zh-CN" sz="2400" b="0" dirty="0">
                <a:latin typeface="Calibri" panose="020F0502020204030204" pitchFamily="34" charset="0"/>
                <a:cs typeface="Calibri" panose="020F0502020204030204" pitchFamily="34" charset="0"/>
              </a:rPr>
              <a:t>1021, 1022, 1224, 1225, 1227, 1422, 1423, 1486, 1487, 1494, 1754, 1789, and </a:t>
            </a:r>
            <a:r>
              <a:rPr lang="en-GB" altLang="zh-CN" sz="2400" b="0" dirty="0" smtClean="0">
                <a:latin typeface="Calibri" panose="020F0502020204030204" pitchFamily="34" charset="0"/>
                <a:cs typeface="Calibri" panose="020F0502020204030204" pitchFamily="34" charset="0"/>
              </a:rPr>
              <a:t>1790</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11-21/0070r5</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28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1009, 1010, 1073, 1074, 1011, 1138, 1139, 1197, 1240, 1250, 1255, 1258, 1378, 1380, 1381, 1382, 1383, 1384, 1385, 1439, 1507, 1508, 1516, 1689, 1732, 1733, 1734, and 1735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11-20/1939r3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1346, 1691, 1514, 1251, 1782, and 1515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11-21/0097r0</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1136, 1137, 1237, 1236, 1602, 1601, 1283, 1008, 1358, 1165, 1362, 1661, 1070, and 1455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11-21/0107r1</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1019 and 1845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11-21/0108r0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1453, 1452, 1450 1449, 1134, 1459, and </a:t>
            </a:r>
            <a:r>
              <a:rPr lang="en-GB" altLang="zh-CN" sz="2400" b="0" dirty="0" smtClean="0">
                <a:latin typeface="Calibri" panose="020F0502020204030204" pitchFamily="34" charset="0"/>
                <a:cs typeface="Calibri" panose="020F0502020204030204" pitchFamily="34" charset="0"/>
              </a:rPr>
              <a:t>1451</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11-21/0110r0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22 CIDs (</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a:latin typeface="Calibri" panose="020F0502020204030204" pitchFamily="34" charset="0"/>
                <a:cs typeface="Calibri" panose="020F0502020204030204" pitchFamily="34" charset="0"/>
              </a:rPr>
              <a:t>) as in 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22 CIDs (</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a:latin typeface="Calibri" panose="020F0502020204030204" pitchFamily="34" charset="0"/>
                <a:cs typeface="Calibri" panose="020F0502020204030204" pitchFamily="34" charset="0"/>
              </a:rPr>
              <a:t>) 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1000 and </a:t>
            </a:r>
            <a:r>
              <a:rPr lang="en-GB" altLang="zh-CN" sz="2400" b="0" dirty="0" smtClean="0">
                <a:solidFill>
                  <a:schemeClr val="tx1"/>
                </a:solidFill>
                <a:latin typeface="Calibri" panose="020F0502020204030204" pitchFamily="34" charset="0"/>
                <a:cs typeface="Calibri" panose="020F0502020204030204" pitchFamily="34" charset="0"/>
              </a:rPr>
              <a:t>1171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11-21/0343r1</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 CID </a:t>
            </a:r>
            <a:r>
              <a:rPr lang="en-US" altLang="zh-CN" sz="2300" b="0" dirty="0">
                <a:solidFill>
                  <a:schemeClr val="tx1"/>
                </a:solidFill>
                <a:sym typeface="+mn-ea"/>
              </a:rPr>
              <a:t>1161 </a:t>
            </a:r>
            <a:r>
              <a:rPr lang="en-US" altLang="zh-CN" sz="2400" b="0" dirty="0" smtClean="0">
                <a:solidFill>
                  <a:schemeClr val="tx1"/>
                </a:solidFill>
                <a:latin typeface="Calibri" panose="020F0502020204030204" pitchFamily="34" charset="0"/>
                <a:cs typeface="Calibri" panose="020F0502020204030204" pitchFamily="34" charset="0"/>
              </a:rPr>
              <a:t>as </a:t>
            </a:r>
            <a:r>
              <a:rPr lang="en-US" altLang="zh-CN" sz="2400" b="0" dirty="0">
                <a:solidFill>
                  <a:schemeClr val="tx1"/>
                </a:solidFill>
                <a:latin typeface="Calibri" panose="020F0502020204030204" pitchFamily="34" charset="0"/>
                <a:cs typeface="Calibri" panose="020F0502020204030204" pitchFamily="34" charset="0"/>
              </a:rPr>
              <a:t>in </a:t>
            </a:r>
            <a:r>
              <a:rPr lang="en-US" altLang="zh-CN" sz="2400" b="0" dirty="0" smtClean="0">
                <a:solidFill>
                  <a:schemeClr val="tx1"/>
                </a:solidFill>
                <a:latin typeface="Calibri" panose="020F0502020204030204" pitchFamily="34" charset="0"/>
                <a:cs typeface="Calibri" panose="020F0502020204030204" pitchFamily="34" charset="0"/>
              </a:rPr>
              <a:t>11-21/0383r2</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1093 and </a:t>
            </a:r>
            <a:r>
              <a:rPr lang="en-US" altLang="zh-CN" sz="2400" b="0" dirty="0">
                <a:solidFill>
                  <a:schemeClr val="tx1"/>
                </a:solidFill>
                <a:latin typeface="Calibri" panose="020F0502020204030204" pitchFamily="34" charset="0"/>
                <a:cs typeface="Calibri" panose="020F0502020204030204" pitchFamily="34" charset="0"/>
              </a:rPr>
              <a:t>1571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11-21/0393r0</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10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US" altLang="zh-CN" sz="2400" b="0" dirty="0">
                <a:solidFill>
                  <a:schemeClr val="tx1"/>
                </a:solidFill>
                <a:latin typeface="Calibri" panose="020F0502020204030204" pitchFamily="34" charset="0"/>
                <a:cs typeface="Calibri" panose="020F0502020204030204" pitchFamily="34" charset="0"/>
              </a:rPr>
              <a:t>1406, 1492, 1557, 1753, 1149, 1252, 1517, 1844, 1281, and </a:t>
            </a:r>
            <a:r>
              <a:rPr lang="en-US" altLang="zh-CN" sz="2400" b="0" dirty="0" smtClean="0">
                <a:solidFill>
                  <a:schemeClr val="tx1"/>
                </a:solidFill>
                <a:latin typeface="Calibri" panose="020F0502020204030204" pitchFamily="34" charset="0"/>
                <a:cs typeface="Calibri" panose="020F0502020204030204" pitchFamily="34" charset="0"/>
              </a:rPr>
              <a:t>1481)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11-21/0429r2</a:t>
            </a: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11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1067, 1068, 1152, 1153, 1235, 1343, 1438, 1441, 1567, 1568, and </a:t>
            </a:r>
            <a:r>
              <a:rPr lang="en-GB" altLang="zh-CN" sz="2400" b="0" dirty="0" smtClean="0">
                <a:solidFill>
                  <a:schemeClr val="tx1"/>
                </a:solidFill>
                <a:latin typeface="Calibri" panose="020F0502020204030204" pitchFamily="34" charset="0"/>
                <a:cs typeface="Calibri" panose="020F0502020204030204" pitchFamily="34" charset="0"/>
              </a:rPr>
              <a:t>1791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11-21/0431r1</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58225</TotalTime>
  <Words>4329</Words>
  <Application>Microsoft Office PowerPoint</Application>
  <PresentationFormat>宽屏</PresentationFormat>
  <Paragraphs>668</Paragraphs>
  <Slides>49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6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SP #1 (CR, 11-21/0343r1)</vt:lpstr>
      <vt:lpstr>SP #2 (CR, 11-21/0383r2)</vt:lpstr>
      <vt:lpstr>SP #3 (CR, 11-21/0393r0)</vt:lpstr>
      <vt:lpstr>SP #4 (CR, 11-21/0429r2)</vt:lpstr>
      <vt:lpstr>SP #5 (CR, 11-21/0431r1)</vt:lpstr>
      <vt:lpstr>IEEE 802.11 TGbd Teleconference During IEEE 802.11 Mar 2021 Plenary</vt:lpstr>
      <vt:lpstr>Teleconference Bridge Information</vt:lpstr>
      <vt:lpstr>PowerPoint 演示文稿</vt:lpstr>
      <vt:lpstr>SP #1 (CR, 11-21/0398r2)</vt:lpstr>
      <vt:lpstr>SP #2 (CR, 11-21/0171r1)</vt:lpstr>
      <vt:lpstr>Motion (approval of Comment Resolutions)</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4975</cp:revision>
  <cp:lastPrinted>2014-11-04T15:04:00Z</cp:lastPrinted>
  <dcterms:created xsi:type="dcterms:W3CDTF">2007-04-17T18:10:00Z</dcterms:created>
  <dcterms:modified xsi:type="dcterms:W3CDTF">2021-03-12T13:43:34Z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