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9"/>
  </p:notesMasterIdLst>
  <p:handoutMasterIdLst>
    <p:handoutMasterId r:id="rId50"/>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08" r:id="rId19"/>
    <p:sldId id="1119" r:id="rId20"/>
    <p:sldId id="1028" r:id="rId21"/>
    <p:sldId id="1039" r:id="rId22"/>
    <p:sldId id="1030" r:id="rId23"/>
    <p:sldId id="1072" r:id="rId24"/>
    <p:sldId id="1040" r:id="rId25"/>
    <p:sldId id="1109" r:id="rId26"/>
    <p:sldId id="1099" r:id="rId27"/>
    <p:sldId id="1113" r:id="rId28"/>
    <p:sldId id="1114" r:id="rId29"/>
    <p:sldId id="1115" r:id="rId30"/>
    <p:sldId id="1116" r:id="rId31"/>
    <p:sldId id="1117" r:id="rId32"/>
    <p:sldId id="1118" r:id="rId33"/>
    <p:sldId id="1100" r:id="rId34"/>
    <p:sldId id="1110" r:id="rId35"/>
    <p:sldId id="1102" r:id="rId36"/>
    <p:sldId id="1043" r:id="rId37"/>
    <p:sldId id="1111" r:id="rId38"/>
    <p:sldId id="1103" r:id="rId39"/>
    <p:sldId id="1120" r:id="rId40"/>
    <p:sldId id="1121" r:id="rId41"/>
    <p:sldId id="1122" r:id="rId42"/>
    <p:sldId id="1124" r:id="rId43"/>
    <p:sldId id="1125" r:id="rId44"/>
    <p:sldId id="1104" r:id="rId45"/>
    <p:sldId id="1112" r:id="rId46"/>
    <p:sldId id="1106" r:id="rId47"/>
    <p:sldId id="1126" r:id="rId4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/0207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17-00-00bd-ieee-802-11bd-january-2021-tc-meeting-minutes.docx" TargetMode="External"/><Relationship Id="rId2" Type="http://schemas.openxmlformats.org/officeDocument/2006/relationships/hyperlink" Target="https://mentor.ieee.org/802.11/dcn/21/11-21-0068-00-00bd-ieee-802-11bd-january-2021-interim-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327-00-00bd-ieee-802-11bd-february-2021-meeting-minutes.docx" TargetMode="External"/><Relationship Id="rId4" Type="http://schemas.openxmlformats.org/officeDocument/2006/relationships/hyperlink" Target="https://mentor.ieee.org/802.11/dcn/21/11-21-0185-00-00bd-ieee-802-11bd-january-2021-tc-meeting-minutes.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2021-02-01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816"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Mar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chemeClr val="bg1">
                    <a:lumMod val="85000"/>
                  </a:schemeClr>
                </a:solidFill>
                <a:cs typeface="+mn-ea"/>
                <a:sym typeface="+mn-ea"/>
              </a:rPr>
              <a:t>Mar 2</a:t>
            </a:r>
            <a:r>
              <a:rPr lang="en-US" altLang="zh-CN" sz="2400" baseline="30000" dirty="0">
                <a:solidFill>
                  <a:schemeClr val="bg1">
                    <a:lumMod val="85000"/>
                  </a:schemeClr>
                </a:solidFill>
                <a:cs typeface="+mn-ea"/>
                <a:sym typeface="+mn-ea"/>
              </a:rPr>
              <a:t>nd</a:t>
            </a:r>
            <a:r>
              <a:rPr lang="en-US" altLang="zh-CN" sz="2400" dirty="0">
                <a:solidFill>
                  <a:schemeClr val="bg1">
                    <a:lumMod val="85000"/>
                  </a:schemeClr>
                </a:solidFill>
                <a:cs typeface="+mn-ea"/>
                <a:sym typeface="+mn-ea"/>
              </a:rPr>
              <a:t>, 9:00am ~ 11:00am,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9</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(802.11 Mar plenary week)</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10</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1:15pm,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(802.11 Mar plenary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a:solidFill>
                  <a:srgbClr val="00B050"/>
                </a:solidFill>
                <a:cs typeface="+mn-ea"/>
                <a:sym typeface="+mn-ea"/>
              </a:rPr>
              <a:t>Mar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7:00pm ~ 9:00pm,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(802.11 Mar plenary week</a:t>
            </a:r>
            <a:r>
              <a:rPr lang="en-US" altLang="zh-CN" sz="2400" dirty="0" smtClean="0">
                <a:solidFill>
                  <a:srgbClr val="00B050"/>
                </a:solidFill>
                <a:cs typeface="+mn-ea"/>
                <a:sym typeface="+mn-ea"/>
              </a:rPr>
              <a:t>)</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Mar 12</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(802.11 Mar plenary week</a:t>
            </a:r>
            <a:r>
              <a:rPr lang="en-US" altLang="zh-CN" sz="2400" dirty="0" smtClean="0">
                <a:solidFill>
                  <a:srgbClr val="00B050"/>
                </a:solidFill>
                <a:cs typeface="+mn-ea"/>
                <a:sym typeface="+mn-ea"/>
              </a:rPr>
              <a:t>)</a:t>
            </a:r>
          </a:p>
          <a:p>
            <a:pPr eaLnBrk="1" hangingPunct="1"/>
            <a:r>
              <a:rPr lang="en-US" altLang="zh-CN" sz="2400" dirty="0" smtClean="0">
                <a:solidFill>
                  <a:srgbClr val="00B050"/>
                </a:solidFill>
                <a:cs typeface="+mn-ea"/>
                <a:sym typeface="+mn-ea"/>
              </a:rPr>
              <a:t>Mar 23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11:59am</a:t>
            </a:r>
            <a:r>
              <a:rPr lang="en-US" altLang="zh-CN" sz="2400" dirty="0">
                <a:solidFill>
                  <a:srgbClr val="00B050"/>
                </a:solidFill>
                <a:cs typeface="+mn-ea"/>
                <a:sym typeface="+mn-ea"/>
              </a:rPr>
              <a:t>, </a:t>
            </a:r>
            <a:r>
              <a:rPr lang="en-US" altLang="zh-CN" sz="2400" dirty="0" smtClean="0">
                <a:solidFill>
                  <a:srgbClr val="00B050"/>
                </a:solidFill>
                <a:cs typeface="+mn-ea"/>
                <a:sym typeface="+mn-ea"/>
              </a:rPr>
              <a:t>EST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30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6</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20</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EST;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EST;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1209584088"/>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a:t>
                      </a:r>
                      <a:r>
                        <a:rPr lang="en-US" altLang="zh-CN" sz="1200" dirty="0" smtClean="0">
                          <a:solidFill>
                            <a:srgbClr val="0070C0"/>
                          </a:solidFill>
                        </a:rPr>
                        <a:t>, </a:t>
                      </a:r>
                      <a:r>
                        <a:rPr lang="en-US" altLang="zh-CN" sz="1200" dirty="0" smtClean="0">
                          <a:solidFill>
                            <a:srgbClr val="0070C0"/>
                          </a:solidFill>
                        </a:rPr>
                        <a:t>11-21/0207r4</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11-19/2045r9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11-20/1887r5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1/3</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fontScale="92500" lnSpcReduction="1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11-21/0126r0, Comment resolution for 32-3-9-9, Miguel Lopez (Ericsson)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11-21/0070r5, D1.0 Comment Resolution for Clause 31.2.2, </a:t>
            </a:r>
            <a:r>
              <a:rPr lang="en-US" altLang="zh-CN" sz="1600" dirty="0" err="1" smtClean="0">
                <a:solidFill>
                  <a:srgbClr val="00B050"/>
                </a:solidFill>
                <a:latin typeface="Calibri" panose="020F0502020204030204" pitchFamily="34" charset="0"/>
                <a:cs typeface="Calibri" panose="020F0502020204030204" pitchFamily="34" charset="0"/>
              </a:rPr>
              <a:t>Hanseul</a:t>
            </a:r>
            <a:r>
              <a:rPr lang="en-US" altLang="zh-CN" sz="1600" dirty="0" smtClean="0">
                <a:solidFill>
                  <a:srgbClr val="00B050"/>
                </a:solidFill>
                <a:latin typeface="Calibri" panose="020F0502020204030204" pitchFamily="34" charset="0"/>
                <a:cs typeface="Calibri" panose="020F0502020204030204" pitchFamily="34" charset="0"/>
              </a:rPr>
              <a:t> Hong (WILUS)</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11-20/1939r2, resolution clause 3 comments for lb251,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11-21/0097r0</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 </a:t>
            </a:r>
            <a:r>
              <a:rPr lang="zh-CN" altLang="zh-CN" sz="1600" dirty="0">
                <a:solidFill>
                  <a:srgbClr val="00B050"/>
                </a:solidFill>
                <a:latin typeface="Calibri" panose="020F0502020204030204" pitchFamily="34" charset="0"/>
                <a:cs typeface="Calibri" panose="020F0502020204030204" pitchFamily="34" charset="0"/>
              </a:rPr>
              <a:t>D1.0 title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Bahar</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Sadeghi</a:t>
            </a:r>
            <a:r>
              <a:rPr lang="en-US" altLang="zh-CN" sz="1600" dirty="0" smtClean="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11-21/0107r0</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 </a:t>
            </a:r>
            <a:r>
              <a:rPr lang="zh-CN" altLang="zh-CN" sz="1600" dirty="0">
                <a:solidFill>
                  <a:srgbClr val="00B050"/>
                </a:solidFill>
                <a:latin typeface="Calibri" panose="020F0502020204030204" pitchFamily="34" charset="0"/>
                <a:cs typeface="Calibri" panose="020F0502020204030204" pitchFamily="34" charset="0"/>
              </a:rPr>
              <a:t>general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21/0108r0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Clause </a:t>
            </a:r>
            <a:r>
              <a:rPr lang="zh-CN" altLang="zh-CN" sz="1600" dirty="0">
                <a:solidFill>
                  <a:srgbClr val="00B050"/>
                </a:solidFill>
                <a:latin typeface="Calibri" panose="020F0502020204030204" pitchFamily="34" charset="0"/>
                <a:cs typeface="Calibri" panose="020F0502020204030204" pitchFamily="34" charset="0"/>
              </a:rPr>
              <a:t>31.1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11-21/0109r0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Clause </a:t>
            </a:r>
            <a:r>
              <a:rPr lang="zh-CN" altLang="zh-CN" sz="1600" dirty="0">
                <a:solidFill>
                  <a:srgbClr val="00B050"/>
                </a:solidFill>
                <a:latin typeface="Calibri" panose="020F0502020204030204" pitchFamily="34" charset="0"/>
                <a:cs typeface="Calibri" panose="020F0502020204030204" pitchFamily="34" charset="0"/>
              </a:rPr>
              <a:t>32.1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11-21/0110r0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Annex </a:t>
            </a:r>
            <a:r>
              <a:rPr lang="zh-CN" altLang="zh-CN" sz="1600" dirty="0">
                <a:solidFill>
                  <a:srgbClr val="00B050"/>
                </a:solidFill>
                <a:latin typeface="Calibri" panose="020F0502020204030204" pitchFamily="34" charset="0"/>
                <a:cs typeface="Calibri" panose="020F0502020204030204" pitchFamily="34" charset="0"/>
              </a:rPr>
              <a:t>C3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44449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3/3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a:bodyPr>
          <a:lstStyle/>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11-21/0343r1, </a:t>
            </a:r>
            <a:r>
              <a:rPr lang="en-US" altLang="zh-CN" sz="1600" dirty="0" smtClean="0">
                <a:solidFill>
                  <a:srgbClr val="FFC000"/>
                </a:solidFill>
                <a:latin typeface="Calibri" panose="020F0502020204030204" pitchFamily="34" charset="0"/>
                <a:cs typeface="Calibri" panose="020F0502020204030204" pitchFamily="34" charset="0"/>
              </a:rPr>
              <a:t>Resolutions to 32.3.13 NGV receive procedure, </a:t>
            </a:r>
            <a:r>
              <a:rPr lang="en-US" altLang="zh-CN" sz="1600" dirty="0" err="1" smtClean="0">
                <a:solidFill>
                  <a:srgbClr val="FFC000"/>
                </a:solidFill>
                <a:latin typeface="Calibri" panose="020F0502020204030204" pitchFamily="34" charset="0"/>
                <a:cs typeface="Calibri" panose="020F0502020204030204" pitchFamily="34" charset="0"/>
              </a:rPr>
              <a:t>Yujin</a:t>
            </a:r>
            <a:r>
              <a:rPr lang="en-US" altLang="zh-CN" sz="1600" dirty="0" smtClean="0">
                <a:solidFill>
                  <a:srgbClr val="FFC000"/>
                </a:solidFill>
                <a:latin typeface="Calibri" panose="020F0502020204030204" pitchFamily="34" charset="0"/>
                <a:cs typeface="Calibri" panose="020F0502020204030204" pitchFamily="34" charset="0"/>
              </a:rPr>
              <a:t> Noh (</a:t>
            </a:r>
            <a:r>
              <a:rPr lang="en-US" altLang="zh-CN" sz="1600" dirty="0" err="1" smtClean="0">
                <a:solidFill>
                  <a:srgbClr val="FFC000"/>
                </a:solidFill>
                <a:latin typeface="Calibri" panose="020F0502020204030204" pitchFamily="34" charset="0"/>
                <a:cs typeface="Calibri" panose="020F0502020204030204" pitchFamily="34" charset="0"/>
              </a:rPr>
              <a:t>Newracom</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11-21/0383r0, Comment Resolution for CID 1161 DMG </a:t>
            </a:r>
            <a:r>
              <a:rPr lang="en-US" altLang="zh-CN" sz="1600" dirty="0" err="1" smtClean="0">
                <a:solidFill>
                  <a:srgbClr val="FFC000"/>
                </a:solidFill>
                <a:latin typeface="Calibri" panose="020F0502020204030204" pitchFamily="34" charset="0"/>
                <a:cs typeface="Calibri" panose="020F0502020204030204" pitchFamily="34" charset="0"/>
              </a:rPr>
              <a:t>Beamforming</a:t>
            </a:r>
            <a:r>
              <a:rPr lang="en-US" altLang="zh-CN" sz="1600" dirty="0" smtClean="0">
                <a:solidFill>
                  <a:srgbClr val="FFC000"/>
                </a:solidFill>
                <a:latin typeface="Calibri" panose="020F0502020204030204" pitchFamily="34" charset="0"/>
                <a:cs typeface="Calibri" panose="020F0502020204030204" pitchFamily="34" charset="0"/>
              </a:rPr>
              <a:t>, Hiroyuki </a:t>
            </a:r>
            <a:r>
              <a:rPr lang="en-US" altLang="zh-CN" sz="1600" dirty="0" err="1" smtClean="0">
                <a:solidFill>
                  <a:srgbClr val="FFC000"/>
                </a:solidFill>
                <a:latin typeface="Calibri" panose="020F0502020204030204" pitchFamily="34" charset="0"/>
                <a:cs typeface="Calibri" panose="020F0502020204030204" pitchFamily="34" charset="0"/>
              </a:rPr>
              <a:t>Motozuka</a:t>
            </a:r>
            <a:r>
              <a:rPr lang="en-US" altLang="zh-CN" sz="1600" dirty="0" smtClean="0">
                <a:solidFill>
                  <a:srgbClr val="FFC00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11-21/0393r0, cd d1.0 CID 1093 and CID 1571, Bo Sun (ZTE)</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11-21/0398r0, LB251 </a:t>
            </a:r>
            <a:r>
              <a:rPr lang="en-US" altLang="zh-CN" sz="1600" dirty="0" err="1" smtClean="0">
                <a:solidFill>
                  <a:schemeClr val="tx1"/>
                </a:solidFill>
                <a:latin typeface="Calibri" panose="020F0502020204030204" pitchFamily="34" charset="0"/>
                <a:cs typeface="Calibri" panose="020F0502020204030204" pitchFamily="34" charset="0"/>
              </a:rPr>
              <a:t>TGbd</a:t>
            </a:r>
            <a:r>
              <a:rPr lang="en-US" altLang="zh-CN" sz="1600" dirty="0" smtClean="0">
                <a:solidFill>
                  <a:schemeClr val="tx1"/>
                </a:solidFill>
                <a:latin typeface="Calibri" panose="020F0502020204030204" pitchFamily="34" charset="0"/>
                <a:cs typeface="Calibri" panose="020F0502020204030204" pitchFamily="34" charset="0"/>
              </a:rPr>
              <a:t> resolutions for few PHY comments, </a:t>
            </a:r>
            <a:r>
              <a:rPr lang="en-US" altLang="zh-CN" sz="1600" dirty="0" err="1" smtClean="0">
                <a:solidFill>
                  <a:schemeClr val="tx1"/>
                </a:solidFill>
                <a:latin typeface="Calibri" panose="020F0502020204030204" pitchFamily="34" charset="0"/>
                <a:cs typeface="Calibri" panose="020F0502020204030204" pitchFamily="34" charset="0"/>
              </a:rPr>
              <a:t>Qinghua</a:t>
            </a:r>
            <a:r>
              <a:rPr lang="en-US" altLang="zh-CN" sz="1600" dirty="0" smtClean="0">
                <a:solidFill>
                  <a:schemeClr val="tx1"/>
                </a:solidFill>
                <a:latin typeface="Calibri" panose="020F0502020204030204" pitchFamily="34" charset="0"/>
                <a:cs typeface="Calibri" panose="020F0502020204030204" pitchFamily="34" charset="0"/>
              </a:rPr>
              <a:t> Li (Intel)</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11-21/0171r0, </a:t>
            </a:r>
            <a:r>
              <a:rPr lang="en-US" altLang="zh-CN" sz="1600" dirty="0" smtClean="0">
                <a:solidFill>
                  <a:schemeClr val="tx1"/>
                </a:solidFill>
                <a:latin typeface="Calibri" panose="020F0502020204030204" pitchFamily="34" charset="0"/>
                <a:cs typeface="Calibri" panose="020F0502020204030204" pitchFamily="34" charset="0"/>
              </a:rPr>
              <a:t>Resolutions Clause 31.2.3 comments for LB-251,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11-21/0317r0, LB251 ranging comments resolution,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11-21/0321r1</a:t>
            </a:r>
            <a:r>
              <a:rPr lang="en-US" altLang="zh-CN" sz="1600" dirty="0">
                <a:solidFill>
                  <a:schemeClr val="tx1"/>
                </a:solidFill>
                <a:latin typeface="Calibri" panose="020F0502020204030204" pitchFamily="34" charset="0"/>
                <a:cs typeface="Calibri" panose="020F0502020204030204" pitchFamily="34" charset="0"/>
              </a:rPr>
              <a:t>, proposed text for NGV Ranging NDP, </a:t>
            </a:r>
            <a:r>
              <a:rPr lang="en-US" altLang="zh-CN" sz="1600" dirty="0" err="1">
                <a:solidFill>
                  <a:schemeClr val="tx1"/>
                </a:solidFill>
                <a:latin typeface="Calibri" panose="020F0502020204030204" pitchFamily="34" charset="0"/>
                <a:cs typeface="Calibri" panose="020F0502020204030204" pitchFamily="34" charset="0"/>
              </a:rPr>
              <a:t>Qinghua</a:t>
            </a:r>
            <a:r>
              <a:rPr lang="en-US" altLang="zh-CN" sz="1600" dirty="0">
                <a:solidFill>
                  <a:schemeClr val="tx1"/>
                </a:solidFill>
                <a:latin typeface="Calibri" panose="020F0502020204030204" pitchFamily="34" charset="0"/>
                <a:cs typeface="Calibri" panose="020F0502020204030204" pitchFamily="34" charset="0"/>
              </a:rPr>
              <a:t> Li (Intel</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11-21/0083r3, </a:t>
            </a:r>
            <a:r>
              <a:rPr lang="en-US" altLang="zh-CN" sz="1600" dirty="0">
                <a:solidFill>
                  <a:srgbClr val="FFC000"/>
                </a:solidFill>
                <a:latin typeface="Calibri" panose="020F0502020204030204" pitchFamily="34" charset="0"/>
                <a:cs typeface="Calibri" panose="020F0502020204030204" pitchFamily="34" charset="0"/>
              </a:rPr>
              <a:t>LB251 Comment Resolution for 11bd D1.0 Clause 4 General description, Stephan Sand (DLR</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11-21/0429, </a:t>
            </a:r>
            <a:r>
              <a:rPr lang="en-US" altLang="zh-CN" sz="1600" dirty="0" smtClean="0">
                <a:solidFill>
                  <a:srgbClr val="FFC000"/>
                </a:solidFill>
                <a:latin typeface="Calibri" panose="020F0502020204030204" pitchFamily="34" charset="0"/>
                <a:cs typeface="Calibri" panose="020F0502020204030204" pitchFamily="34" charset="0"/>
              </a:rPr>
              <a:t>11bd-d1-0-comment-resolution-subclause-10, </a:t>
            </a:r>
            <a:r>
              <a:rPr lang="en-US" altLang="zh-CN" sz="1600" dirty="0" err="1" smtClean="0">
                <a:solidFill>
                  <a:srgbClr val="FFC000"/>
                </a:solidFill>
                <a:latin typeface="Calibri" panose="020F0502020204030204" pitchFamily="34" charset="0"/>
                <a:cs typeface="Calibri" panose="020F0502020204030204" pitchFamily="34" charset="0"/>
              </a:rPr>
              <a:t>Liwen</a:t>
            </a:r>
            <a:r>
              <a:rPr lang="en-US" altLang="zh-CN" sz="1600" dirty="0" smtClean="0">
                <a:solidFill>
                  <a:srgbClr val="FFC00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11-21/0431, </a:t>
            </a:r>
            <a:r>
              <a:rPr lang="en-US" altLang="zh-CN" sz="1600" dirty="0" smtClean="0">
                <a:solidFill>
                  <a:srgbClr val="FFC000"/>
                </a:solidFill>
                <a:latin typeface="Calibri" panose="020F0502020204030204" pitchFamily="34" charset="0"/>
                <a:cs typeface="Calibri" panose="020F0502020204030204" pitchFamily="34" charset="0"/>
              </a:rPr>
              <a:t>11bd-d1-0-comment-resolution-31-2-5, </a:t>
            </a:r>
            <a:r>
              <a:rPr lang="en-US" altLang="zh-CN" sz="1600" dirty="0" err="1">
                <a:solidFill>
                  <a:srgbClr val="FFC000"/>
                </a:solidFill>
                <a:latin typeface="Calibri" panose="020F0502020204030204" pitchFamily="34" charset="0"/>
                <a:cs typeface="Calibri" panose="020F0502020204030204" pitchFamily="34" charset="0"/>
              </a:rPr>
              <a:t>Liwen</a:t>
            </a:r>
            <a:r>
              <a:rPr lang="en-US" altLang="zh-CN" sz="1600" dirty="0">
                <a:solidFill>
                  <a:srgbClr val="FFC000"/>
                </a:solidFill>
                <a:latin typeface="Calibri" panose="020F0502020204030204" pitchFamily="34" charset="0"/>
                <a:cs typeface="Calibri" panose="020F0502020204030204" pitchFamily="34" charset="0"/>
              </a:rPr>
              <a:t> Chu (NXP</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11-21/0420, </a:t>
            </a:r>
            <a:r>
              <a:rPr lang="en-US" altLang="zh-CN" sz="1600" dirty="0" smtClean="0">
                <a:solidFill>
                  <a:schemeClr val="tx1"/>
                </a:solidFill>
                <a:latin typeface="Calibri" panose="020F0502020204030204" pitchFamily="34" charset="0"/>
                <a:cs typeface="Calibri" panose="020F0502020204030204" pitchFamily="34" charset="0"/>
              </a:rPr>
              <a:t>11bd-d1-0-comment-resolution-5-2-3-2, </a:t>
            </a:r>
            <a:r>
              <a:rPr lang="en-US" altLang="zh-CN" sz="1600" dirty="0" err="1">
                <a:solidFill>
                  <a:schemeClr val="tx1"/>
                </a:solidFill>
                <a:latin typeface="Calibri" panose="020F0502020204030204" pitchFamily="34" charset="0"/>
                <a:cs typeface="Calibri" panose="020F0502020204030204" pitchFamily="34" charset="0"/>
              </a:rPr>
              <a:t>Liwen</a:t>
            </a:r>
            <a:r>
              <a:rPr lang="en-US" altLang="zh-CN" sz="1600" dirty="0">
                <a:solidFill>
                  <a:schemeClr val="tx1"/>
                </a:solidFill>
                <a:latin typeface="Calibri" panose="020F0502020204030204" pitchFamily="34" charset="0"/>
                <a:cs typeface="Calibri" panose="020F0502020204030204" pitchFamily="34" charset="0"/>
              </a:rPr>
              <a:t> Chu (NXP</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11-21/0439, </a:t>
            </a:r>
            <a:r>
              <a:rPr lang="en-US" altLang="zh-CN" sz="1600" dirty="0">
                <a:solidFill>
                  <a:schemeClr val="tx1"/>
                </a:solidFill>
                <a:latin typeface="Calibri" panose="020F0502020204030204" pitchFamily="34" charset="0"/>
                <a:cs typeface="Calibri" panose="020F0502020204030204" pitchFamily="34" charset="0"/>
              </a:rPr>
              <a:t>11-21-0439-00-00bd--D1.0 comment resolution </a:t>
            </a:r>
            <a:r>
              <a:rPr lang="en-US" altLang="zh-CN" sz="1600" dirty="0" err="1">
                <a:solidFill>
                  <a:schemeClr val="tx1"/>
                </a:solidFill>
                <a:latin typeface="Calibri" panose="020F0502020204030204" pitchFamily="34" charset="0"/>
                <a:cs typeface="Calibri" panose="020F0502020204030204" pitchFamily="34" charset="0"/>
              </a:rPr>
              <a:t>subclause</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31.2.1, </a:t>
            </a:r>
            <a:r>
              <a:rPr lang="en-US" altLang="zh-CN" sz="1600" dirty="0" err="1" smtClean="0">
                <a:solidFill>
                  <a:schemeClr val="tx1"/>
                </a:solidFill>
                <a:latin typeface="Calibri" panose="020F0502020204030204" pitchFamily="34" charset="0"/>
                <a:cs typeface="Calibri" panose="020F0502020204030204" pitchFamily="34" charset="0"/>
              </a:rPr>
              <a:t>Liwen</a:t>
            </a:r>
            <a:r>
              <a:rPr lang="en-US" altLang="zh-CN" sz="1600" dirty="0" smtClean="0">
                <a:solidFill>
                  <a:schemeClr val="tx1"/>
                </a:solidFill>
                <a:latin typeface="Calibri" panose="020F0502020204030204" pitchFamily="34" charset="0"/>
                <a:cs typeface="Calibri" panose="020F0502020204030204" pitchFamily="34" charset="0"/>
              </a:rPr>
              <a:t> Chu (NXP)</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2862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42590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a:t>
            </a:r>
            <a:r>
              <a:rPr lang="en-US" altLang="zh-CN" sz="2500" dirty="0" smtClean="0"/>
              <a:t>048 8577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179 048 8577</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1790488577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1790488577.ieee802.my@lync.webex.com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9123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for 11-20/1939r3</a:t>
            </a:r>
            <a:r>
              <a:rPr lang="en-US" altLang="zh-CN" sz="2100" b="1" dirty="0" smtClean="0"/>
              <a:t>, resolution </a:t>
            </a:r>
            <a:r>
              <a:rPr lang="en-US" altLang="zh-CN" sz="2100" b="1" dirty="0"/>
              <a:t>clause 3 comments for lb251, Joseph Levy (</a:t>
            </a:r>
            <a:r>
              <a:rPr lang="en-US" altLang="zh-CN" sz="2100" b="1" dirty="0" err="1"/>
              <a:t>InterDigital</a:t>
            </a:r>
            <a:r>
              <a:rPr lang="en-US" altLang="zh-CN" sz="2100" b="1" dirty="0"/>
              <a:t>)</a:t>
            </a:r>
          </a:p>
          <a:p>
            <a:pPr marL="800100" lvl="1" eaLnBrk="0" hangingPunct="0">
              <a:defRPr/>
            </a:pPr>
            <a:r>
              <a:rPr lang="en-US" altLang="zh-CN" b="1" dirty="0" smtClean="0"/>
              <a:t>Comment resolution progress update (</a:t>
            </a:r>
            <a:r>
              <a:rPr lang="en-US" altLang="zh-CN" b="1" dirty="0" err="1" smtClean="0"/>
              <a:t>Bahar</a:t>
            </a:r>
            <a:r>
              <a:rPr lang="en-US" altLang="zh-CN" b="1" dirty="0" smtClean="0"/>
              <a:t>)</a:t>
            </a:r>
          </a:p>
          <a:p>
            <a:pPr marL="800100" lvl="1" eaLnBrk="0" hangingPunct="0">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(IEEE 802.11 plenary week)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11-20/1939r3)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11-20/1939r3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1009, 1010, 1073, 1074, 1011, 1138, 1139</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1197, 1240, 1250, 1255, 1258, 1378, 1380, 1381, 1382, 1383, 1384, 1385, 1439, 1507, 1508, 1516, 1689, 1732, 1733, 1734, and 1735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8Y/1N/2A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15875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179 826 3004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179 826 3004</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1798263004@ieee802.my.webex.com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1798263004.ieee802.my@lync.webex.com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58376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(11-19/2045r9)</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a:solidFill>
                  <a:srgbClr val="00B050"/>
                </a:solidFill>
              </a:rPr>
              <a:t>SP for </a:t>
            </a:r>
            <a:r>
              <a:rPr lang="en-US" altLang="zh-CN" b="1" dirty="0" smtClean="0">
                <a:solidFill>
                  <a:srgbClr val="00B050"/>
                </a:solidFill>
              </a:rPr>
              <a:t>11-21/0097</a:t>
            </a:r>
            <a:r>
              <a:rPr lang="en-US" altLang="zh-CN" sz="2100" b="1" dirty="0">
                <a:solidFill>
                  <a:srgbClr val="00B050"/>
                </a:solidFill>
              </a:rPr>
              <a:t>, </a:t>
            </a:r>
            <a:r>
              <a:rPr lang="zh-CN" altLang="zh-CN" sz="2100" b="1" dirty="0">
                <a:solidFill>
                  <a:srgbClr val="00B050"/>
                </a:solidFill>
              </a:rPr>
              <a:t>D1.0 title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b="1" dirty="0" err="1">
                <a:solidFill>
                  <a:srgbClr val="00B050"/>
                </a:solidFill>
              </a:rPr>
              <a:t>Sadeghi</a:t>
            </a:r>
            <a:r>
              <a:rPr lang="en-US" altLang="zh-CN" b="1" dirty="0">
                <a:solidFill>
                  <a:srgbClr val="00B050"/>
                </a:solidFill>
              </a:rPr>
              <a:t> (Intel)</a:t>
            </a:r>
            <a:endParaRPr lang="zh-CN" altLang="zh-CN" b="1" dirty="0">
              <a:solidFill>
                <a:srgbClr val="00B050"/>
              </a:solidFill>
            </a:endParaRPr>
          </a:p>
          <a:p>
            <a:pPr marL="800100" lvl="1" eaLnBrk="0" hangingPunct="0">
              <a:buFontTx/>
              <a:buChar char="–"/>
              <a:defRPr/>
            </a:pPr>
            <a:r>
              <a:rPr lang="en-US" altLang="zh-CN" sz="2100" b="1" dirty="0" smtClean="0">
                <a:solidFill>
                  <a:srgbClr val="00B050"/>
                </a:solidFill>
              </a:rPr>
              <a:t>SP for </a:t>
            </a:r>
            <a:r>
              <a:rPr lang="zh-CN" altLang="zh-CN" sz="2100" b="1" dirty="0" smtClean="0">
                <a:solidFill>
                  <a:srgbClr val="00B050"/>
                </a:solidFill>
              </a:rPr>
              <a:t>11-21/0107r</a:t>
            </a:r>
            <a:r>
              <a:rPr lang="en-US" altLang="zh-CN" sz="2100" b="1" dirty="0" smtClean="0">
                <a:solidFill>
                  <a:srgbClr val="00B050"/>
                </a:solidFill>
              </a:rPr>
              <a:t>1,</a:t>
            </a:r>
            <a:r>
              <a:rPr lang="zh-CN" altLang="zh-CN" sz="2100" b="1" dirty="0" smtClean="0">
                <a:solidFill>
                  <a:srgbClr val="00B050"/>
                </a:solidFill>
              </a:rPr>
              <a:t> </a:t>
            </a:r>
            <a:r>
              <a:rPr lang="zh-CN" altLang="zh-CN" sz="2100" b="1" dirty="0">
                <a:solidFill>
                  <a:srgbClr val="00B050"/>
                </a:solidFill>
              </a:rPr>
              <a:t>general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a:t>
            </a:r>
            <a:r>
              <a:rPr lang="en-US" altLang="zh-CN" sz="2100" b="1" dirty="0">
                <a:solidFill>
                  <a:srgbClr val="00B050"/>
                </a:solidFill>
              </a:rPr>
              <a:t>-</a:t>
            </a:r>
            <a:r>
              <a:rPr lang="zh-CN" altLang="zh-CN" sz="2100" b="1" dirty="0">
                <a:solidFill>
                  <a:srgbClr val="00B050"/>
                </a:solidFill>
              </a:rPr>
              <a:t>21/0108r0</a:t>
            </a:r>
            <a:r>
              <a:rPr lang="en-US" altLang="zh-CN" sz="2100" b="1" dirty="0">
                <a:solidFill>
                  <a:srgbClr val="00B050"/>
                </a:solidFill>
              </a:rPr>
              <a:t>, </a:t>
            </a:r>
            <a:r>
              <a:rPr lang="zh-CN" altLang="zh-CN" sz="2100" b="1" dirty="0">
                <a:solidFill>
                  <a:srgbClr val="00B050"/>
                </a:solidFill>
              </a:rPr>
              <a:t>Clause 31.1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11-21/0109r</a:t>
            </a:r>
            <a:r>
              <a:rPr lang="en-US" altLang="zh-CN" sz="2100" b="1" dirty="0" smtClean="0">
                <a:solidFill>
                  <a:srgbClr val="00B050"/>
                </a:solidFill>
              </a:rPr>
              <a:t>1, </a:t>
            </a:r>
            <a:r>
              <a:rPr lang="zh-CN" altLang="zh-CN" sz="2100" b="1" dirty="0">
                <a:solidFill>
                  <a:srgbClr val="00B050"/>
                </a:solidFill>
              </a:rPr>
              <a:t>Clause 32.1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11-21/0110r0</a:t>
            </a:r>
            <a:r>
              <a:rPr lang="en-US" altLang="zh-CN" sz="2100" b="1" dirty="0">
                <a:solidFill>
                  <a:srgbClr val="00B050"/>
                </a:solidFill>
              </a:rPr>
              <a:t>, </a:t>
            </a:r>
            <a:r>
              <a:rPr lang="zh-CN" altLang="zh-CN" sz="2100" b="1" dirty="0">
                <a:solidFill>
                  <a:srgbClr val="00B050"/>
                </a:solidFill>
              </a:rPr>
              <a:t>Annex C3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Jan interim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mentor.ieee.org/802.11/dcn/21/11-21-0068-00-00bd-ieee-802-11bd-january-2021-interim-meeting-minutes.docx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mentor.ieee.org/802.11/dcn/21/11-21-0117-00-00bd-ieee-802-11bd-january-2021-tc-meeting-minutes.docx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4"/>
              </a:rPr>
              <a:t>https://</a:t>
            </a:r>
            <a:r>
              <a:rPr lang="en-US" altLang="zh-CN" sz="2100" dirty="0" smtClean="0">
                <a:latin typeface="Calibri" panose="020F0502020204030204" pitchFamily="34" charset="0"/>
                <a:cs typeface="Calibri" panose="020F0502020204030204" pitchFamily="34" charset="0"/>
                <a:hlinkClick r:id="rId4"/>
              </a:rPr>
              <a:t>mentor.ieee.org/802.11/dcn/21/11-21-0185-00-00bd-ieee-802-11bd-january-2021-tc-meeting-minutes.docx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5"/>
              </a:rPr>
              <a:t>https://</a:t>
            </a:r>
            <a:r>
              <a:rPr lang="en-US" altLang="zh-CN" sz="2100" dirty="0" smtClean="0">
                <a:latin typeface="Calibri" panose="020F0502020204030204" pitchFamily="34" charset="0"/>
                <a:cs typeface="Calibri" panose="020F0502020204030204" pitchFamily="34" charset="0"/>
                <a:hlinkClick r:id="rId5"/>
              </a:rPr>
              <a:t>mentor.ieee.org/802.11/dcn/21/11-21-0327-00-00bd-ieee-802-11bd-february-2021-meeting-minutes.docx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a:t>
            </a:r>
            <a:r>
              <a:rPr lang="en-US" altLang="zh-CN" dirty="0" err="1" smtClean="0"/>
              <a:t>Bahar</a:t>
            </a:r>
            <a:r>
              <a:rPr lang="en-US" altLang="zh-CN" dirty="0" smtClean="0"/>
              <a:t> </a:t>
            </a:r>
            <a:r>
              <a:rPr lang="en-US" altLang="zh-CN" dirty="0" err="1" smtClean="0"/>
              <a:t>Sadeghi</a:t>
            </a:r>
            <a:endParaRPr lang="en-US" altLang="zh-CN" dirty="0" smtClean="0"/>
          </a:p>
          <a:p>
            <a:endParaRPr lang="en-US" altLang="zh-CN" dirty="0"/>
          </a:p>
          <a:p>
            <a:r>
              <a:rPr lang="en-US" altLang="zh-CN" dirty="0" smtClean="0"/>
              <a:t>Approved with unanimous consensus</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11-21/0097r0)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11-21/0097r0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1346, 1691, 1514, 1251, 1782, </a:t>
            </a:r>
            <a:r>
              <a:rPr lang="en-GB" altLang="zh-CN" sz="2100" dirty="0" smtClean="0">
                <a:latin typeface="Calibri" panose="020F0502020204030204" pitchFamily="34" charset="0"/>
                <a:cs typeface="Calibri" panose="020F0502020204030204" pitchFamily="34" charset="0"/>
              </a:rPr>
              <a:t>and 1515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17Y/0N/7A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01621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11-21/0107r1)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11-21/0107r1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1136, 1137, 1237, 1236, 1602, 1601, 1283, 1008, 1358, 1165, 1362, 1661, 1070</a:t>
            </a:r>
            <a:r>
              <a:rPr lang="en-GB" altLang="zh-CN" sz="2100" dirty="0" smtClean="0">
                <a:latin typeface="Calibri" panose="020F0502020204030204" pitchFamily="34" charset="0"/>
                <a:cs typeface="Calibri" panose="020F0502020204030204" pitchFamily="34" charset="0"/>
              </a:rPr>
              <a:t>, and 1455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13Y/0N/8A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63098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11-21/0108r0)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11-21/0108r0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1019 and 1845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10Y/0N/10A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39512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11-21/0109r1)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11-21/0109r1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1363, 1157, 1076, 1764, 1471, 1524, 1077, 1078, 1026, 1085, 1028, 1523, 1783, 1249, 1474, 1473, 1525,1526, 1793, </a:t>
            </a:r>
            <a:r>
              <a:rPr lang="en-GB" altLang="zh-CN" sz="2100" dirty="0" smtClean="0">
                <a:latin typeface="Calibri" panose="020F0502020204030204" pitchFamily="34" charset="0"/>
                <a:cs typeface="Calibri" panose="020F0502020204030204" pitchFamily="34" charset="0"/>
              </a:rPr>
              <a:t>1792, 1802 and 1805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04585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11-21/0110r0)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11-21/0110r0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1453, 1452, 1450 1449, 1134, 1459, </a:t>
            </a:r>
            <a:r>
              <a:rPr lang="en-GB" altLang="zh-CN" sz="2100" dirty="0" smtClean="0">
                <a:latin typeface="Calibri" panose="020F0502020204030204" pitchFamily="34" charset="0"/>
                <a:cs typeface="Calibri" panose="020F0502020204030204" pitchFamily="34" charset="0"/>
              </a:rPr>
              <a:t>and 1451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9660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179 026 8610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179 026 8610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1790268610@ieee802.my.webex.com</a:t>
            </a:r>
            <a:r>
              <a:rPr lang="en-US" altLang="zh-CN" sz="2400" dirty="0"/>
              <a:t>, or 173.243.2.68</a:t>
            </a:r>
          </a:p>
          <a:p>
            <a:endParaRPr lang="en-US" altLang="zh-CN" sz="2400" dirty="0"/>
          </a:p>
          <a:p>
            <a:r>
              <a:rPr lang="en-US" altLang="zh-CN" sz="2400" dirty="0"/>
              <a:t>Join using Microsoft Lync or Microsoft Skype for Business: dial 1790268610</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282306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81501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179 036 5084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036 5084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1790365084@ieee802.my.webex.com</a:t>
            </a:r>
            <a:r>
              <a:rPr lang="en-US" altLang="zh-CN" sz="2400" dirty="0"/>
              <a:t>, or 173.243.2.68</a:t>
            </a:r>
          </a:p>
          <a:p>
            <a:endParaRPr lang="en-US" altLang="zh-CN" sz="2400" dirty="0"/>
          </a:p>
          <a:p>
            <a:r>
              <a:rPr lang="en-US" altLang="zh-CN" sz="2400" dirty="0"/>
              <a:t>Join using Microsoft Lync or Microsoft Skype for Business: dial 1790365084</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36472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t>SP </a:t>
            </a:r>
            <a:r>
              <a:rPr lang="en-US" altLang="zh-CN" b="1" dirty="0"/>
              <a:t>for 11-21/0343r1</a:t>
            </a:r>
            <a:r>
              <a:rPr lang="en-US" altLang="zh-CN" b="1" dirty="0"/>
              <a:t>, Resolutions to 32.3.13 NGV receive procedure, </a:t>
            </a:r>
            <a:r>
              <a:rPr lang="en-US" altLang="zh-CN" b="1" dirty="0" err="1"/>
              <a:t>Yujin</a:t>
            </a:r>
            <a:r>
              <a:rPr lang="en-US" altLang="zh-CN" b="1" dirty="0"/>
              <a:t> Noh (</a:t>
            </a:r>
            <a:r>
              <a:rPr lang="en-US" altLang="zh-CN" b="1" dirty="0" err="1"/>
              <a:t>Newracom</a:t>
            </a:r>
            <a:r>
              <a:rPr lang="en-US" altLang="zh-CN" b="1" dirty="0"/>
              <a:t>)</a:t>
            </a:r>
          </a:p>
          <a:p>
            <a:pPr marL="800100" lvl="1" indent="-342900">
              <a:buFontTx/>
              <a:buChar char="•"/>
              <a:defRPr/>
            </a:pPr>
            <a:r>
              <a:rPr lang="en-US" altLang="zh-CN" b="1" dirty="0"/>
              <a:t>SP </a:t>
            </a:r>
            <a:r>
              <a:rPr lang="en-US" altLang="zh-CN" b="1" dirty="0" smtClean="0"/>
              <a:t>for 11-21/0383r0</a:t>
            </a:r>
            <a:r>
              <a:rPr lang="en-US" altLang="zh-CN" b="1" dirty="0"/>
              <a:t>, Comment Resolution for CID 1161 DMG </a:t>
            </a:r>
            <a:r>
              <a:rPr lang="en-US" altLang="zh-CN" b="1" dirty="0" err="1"/>
              <a:t>Beamforming</a:t>
            </a:r>
            <a:r>
              <a:rPr lang="en-US" altLang="zh-CN" b="1" dirty="0"/>
              <a:t>, Hiroyuki </a:t>
            </a:r>
            <a:r>
              <a:rPr lang="en-US" altLang="zh-CN" b="1" dirty="0" err="1"/>
              <a:t>Motozuka</a:t>
            </a:r>
            <a:r>
              <a:rPr lang="en-US" altLang="zh-CN" b="1" dirty="0"/>
              <a:t> (Panasonic)</a:t>
            </a:r>
          </a:p>
          <a:p>
            <a:pPr marL="800100" lvl="1" indent="-342900">
              <a:buFontTx/>
              <a:buChar char="•"/>
              <a:defRPr/>
            </a:pPr>
            <a:r>
              <a:rPr lang="en-US" altLang="zh-CN" b="1" dirty="0" smtClean="0"/>
              <a:t>SP for 11-21/0393r0</a:t>
            </a:r>
            <a:r>
              <a:rPr lang="en-US" altLang="zh-CN" b="1" dirty="0"/>
              <a:t>, cd d1.0 CID 1093 and CID 1571, Bo Sun (ZTE</a:t>
            </a:r>
            <a:r>
              <a:rPr lang="en-US" altLang="zh-CN" b="1" dirty="0" smtClean="0"/>
              <a:t>)</a:t>
            </a:r>
          </a:p>
          <a:p>
            <a:pPr marL="800100" lvl="1" indent="-342900">
              <a:buFontTx/>
              <a:buChar char="•"/>
              <a:defRPr/>
            </a:pPr>
            <a:r>
              <a:rPr lang="en-US" altLang="zh-CN" b="1" dirty="0" smtClean="0"/>
              <a:t>SP </a:t>
            </a:r>
            <a:r>
              <a:rPr lang="en-US" altLang="zh-CN" b="1" dirty="0"/>
              <a:t>for </a:t>
            </a:r>
            <a:r>
              <a:rPr lang="en-US" altLang="zh-CN" b="1" dirty="0" smtClean="0"/>
              <a:t>11-21/0429r1, </a:t>
            </a:r>
            <a:r>
              <a:rPr lang="en-US" altLang="zh-CN" b="1" dirty="0"/>
              <a:t>11bd-d1-0-comment-resolution-subclause-10, </a:t>
            </a:r>
            <a:r>
              <a:rPr lang="en-US" altLang="zh-CN" b="1" dirty="0" err="1"/>
              <a:t>Liwen</a:t>
            </a:r>
            <a:r>
              <a:rPr lang="en-US" altLang="zh-CN" b="1" dirty="0"/>
              <a:t> Chu (NXP</a:t>
            </a:r>
            <a:r>
              <a:rPr lang="en-US" altLang="zh-CN" b="1" dirty="0" smtClean="0"/>
              <a:t>)</a:t>
            </a:r>
          </a:p>
          <a:p>
            <a:pPr marL="800100" lvl="1" indent="-342900">
              <a:buFontTx/>
              <a:buChar char="•"/>
              <a:defRPr/>
            </a:pPr>
            <a:r>
              <a:rPr lang="en-US" altLang="zh-CN" b="1" dirty="0" smtClean="0"/>
              <a:t>SP </a:t>
            </a:r>
            <a:r>
              <a:rPr lang="en-US" altLang="zh-CN" sz="2100" b="1" dirty="0"/>
              <a:t>for </a:t>
            </a:r>
            <a:r>
              <a:rPr lang="en-US" altLang="zh-CN" sz="2100" b="1" dirty="0"/>
              <a:t>11-21/0431, 11bd-d1-0-comment-resolution-31-2-5, </a:t>
            </a:r>
            <a:r>
              <a:rPr lang="en-US" altLang="zh-CN" sz="2100" b="1" dirty="0" err="1"/>
              <a:t>Liwen</a:t>
            </a:r>
            <a:r>
              <a:rPr lang="en-US" altLang="zh-CN" sz="2100" b="1" dirty="0"/>
              <a:t> Chu (NXP)</a:t>
            </a:r>
          </a:p>
          <a:p>
            <a:pPr marL="800100" lvl="1" indent="-342900" eaLnBrk="0" hangingPunct="0">
              <a:buFontTx/>
              <a:buChar char="•"/>
              <a:defRPr/>
            </a:pPr>
            <a:r>
              <a:rPr lang="en-US" altLang="zh-CN" b="1" dirty="0" smtClean="0"/>
              <a:t>Continue </a:t>
            </a:r>
            <a:r>
              <a:rPr lang="en-US" altLang="zh-CN" b="1" dirty="0" smtClean="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11-21/0343r1</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11-21/0343r1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1000 and 1171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23208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11-21/0383r1</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1161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11-21/0383r1</a:t>
            </a:r>
            <a:r>
              <a:rPr lang="zh-CN" altLang="en-US" sz="2400" dirty="0" smtClean="0">
                <a:sym typeface="+mn-ea"/>
              </a:rPr>
              <a:t>?</a:t>
            </a:r>
            <a:endParaRPr lang="zh-CN" altLang="en-US" sz="2400" dirty="0">
              <a:sym typeface="+mn-ea"/>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768070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11-21/0393r0)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11-21/0393r0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1093 and </a:t>
            </a:r>
            <a:r>
              <a:rPr lang="en-US" altLang="zh-CN" sz="2100" dirty="0" smtClean="0">
                <a:latin typeface="Calibri" panose="020F0502020204030204" pitchFamily="34" charset="0"/>
                <a:cs typeface="Calibri" panose="020F0502020204030204" pitchFamily="34" charset="0"/>
              </a:rPr>
              <a:t>1571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712323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a:t>
            </a:r>
            <a:r>
              <a:rPr lang="en-US" altLang="zh-CN" dirty="0" smtClean="0"/>
              <a:t>11-21/0429r2)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11-21/0429r2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1406, 1492, 1557, 1753, </a:t>
            </a:r>
            <a:r>
              <a:rPr lang="en-US" altLang="zh-CN" sz="2100" dirty="0" smtClean="0">
                <a:latin typeface="Calibri" panose="020F0502020204030204" pitchFamily="34" charset="0"/>
                <a:cs typeface="Calibri" panose="020F0502020204030204" pitchFamily="34" charset="0"/>
              </a:rPr>
              <a:t>1149</a:t>
            </a:r>
            <a:r>
              <a:rPr lang="en-US" altLang="zh-CN" sz="2100" dirty="0">
                <a:latin typeface="Calibri" panose="020F0502020204030204" pitchFamily="34" charset="0"/>
                <a:cs typeface="Calibri" panose="020F0502020204030204" pitchFamily="34" charset="0"/>
              </a:rPr>
              <a:t>, 1252, 1517, 1844, </a:t>
            </a:r>
            <a:r>
              <a:rPr lang="en-US" altLang="zh-CN" sz="2100" dirty="0" smtClean="0">
                <a:latin typeface="Calibri" panose="020F0502020204030204" pitchFamily="34" charset="0"/>
                <a:cs typeface="Calibri" panose="020F0502020204030204" pitchFamily="34" charset="0"/>
              </a:rPr>
              <a:t>1281</a:t>
            </a:r>
            <a:r>
              <a:rPr lang="en-US" altLang="zh-CN" sz="2100" dirty="0">
                <a:latin typeface="Calibri" panose="020F0502020204030204" pitchFamily="34" charset="0"/>
                <a:cs typeface="Calibri" panose="020F0502020204030204" pitchFamily="34" charset="0"/>
              </a:rPr>
              <a:t>, </a:t>
            </a:r>
            <a:r>
              <a:rPr lang="en-US" altLang="zh-CN" sz="2100" dirty="0" smtClean="0">
                <a:latin typeface="Calibri" panose="020F0502020204030204" pitchFamily="34" charset="0"/>
                <a:cs typeface="Calibri" panose="020F0502020204030204" pitchFamily="34" charset="0"/>
              </a:rPr>
              <a:t>and 1481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055057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#5 </a:t>
            </a:r>
            <a:r>
              <a:rPr lang="en-US" altLang="zh-CN" dirty="0" smtClean="0"/>
              <a:t>(CR, </a:t>
            </a:r>
            <a:r>
              <a:rPr lang="en-US" altLang="zh-CN" dirty="0" smtClean="0"/>
              <a:t>11-21/0431r1)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11-21/0431r1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1067, 1068, 1152, 1153, </a:t>
            </a:r>
            <a:r>
              <a:rPr lang="en-GB" altLang="zh-CN" sz="2100" dirty="0" smtClean="0">
                <a:latin typeface="Calibri" panose="020F0502020204030204" pitchFamily="34" charset="0"/>
                <a:cs typeface="Calibri" panose="020F0502020204030204" pitchFamily="34" charset="0"/>
              </a:rPr>
              <a:t>1235</a:t>
            </a:r>
            <a:r>
              <a:rPr lang="en-GB" altLang="zh-CN" sz="2100" dirty="0">
                <a:latin typeface="Calibri" panose="020F0502020204030204" pitchFamily="34" charset="0"/>
                <a:cs typeface="Calibri" panose="020F0502020204030204" pitchFamily="34" charset="0"/>
              </a:rPr>
              <a:t>, 1343, 1438, </a:t>
            </a:r>
            <a:r>
              <a:rPr lang="en-GB" altLang="zh-CN" sz="2100" dirty="0" smtClean="0">
                <a:latin typeface="Calibri" panose="020F0502020204030204" pitchFamily="34" charset="0"/>
                <a:cs typeface="Calibri" panose="020F0502020204030204" pitchFamily="34" charset="0"/>
              </a:rPr>
              <a:t>1441</a:t>
            </a:r>
            <a:r>
              <a:rPr lang="en-GB" altLang="zh-CN" sz="2100" dirty="0">
                <a:latin typeface="Calibri" panose="020F0502020204030204" pitchFamily="34" charset="0"/>
                <a:cs typeface="Calibri" panose="020F0502020204030204" pitchFamily="34" charset="0"/>
              </a:rPr>
              <a:t>, 1567, 1568, </a:t>
            </a:r>
            <a:r>
              <a:rPr lang="en-GB" altLang="zh-CN" sz="2100" dirty="0" smtClean="0">
                <a:latin typeface="Calibri" panose="020F0502020204030204" pitchFamily="34" charset="0"/>
                <a:cs typeface="Calibri" panose="020F0502020204030204" pitchFamily="34" charset="0"/>
              </a:rPr>
              <a:t>and 1791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256577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168140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179 384 8507</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384 8507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1793848507@ieee802.my.webex.com</a:t>
            </a:r>
            <a:r>
              <a:rPr lang="en-US" altLang="zh-CN" sz="2400" dirty="0"/>
              <a:t>, or 173.243.2.68</a:t>
            </a:r>
          </a:p>
          <a:p>
            <a:endParaRPr lang="en-US" altLang="zh-CN" sz="2400" dirty="0"/>
          </a:p>
          <a:p>
            <a:r>
              <a:rPr lang="en-US" altLang="zh-CN" sz="2400" dirty="0"/>
              <a:t>Join using Microsoft Lync or Microsoft Skype for Business: dial 1793848507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78570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SPs</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(approval of Comment Resolutions)</a:t>
            </a:r>
            <a:endParaRPr lang="zh-CN" altLang="en-US" dirty="0"/>
          </a:p>
        </p:txBody>
      </p:sp>
      <p:sp>
        <p:nvSpPr>
          <p:cNvPr id="3" name="内容占位符 2"/>
          <p:cNvSpPr>
            <a:spLocks noGrp="1"/>
          </p:cNvSpPr>
          <p:nvPr>
            <p:ph idx="1"/>
          </p:nvPr>
        </p:nvSpPr>
        <p:spPr>
          <a:xfrm>
            <a:off x="914400" y="1524050"/>
            <a:ext cx="10361613" cy="4800473"/>
          </a:xfrm>
        </p:spPr>
        <p:txBody>
          <a:bodyPr>
            <a:normAutofit fontScale="40000" lnSpcReduction="20000"/>
          </a:bodyPr>
          <a:lstStyle/>
          <a:p>
            <a:r>
              <a:rPr lang="en-US" altLang="zh-CN" sz="2400" dirty="0" smtClean="0">
                <a:sym typeface="+mn-ea"/>
              </a:rPr>
              <a:t>Move to approv</a:t>
            </a:r>
            <a:r>
              <a:rPr lang="en-US" altLang="zh-CN" sz="2400" dirty="0" smtClean="0">
                <a:sym typeface="+mn-ea"/>
              </a:rPr>
              <a:t>e the comment resolutions as in following CR documents:</a:t>
            </a:r>
            <a:endParaRPr lang="zh-CN" altLang="en-US" sz="2400" dirty="0">
              <a:sym typeface="+mn-ea"/>
            </a:endParaRP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3 CIDs (</a:t>
            </a:r>
            <a:r>
              <a:rPr lang="en-GB" altLang="zh-CN" sz="2400" b="0" dirty="0">
                <a:latin typeface="Calibri" panose="020F0502020204030204" pitchFamily="34" charset="0"/>
                <a:cs typeface="Calibri" panose="020F0502020204030204" pitchFamily="34" charset="0"/>
              </a:rPr>
              <a:t>1527, 1800, and 1801</a:t>
            </a:r>
            <a:r>
              <a:rPr lang="en-US" altLang="zh-CN" sz="2400" b="0" dirty="0" smtClean="0">
                <a:latin typeface="Calibri" panose="020F0502020204030204" pitchFamily="34" charset="0"/>
                <a:cs typeface="Calibri" panose="020F0502020204030204" pitchFamily="34" charset="0"/>
              </a:rPr>
              <a:t>) as in 11-21/0020r2</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CID 1772 as in 11-21/0021r0</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a:t>
            </a:r>
            <a:r>
              <a:rPr lang="en-US" altLang="zh-CN" sz="2400" b="0" dirty="0">
                <a:latin typeface="Calibri" panose="020F0502020204030204" pitchFamily="34" charset="0"/>
                <a:cs typeface="Calibri" panose="020F0502020204030204" pitchFamily="34" charset="0"/>
              </a:rPr>
              <a:t>of </a:t>
            </a:r>
            <a:r>
              <a:rPr lang="en-US" altLang="zh-CN" sz="2400" b="0" dirty="0" smtClean="0">
                <a:latin typeface="Calibri" panose="020F0502020204030204" pitchFamily="34" charset="0"/>
                <a:cs typeface="Calibri" panose="020F0502020204030204" pitchFamily="34" charset="0"/>
              </a:rPr>
              <a:t>10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1080, 1113, 1114, 1115, 1538, 1578, 1774, 1776, 1083, and 1817</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11-21/0022r4</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1081, 1775, and, 1777</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11-21/0023r2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6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1027, 1082, 1317, 1539, 1540, and 1778</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11-21/0024r2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1116, 1664, and 1773</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11-21/0025r2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4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1818, 1541, 1668, and 1819</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11-21/0026r2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3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1154, 1158, and 1344</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11-21/0045r2</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15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1086, 1195, 1542, 1543, 1544, 1545, 1546, 1821, 1822, 1823, 1824, 1825, 1826, 1827, and 1828</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11-21/0028r3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4</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1216, 1444, 1445, and 1025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11-21/0044r3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US" altLang="zh-CN" sz="2400" b="0" dirty="0">
                <a:latin typeface="Calibri" panose="020F0502020204030204" pitchFamily="34" charset="0"/>
                <a:cs typeface="Calibri" panose="020F0502020204030204" pitchFamily="34" charset="0"/>
              </a:rPr>
              <a:t>1504, 1505 and </a:t>
            </a:r>
            <a:r>
              <a:rPr lang="en-US" altLang="zh-CN" sz="2400" b="0" dirty="0" smtClean="0">
                <a:latin typeface="Calibri" panose="020F0502020204030204" pitchFamily="34" charset="0"/>
                <a:cs typeface="Calibri" panose="020F0502020204030204" pitchFamily="34" charset="0"/>
              </a:rPr>
              <a:t>1599)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11-21/0126r1</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a:t>
            </a:r>
            <a:r>
              <a:rPr lang="en-US" altLang="zh-CN" sz="2400" b="0" dirty="0">
                <a:latin typeface="Calibri" panose="020F0502020204030204" pitchFamily="34" charset="0"/>
                <a:cs typeface="Calibri" panose="020F0502020204030204" pitchFamily="34" charset="0"/>
              </a:rPr>
              <a:t>of </a:t>
            </a:r>
            <a:r>
              <a:rPr lang="en-US" altLang="zh-CN" sz="2400" b="0" dirty="0" smtClean="0">
                <a:latin typeface="Calibri" panose="020F0502020204030204" pitchFamily="34" charset="0"/>
                <a:cs typeface="Calibri" panose="020F0502020204030204" pitchFamily="34" charset="0"/>
              </a:rPr>
              <a:t>13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US" altLang="zh-CN" sz="2400" b="0" dirty="0">
                <a:latin typeface="Calibri" panose="020F0502020204030204" pitchFamily="34" charset="0"/>
                <a:cs typeface="Calibri" panose="020F0502020204030204" pitchFamily="34" charset="0"/>
              </a:rPr>
              <a:t>CID </a:t>
            </a:r>
            <a:r>
              <a:rPr lang="en-GB" altLang="zh-CN" sz="2400" b="0" dirty="0">
                <a:latin typeface="Calibri" panose="020F0502020204030204" pitchFamily="34" charset="0"/>
                <a:cs typeface="Calibri" panose="020F0502020204030204" pitchFamily="34" charset="0"/>
              </a:rPr>
              <a:t>1021, 1022, 1224, 1225, 1227, 1422, 1423, 1486, 1487, 1494, 1754, 1789, and </a:t>
            </a:r>
            <a:r>
              <a:rPr lang="en-GB" altLang="zh-CN" sz="2400" b="0" dirty="0" smtClean="0">
                <a:latin typeface="Calibri" panose="020F0502020204030204" pitchFamily="34" charset="0"/>
                <a:cs typeface="Calibri" panose="020F0502020204030204" pitchFamily="34" charset="0"/>
              </a:rPr>
              <a:t>1790</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11-21/0070r5</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28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1009, 1010, 1073, 1074, 1011, 1138, 1139, 1197, 1240, 1250, 1255, 1258, 1378, 1380, 1381, 1382, 1383, 1384, 1385, 1439, 1507, 1508, 1516, 1689, 1732, 1733, 1734, and 1735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11-20/1939r3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6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1346, 1691, 1514, 1251, 1782, and 1515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11-21/0097r0</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14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1136, 1137, 1237, 1236, 1602, 1601, 1283, 1008, 1358, 1165, 1362, 1661, 1070, and 1455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11-21/0107r1</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1019 and 1845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11-21/0108r0</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22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1363, 1157, 1076, 1764, 1471, 1524, 1077, 1078, 1026, 1085, 1028, 1523, 1783, 1249, 1474, 1473, 1525,1526, 1793, 1792, 1802 and 1805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11-21/0109r1</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7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1453, 1452, 1450 1449, 1134, 1459, and </a:t>
            </a:r>
            <a:r>
              <a:rPr lang="en-GB" altLang="zh-CN" sz="2400" b="0" dirty="0" smtClean="0">
                <a:latin typeface="Calibri" panose="020F0502020204030204" pitchFamily="34" charset="0"/>
                <a:cs typeface="Calibri" panose="020F0502020204030204" pitchFamily="34" charset="0"/>
              </a:rPr>
              <a:t>1451</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11-21/0110r0</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22 CIDs (</a:t>
            </a:r>
            <a:r>
              <a:rPr lang="en-GB" altLang="zh-CN" sz="2400" b="0" dirty="0">
                <a:latin typeface="Calibri" panose="020F0502020204030204" pitchFamily="34" charset="0"/>
                <a:cs typeface="Calibri" panose="020F0502020204030204" pitchFamily="34" charset="0"/>
              </a:rPr>
              <a:t>1363, 1157, 1076, 1764, 1471, 1524, 1077, 1078, 1026, 1085, 1028, 1523, 1783, 1249, 1474, 1473, 1525,1526, 1793, 1792, 1802 and 1805</a:t>
            </a:r>
            <a:r>
              <a:rPr lang="en-US" altLang="zh-CN" sz="2400" b="0" dirty="0">
                <a:latin typeface="Calibri" panose="020F0502020204030204" pitchFamily="34" charset="0"/>
                <a:cs typeface="Calibri" panose="020F0502020204030204" pitchFamily="34" charset="0"/>
              </a:rPr>
              <a:t>) as in 11-21/0109r1</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22 CIDs (</a:t>
            </a:r>
            <a:r>
              <a:rPr lang="en-GB" altLang="zh-CN" sz="2400" b="0" dirty="0">
                <a:latin typeface="Calibri" panose="020F0502020204030204" pitchFamily="34" charset="0"/>
                <a:cs typeface="Calibri" panose="020F0502020204030204" pitchFamily="34" charset="0"/>
              </a:rPr>
              <a:t>1363, 1157, 1076, 1764, 1471, 1524, 1077, 1078, 1026, 1085, 1028, 1523, 1783, 1249, 1474, 1473, 1525,1526, 1793, 1792, 1802 and 1805</a:t>
            </a:r>
            <a:r>
              <a:rPr lang="en-US" altLang="zh-CN" sz="2400" b="0" dirty="0">
                <a:latin typeface="Calibri" panose="020F0502020204030204" pitchFamily="34" charset="0"/>
                <a:cs typeface="Calibri" panose="020F0502020204030204" pitchFamily="34" charset="0"/>
              </a:rPr>
              <a:t>) as in </a:t>
            </a:r>
            <a:r>
              <a:rPr lang="en-US" altLang="zh-CN" sz="2400" b="0" dirty="0" smtClean="0">
                <a:latin typeface="Calibri" panose="020F0502020204030204" pitchFamily="34" charset="0"/>
                <a:cs typeface="Calibri" panose="020F0502020204030204" pitchFamily="34" charset="0"/>
              </a:rPr>
              <a:t>11-21/0109r1</a:t>
            </a:r>
          </a:p>
          <a:p>
            <a:pPr marL="385445" indent="-342900">
              <a:lnSpc>
                <a:spcPct val="120000"/>
              </a:lnSpc>
              <a:spcBef>
                <a:spcPts val="0"/>
              </a:spcBef>
              <a:buFontTx/>
              <a:buChar char="-"/>
            </a:pPr>
            <a:r>
              <a:rPr lang="en-US" altLang="zh-CN" sz="2400" b="0" dirty="0">
                <a:solidFill>
                  <a:srgbClr val="FFC000"/>
                </a:solidFill>
                <a:latin typeface="Calibri" panose="020F0502020204030204" pitchFamily="34" charset="0"/>
                <a:cs typeface="Calibri" panose="020F0502020204030204" pitchFamily="34" charset="0"/>
              </a:rPr>
              <a:t>Resolutions of 2 CIDs </a:t>
            </a:r>
            <a:r>
              <a:rPr lang="en-US" altLang="zh-CN" sz="2400" b="0" dirty="0" smtClean="0">
                <a:solidFill>
                  <a:srgbClr val="FFC000"/>
                </a:solidFill>
                <a:latin typeface="Calibri" panose="020F0502020204030204" pitchFamily="34" charset="0"/>
                <a:cs typeface="Calibri" panose="020F0502020204030204" pitchFamily="34" charset="0"/>
              </a:rPr>
              <a:t>(</a:t>
            </a:r>
            <a:r>
              <a:rPr lang="en-GB" altLang="zh-CN" sz="2400" b="0" dirty="0">
                <a:solidFill>
                  <a:srgbClr val="FFC000"/>
                </a:solidFill>
                <a:latin typeface="Calibri" panose="020F0502020204030204" pitchFamily="34" charset="0"/>
                <a:cs typeface="Calibri" panose="020F0502020204030204" pitchFamily="34" charset="0"/>
              </a:rPr>
              <a:t>1000 and </a:t>
            </a:r>
            <a:r>
              <a:rPr lang="en-GB" altLang="zh-CN" sz="2400" b="0" dirty="0" smtClean="0">
                <a:solidFill>
                  <a:srgbClr val="FFC000"/>
                </a:solidFill>
                <a:latin typeface="Calibri" panose="020F0502020204030204" pitchFamily="34" charset="0"/>
                <a:cs typeface="Calibri" panose="020F0502020204030204" pitchFamily="34" charset="0"/>
              </a:rPr>
              <a:t>1171</a:t>
            </a:r>
            <a:r>
              <a:rPr lang="en-US" altLang="zh-CN" sz="2400" b="0" dirty="0" smtClean="0">
                <a:solidFill>
                  <a:srgbClr val="FFC000"/>
                </a:solidFill>
                <a:latin typeface="Calibri" panose="020F0502020204030204" pitchFamily="34" charset="0"/>
                <a:cs typeface="Calibri" panose="020F0502020204030204" pitchFamily="34" charset="0"/>
              </a:rPr>
              <a:t>) </a:t>
            </a:r>
            <a:r>
              <a:rPr lang="en-US" altLang="zh-CN" sz="2400" b="0" dirty="0">
                <a:solidFill>
                  <a:srgbClr val="FFC000"/>
                </a:solidFill>
                <a:latin typeface="Calibri" panose="020F0502020204030204" pitchFamily="34" charset="0"/>
                <a:cs typeface="Calibri" panose="020F0502020204030204" pitchFamily="34" charset="0"/>
              </a:rPr>
              <a:t>as in </a:t>
            </a:r>
            <a:r>
              <a:rPr lang="en-US" altLang="zh-CN" sz="2400" b="0" dirty="0" smtClean="0">
                <a:solidFill>
                  <a:srgbClr val="FFC000"/>
                </a:solidFill>
                <a:latin typeface="Calibri" panose="020F0502020204030204" pitchFamily="34" charset="0"/>
                <a:cs typeface="Calibri" panose="020F0502020204030204" pitchFamily="34" charset="0"/>
              </a:rPr>
              <a:t>11-21/0343r1</a:t>
            </a:r>
            <a:endParaRPr lang="en-US" altLang="zh-CN" sz="2400" b="0" dirty="0">
              <a:solidFill>
                <a:srgbClr val="FFC000"/>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rgbClr val="FFC000"/>
                </a:solidFill>
                <a:latin typeface="Calibri" panose="020F0502020204030204" pitchFamily="34" charset="0"/>
                <a:cs typeface="Calibri" panose="020F0502020204030204" pitchFamily="34" charset="0"/>
              </a:rPr>
              <a:t>Resolutions of </a:t>
            </a:r>
            <a:r>
              <a:rPr lang="en-US" altLang="zh-CN" sz="2400" b="0" dirty="0" smtClean="0">
                <a:solidFill>
                  <a:srgbClr val="FFC000"/>
                </a:solidFill>
                <a:latin typeface="Calibri" panose="020F0502020204030204" pitchFamily="34" charset="0"/>
                <a:cs typeface="Calibri" panose="020F0502020204030204" pitchFamily="34" charset="0"/>
              </a:rPr>
              <a:t> CID </a:t>
            </a:r>
            <a:r>
              <a:rPr lang="en-US" altLang="zh-CN" sz="2300" b="0" dirty="0">
                <a:solidFill>
                  <a:srgbClr val="FFC000"/>
                </a:solidFill>
                <a:sym typeface="+mn-ea"/>
              </a:rPr>
              <a:t>1161 </a:t>
            </a:r>
            <a:r>
              <a:rPr lang="en-US" altLang="zh-CN" sz="2400" b="0" dirty="0" smtClean="0">
                <a:solidFill>
                  <a:srgbClr val="FFC000"/>
                </a:solidFill>
                <a:latin typeface="Calibri" panose="020F0502020204030204" pitchFamily="34" charset="0"/>
                <a:cs typeface="Calibri" panose="020F0502020204030204" pitchFamily="34" charset="0"/>
              </a:rPr>
              <a:t>as </a:t>
            </a:r>
            <a:r>
              <a:rPr lang="en-US" altLang="zh-CN" sz="2400" b="0" dirty="0">
                <a:solidFill>
                  <a:srgbClr val="FFC000"/>
                </a:solidFill>
                <a:latin typeface="Calibri" panose="020F0502020204030204" pitchFamily="34" charset="0"/>
                <a:cs typeface="Calibri" panose="020F0502020204030204" pitchFamily="34" charset="0"/>
              </a:rPr>
              <a:t>in </a:t>
            </a:r>
            <a:r>
              <a:rPr lang="en-US" altLang="zh-CN" sz="2400" b="0" dirty="0" smtClean="0">
                <a:solidFill>
                  <a:srgbClr val="FFC000"/>
                </a:solidFill>
                <a:latin typeface="Calibri" panose="020F0502020204030204" pitchFamily="34" charset="0"/>
                <a:cs typeface="Calibri" panose="020F0502020204030204" pitchFamily="34" charset="0"/>
              </a:rPr>
              <a:t>11-21/0383r1</a:t>
            </a:r>
            <a:endParaRPr lang="en-US" altLang="zh-CN" sz="2400" b="0" dirty="0">
              <a:solidFill>
                <a:srgbClr val="FFC000"/>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rgbClr val="FFC000"/>
                </a:solidFill>
                <a:latin typeface="Calibri" panose="020F0502020204030204" pitchFamily="34" charset="0"/>
                <a:cs typeface="Calibri" panose="020F0502020204030204" pitchFamily="34" charset="0"/>
              </a:rPr>
              <a:t>Resolutions of 2 CIDs </a:t>
            </a:r>
            <a:r>
              <a:rPr lang="en-US" altLang="zh-CN" sz="2400" b="0" dirty="0" smtClean="0">
                <a:solidFill>
                  <a:srgbClr val="FFC000"/>
                </a:solidFill>
                <a:latin typeface="Calibri" panose="020F0502020204030204" pitchFamily="34" charset="0"/>
                <a:cs typeface="Calibri" panose="020F0502020204030204" pitchFamily="34" charset="0"/>
              </a:rPr>
              <a:t>(</a:t>
            </a:r>
            <a:r>
              <a:rPr lang="en-GB" altLang="zh-CN" sz="2400" b="0" dirty="0">
                <a:solidFill>
                  <a:srgbClr val="FFC000"/>
                </a:solidFill>
                <a:latin typeface="Calibri" panose="020F0502020204030204" pitchFamily="34" charset="0"/>
                <a:cs typeface="Calibri" panose="020F0502020204030204" pitchFamily="34" charset="0"/>
              </a:rPr>
              <a:t>1093 and </a:t>
            </a:r>
            <a:r>
              <a:rPr lang="en-US" altLang="zh-CN" sz="2400" b="0" dirty="0">
                <a:solidFill>
                  <a:srgbClr val="FFC000"/>
                </a:solidFill>
                <a:latin typeface="Calibri" panose="020F0502020204030204" pitchFamily="34" charset="0"/>
                <a:cs typeface="Calibri" panose="020F0502020204030204" pitchFamily="34" charset="0"/>
              </a:rPr>
              <a:t>1571</a:t>
            </a:r>
            <a:r>
              <a:rPr lang="en-US" altLang="zh-CN" sz="2400" b="0" dirty="0" smtClean="0">
                <a:solidFill>
                  <a:srgbClr val="FFC000"/>
                </a:solidFill>
                <a:latin typeface="Calibri" panose="020F0502020204030204" pitchFamily="34" charset="0"/>
                <a:cs typeface="Calibri" panose="020F0502020204030204" pitchFamily="34" charset="0"/>
              </a:rPr>
              <a:t>) </a:t>
            </a:r>
            <a:r>
              <a:rPr lang="en-US" altLang="zh-CN" sz="2400" b="0" dirty="0">
                <a:solidFill>
                  <a:srgbClr val="FFC000"/>
                </a:solidFill>
                <a:latin typeface="Calibri" panose="020F0502020204030204" pitchFamily="34" charset="0"/>
                <a:cs typeface="Calibri" panose="020F0502020204030204" pitchFamily="34" charset="0"/>
              </a:rPr>
              <a:t>as in </a:t>
            </a:r>
            <a:r>
              <a:rPr lang="en-US" altLang="zh-CN" sz="2400" b="0" dirty="0" smtClean="0">
                <a:solidFill>
                  <a:srgbClr val="FFC000"/>
                </a:solidFill>
                <a:latin typeface="Calibri" panose="020F0502020204030204" pitchFamily="34" charset="0"/>
                <a:cs typeface="Calibri" panose="020F0502020204030204" pitchFamily="34" charset="0"/>
              </a:rPr>
              <a:t>11-21/0393r0</a:t>
            </a:r>
            <a:endParaRPr lang="en-US" altLang="zh-CN" sz="2400" b="0" dirty="0">
              <a:solidFill>
                <a:srgbClr val="FFC000"/>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rgbClr val="FFC000"/>
                </a:solidFill>
                <a:latin typeface="Calibri" panose="020F0502020204030204" pitchFamily="34" charset="0"/>
                <a:cs typeface="Calibri" panose="020F0502020204030204" pitchFamily="34" charset="0"/>
              </a:rPr>
              <a:t>Resolutions of </a:t>
            </a:r>
            <a:r>
              <a:rPr lang="en-US" altLang="zh-CN" sz="2400" b="0" dirty="0" smtClean="0">
                <a:solidFill>
                  <a:srgbClr val="FFC000"/>
                </a:solidFill>
                <a:latin typeface="Calibri" panose="020F0502020204030204" pitchFamily="34" charset="0"/>
                <a:cs typeface="Calibri" panose="020F0502020204030204" pitchFamily="34" charset="0"/>
              </a:rPr>
              <a:t>10 </a:t>
            </a:r>
            <a:r>
              <a:rPr lang="en-US" altLang="zh-CN" sz="2400" b="0" dirty="0">
                <a:solidFill>
                  <a:srgbClr val="FFC000"/>
                </a:solidFill>
                <a:latin typeface="Calibri" panose="020F0502020204030204" pitchFamily="34" charset="0"/>
                <a:cs typeface="Calibri" panose="020F0502020204030204" pitchFamily="34" charset="0"/>
              </a:rPr>
              <a:t>CIDs </a:t>
            </a:r>
            <a:r>
              <a:rPr lang="en-US" altLang="zh-CN" sz="2400" b="0" dirty="0" smtClean="0">
                <a:solidFill>
                  <a:srgbClr val="FFC000"/>
                </a:solidFill>
                <a:latin typeface="Calibri" panose="020F0502020204030204" pitchFamily="34" charset="0"/>
                <a:cs typeface="Calibri" panose="020F0502020204030204" pitchFamily="34" charset="0"/>
              </a:rPr>
              <a:t>(</a:t>
            </a:r>
            <a:r>
              <a:rPr lang="en-US" altLang="zh-CN" sz="2400" b="0" dirty="0">
                <a:solidFill>
                  <a:srgbClr val="FFC000"/>
                </a:solidFill>
                <a:latin typeface="Calibri" panose="020F0502020204030204" pitchFamily="34" charset="0"/>
                <a:cs typeface="Calibri" panose="020F0502020204030204" pitchFamily="34" charset="0"/>
              </a:rPr>
              <a:t>1406, 1492, 1557, 1753, 1149, 1252, 1517, 1844, 1281, and </a:t>
            </a:r>
            <a:r>
              <a:rPr lang="en-US" altLang="zh-CN" sz="2400" b="0" dirty="0" smtClean="0">
                <a:solidFill>
                  <a:srgbClr val="FFC000"/>
                </a:solidFill>
                <a:latin typeface="Calibri" panose="020F0502020204030204" pitchFamily="34" charset="0"/>
                <a:cs typeface="Calibri" panose="020F0502020204030204" pitchFamily="34" charset="0"/>
              </a:rPr>
              <a:t>1481) </a:t>
            </a:r>
            <a:r>
              <a:rPr lang="en-US" altLang="zh-CN" sz="2400" b="0" dirty="0">
                <a:solidFill>
                  <a:srgbClr val="FFC000"/>
                </a:solidFill>
                <a:latin typeface="Calibri" panose="020F0502020204030204" pitchFamily="34" charset="0"/>
                <a:cs typeface="Calibri" panose="020F0502020204030204" pitchFamily="34" charset="0"/>
              </a:rPr>
              <a:t>as in </a:t>
            </a:r>
            <a:r>
              <a:rPr lang="en-US" altLang="zh-CN" sz="2400" b="0" dirty="0" smtClean="0">
                <a:solidFill>
                  <a:srgbClr val="FFC000"/>
                </a:solidFill>
                <a:latin typeface="Calibri" panose="020F0502020204030204" pitchFamily="34" charset="0"/>
                <a:cs typeface="Calibri" panose="020F0502020204030204" pitchFamily="34" charset="0"/>
              </a:rPr>
              <a:t>11-21/0429r2</a:t>
            </a:r>
          </a:p>
          <a:p>
            <a:pPr marL="385445" indent="-342900">
              <a:lnSpc>
                <a:spcPct val="120000"/>
              </a:lnSpc>
              <a:spcBef>
                <a:spcPts val="0"/>
              </a:spcBef>
              <a:buFontTx/>
              <a:buChar char="-"/>
            </a:pPr>
            <a:r>
              <a:rPr lang="en-US" altLang="zh-CN" sz="2400" b="0" dirty="0">
                <a:solidFill>
                  <a:srgbClr val="FFC000"/>
                </a:solidFill>
                <a:latin typeface="Calibri" panose="020F0502020204030204" pitchFamily="34" charset="0"/>
                <a:cs typeface="Calibri" panose="020F0502020204030204" pitchFamily="34" charset="0"/>
              </a:rPr>
              <a:t>Resolutions of </a:t>
            </a:r>
            <a:r>
              <a:rPr lang="en-US" altLang="zh-CN" sz="2400" b="0" dirty="0" smtClean="0">
                <a:solidFill>
                  <a:srgbClr val="FFC000"/>
                </a:solidFill>
                <a:latin typeface="Calibri" panose="020F0502020204030204" pitchFamily="34" charset="0"/>
                <a:cs typeface="Calibri" panose="020F0502020204030204" pitchFamily="34" charset="0"/>
              </a:rPr>
              <a:t>11 </a:t>
            </a:r>
            <a:r>
              <a:rPr lang="en-US" altLang="zh-CN" sz="2400" b="0" dirty="0">
                <a:solidFill>
                  <a:srgbClr val="FFC000"/>
                </a:solidFill>
                <a:latin typeface="Calibri" panose="020F0502020204030204" pitchFamily="34" charset="0"/>
                <a:cs typeface="Calibri" panose="020F0502020204030204" pitchFamily="34" charset="0"/>
              </a:rPr>
              <a:t>CIDs </a:t>
            </a:r>
            <a:r>
              <a:rPr lang="en-US" altLang="zh-CN" sz="2400" b="0" dirty="0" smtClean="0">
                <a:solidFill>
                  <a:srgbClr val="FFC000"/>
                </a:solidFill>
                <a:latin typeface="Calibri" panose="020F0502020204030204" pitchFamily="34" charset="0"/>
                <a:cs typeface="Calibri" panose="020F0502020204030204" pitchFamily="34" charset="0"/>
              </a:rPr>
              <a:t>(</a:t>
            </a:r>
            <a:r>
              <a:rPr lang="en-GB" altLang="zh-CN" sz="2400" b="0" dirty="0">
                <a:solidFill>
                  <a:srgbClr val="FFC000"/>
                </a:solidFill>
                <a:latin typeface="Calibri" panose="020F0502020204030204" pitchFamily="34" charset="0"/>
                <a:cs typeface="Calibri" panose="020F0502020204030204" pitchFamily="34" charset="0"/>
              </a:rPr>
              <a:t>1067, 1068, 1152, 1153, 1235, 1343, 1438, 1441, 1567, 1568, and </a:t>
            </a:r>
            <a:r>
              <a:rPr lang="en-GB" altLang="zh-CN" sz="2400" b="0" dirty="0" smtClean="0">
                <a:solidFill>
                  <a:srgbClr val="FFC000"/>
                </a:solidFill>
                <a:latin typeface="Calibri" panose="020F0502020204030204" pitchFamily="34" charset="0"/>
                <a:cs typeface="Calibri" panose="020F0502020204030204" pitchFamily="34" charset="0"/>
              </a:rPr>
              <a:t>1791</a:t>
            </a:r>
            <a:r>
              <a:rPr lang="en-US" altLang="zh-CN" sz="2400" b="0" dirty="0" smtClean="0">
                <a:solidFill>
                  <a:srgbClr val="FFC000"/>
                </a:solidFill>
                <a:latin typeface="Calibri" panose="020F0502020204030204" pitchFamily="34" charset="0"/>
                <a:cs typeface="Calibri" panose="020F0502020204030204" pitchFamily="34" charset="0"/>
              </a:rPr>
              <a:t>) </a:t>
            </a:r>
            <a:r>
              <a:rPr lang="en-US" altLang="zh-CN" sz="2400" b="0" dirty="0">
                <a:solidFill>
                  <a:srgbClr val="FFC000"/>
                </a:solidFill>
                <a:latin typeface="Calibri" panose="020F0502020204030204" pitchFamily="34" charset="0"/>
                <a:cs typeface="Calibri" panose="020F0502020204030204" pitchFamily="34" charset="0"/>
              </a:rPr>
              <a:t>as in </a:t>
            </a:r>
            <a:r>
              <a:rPr lang="en-US" altLang="zh-CN" sz="2400" b="0" dirty="0" smtClean="0">
                <a:solidFill>
                  <a:srgbClr val="FFC000"/>
                </a:solidFill>
                <a:latin typeface="Calibri" panose="020F0502020204030204" pitchFamily="34" charset="0"/>
                <a:cs typeface="Calibri" panose="020F0502020204030204" pitchFamily="34" charset="0"/>
              </a:rPr>
              <a:t>11-21/0431r1</a:t>
            </a: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Seconded:</a:t>
            </a:r>
          </a:p>
          <a:p>
            <a:pPr marL="42545" indent="0">
              <a:lnSpc>
                <a:spcPct val="120000"/>
              </a:lnSpc>
              <a:spcBef>
                <a:spcPts val="0"/>
              </a:spcBef>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57383</TotalTime>
  <Words>4159</Words>
  <Application>Microsoft Office PowerPoint</Application>
  <PresentationFormat>宽屏</PresentationFormat>
  <Paragraphs>646</Paragraphs>
  <Slides>47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47</vt:i4>
      </vt:variant>
    </vt:vector>
  </HeadingPairs>
  <TitlesOfParts>
    <vt:vector size="5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Mar 2021</vt:lpstr>
      <vt:lpstr>TGbd Documents Update</vt:lpstr>
      <vt:lpstr>Current TGbd Timeline</vt:lpstr>
      <vt:lpstr>Submission List （1/3）</vt:lpstr>
      <vt:lpstr>Submission List （2/3）</vt:lpstr>
      <vt:lpstr>Submission List （3/3）</vt:lpstr>
      <vt:lpstr>IEEE 802.11 TGbd Teleconference</vt:lpstr>
      <vt:lpstr>Teleconference Bridge Information</vt:lpstr>
      <vt:lpstr>PowerPoint 演示文稿</vt:lpstr>
      <vt:lpstr>SP #1 (CR, 11-20/1939r3)</vt:lpstr>
      <vt:lpstr>IEEE 802.11 TGbd Teleconference During IEEE 802.11 Mar 2021 Plenary</vt:lpstr>
      <vt:lpstr>Teleconference Bridge Information</vt:lpstr>
      <vt:lpstr>PowerPoint 演示文稿</vt:lpstr>
      <vt:lpstr>Approval of TGbd meeting minutes</vt:lpstr>
      <vt:lpstr>SP #1 (CR, 11-21/0097r0)</vt:lpstr>
      <vt:lpstr>SP #2 (CR, 11-21/0107r1)</vt:lpstr>
      <vt:lpstr>SP #3 (CR, 11-21/0108r0)</vt:lpstr>
      <vt:lpstr>SP #4 (CR, 11-21/0109r1)</vt:lpstr>
      <vt:lpstr>SP #5 (CR, 11-21/0110r0)</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lpstr>SP #1 (CR, 11-21/0343r1)</vt:lpstr>
      <vt:lpstr>SP #2 (CR, 11-21/0383r1)</vt:lpstr>
      <vt:lpstr>SP #3 (CR, 11-21/0393r0)</vt:lpstr>
      <vt:lpstr>SP #4 (CR, 11-21/0429r2)</vt:lpstr>
      <vt:lpstr>SP #5 (CR, 11-21/0431r1)</vt:lpstr>
      <vt:lpstr>IEEE 802.11 TGbd Teleconference During IEEE 802.11 Mar 2021 Plenary</vt:lpstr>
      <vt:lpstr>Teleconference Bridge Information</vt:lpstr>
      <vt:lpstr>PowerPoint 演示文稿</vt:lpstr>
      <vt:lpstr>Motion (approval of Comment Resolutions)</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4963</cp:revision>
  <cp:lastPrinted>2014-11-04T15:04:00Z</cp:lastPrinted>
  <dcterms:created xsi:type="dcterms:W3CDTF">2007-04-17T18:10:00Z</dcterms:created>
  <dcterms:modified xsi:type="dcterms:W3CDTF">2021-03-11T14:55:13Z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