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3"/>
  </p:notesMasterIdLst>
  <p:handoutMasterIdLst>
    <p:handoutMasterId r:id="rId44"/>
  </p:handoutMasterIdLst>
  <p:sldIdLst>
    <p:sldId id="720" r:id="rId2"/>
    <p:sldId id="736" r:id="rId3"/>
    <p:sldId id="737" r:id="rId4"/>
    <p:sldId id="738" r:id="rId5"/>
    <p:sldId id="739" r:id="rId6"/>
    <p:sldId id="740" r:id="rId7"/>
    <p:sldId id="1061" r:id="rId8"/>
    <p:sldId id="1062" r:id="rId9"/>
    <p:sldId id="1063" r:id="rId10"/>
    <p:sldId id="741" r:id="rId11"/>
    <p:sldId id="742" r:id="rId12"/>
    <p:sldId id="793" r:id="rId13"/>
    <p:sldId id="833" r:id="rId14"/>
    <p:sldId id="753" r:id="rId15"/>
    <p:sldId id="885" r:id="rId16"/>
    <p:sldId id="935" r:id="rId17"/>
    <p:sldId id="1107" r:id="rId18"/>
    <p:sldId id="1108" r:id="rId19"/>
    <p:sldId id="1119" r:id="rId20"/>
    <p:sldId id="1028" r:id="rId21"/>
    <p:sldId id="1039" r:id="rId22"/>
    <p:sldId id="1030" r:id="rId23"/>
    <p:sldId id="1072" r:id="rId24"/>
    <p:sldId id="1040" r:id="rId25"/>
    <p:sldId id="1109" r:id="rId26"/>
    <p:sldId id="1099" r:id="rId27"/>
    <p:sldId id="1113" r:id="rId28"/>
    <p:sldId id="1114" r:id="rId29"/>
    <p:sldId id="1115" r:id="rId30"/>
    <p:sldId id="1116" r:id="rId31"/>
    <p:sldId id="1117" r:id="rId32"/>
    <p:sldId id="1118" r:id="rId33"/>
    <p:sldId id="1100" r:id="rId34"/>
    <p:sldId id="1110" r:id="rId35"/>
    <p:sldId id="1102" r:id="rId36"/>
    <p:sldId id="1043" r:id="rId37"/>
    <p:sldId id="1111" r:id="rId38"/>
    <p:sldId id="1103" r:id="rId39"/>
    <p:sldId id="1104" r:id="rId40"/>
    <p:sldId id="1112" r:id="rId41"/>
    <p:sldId id="1106" r:id="rId42"/>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405"/>
  </p:normalViewPr>
  <p:slideViewPr>
    <p:cSldViewPr showGuides="1">
      <p:cViewPr varScale="1">
        <p:scale>
          <a:sx n="81" d="100"/>
          <a:sy n="81" d="100"/>
        </p:scale>
        <p:origin x="108"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Jan 2021</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/0207</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r3</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17-00-00bd-ieee-802-11bd-january-2021-tc-meeting-minutes.docx" TargetMode="External"/><Relationship Id="rId2" Type="http://schemas.openxmlformats.org/officeDocument/2006/relationships/hyperlink" Target="https://mentor.ieee.org/802.11/dcn/21/11-21-0068-00-00bd-ieee-802-11bd-january-2021-interim-meeting-minutes.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327-00-00bd-ieee-802-11bd-february-2021-meeting-minutes.docx" TargetMode="External"/><Relationship Id="rId4" Type="http://schemas.openxmlformats.org/officeDocument/2006/relationships/hyperlink" Target="https://mentor.ieee.org/802.11/dcn/21/11-21-0185-00-00bd-ieee-802-11bd-january-2021-tc-meeting-minutes.doc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Mar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2021-02-01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784"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Mar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fontScale="92500"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a:solidFill>
                  <a:schemeClr val="bg1">
                    <a:lumMod val="85000"/>
                  </a:schemeClr>
                </a:solidFill>
                <a:cs typeface="+mn-ea"/>
                <a:sym typeface="+mn-ea"/>
              </a:rPr>
              <a:t>Mar 2</a:t>
            </a:r>
            <a:r>
              <a:rPr lang="en-US" altLang="zh-CN" sz="2400" baseline="30000" dirty="0">
                <a:solidFill>
                  <a:schemeClr val="bg1">
                    <a:lumMod val="85000"/>
                  </a:schemeClr>
                </a:solidFill>
                <a:cs typeface="+mn-ea"/>
                <a:sym typeface="+mn-ea"/>
              </a:rPr>
              <a:t>nd</a:t>
            </a:r>
            <a:r>
              <a:rPr lang="en-US" altLang="zh-CN" sz="2400" dirty="0">
                <a:solidFill>
                  <a:schemeClr val="bg1">
                    <a:lumMod val="85000"/>
                  </a:schemeClr>
                </a:solidFill>
                <a:cs typeface="+mn-ea"/>
                <a:sym typeface="+mn-ea"/>
              </a:rPr>
              <a:t>, 9:00am ~ 11:00am, ET; </a:t>
            </a:r>
            <a:r>
              <a:rPr lang="en-US" altLang="zh-CN" sz="2400" dirty="0" err="1">
                <a:solidFill>
                  <a:schemeClr val="bg1">
                    <a:lumMod val="85000"/>
                  </a:schemeClr>
                </a:solidFill>
                <a:cs typeface="+mn-ea"/>
                <a:sym typeface="+mn-ea"/>
              </a:rPr>
              <a:t>Webex</a:t>
            </a:r>
            <a:endParaRPr lang="en-US" altLang="zh-CN" sz="2400" dirty="0">
              <a:solidFill>
                <a:schemeClr val="bg1">
                  <a:lumMod val="85000"/>
                </a:schemeClr>
              </a:solidFill>
              <a:cs typeface="+mn-ea"/>
              <a:sym typeface="+mn-ea"/>
            </a:endParaRPr>
          </a:p>
          <a:p>
            <a:pPr eaLnBrk="1" hangingPunct="1"/>
            <a:r>
              <a:rPr lang="en-US" altLang="zh-CN" sz="2400" dirty="0">
                <a:solidFill>
                  <a:schemeClr val="bg1">
                    <a:lumMod val="85000"/>
                  </a:schemeClr>
                </a:solidFill>
                <a:cs typeface="+mn-ea"/>
                <a:sym typeface="+mn-ea"/>
              </a:rPr>
              <a:t>Mar 9</a:t>
            </a:r>
            <a:r>
              <a:rPr lang="en-US" altLang="zh-CN" sz="2400" baseline="30000" dirty="0">
                <a:solidFill>
                  <a:schemeClr val="bg1">
                    <a:lumMod val="85000"/>
                  </a:schemeClr>
                </a:solidFill>
                <a:cs typeface="+mn-ea"/>
                <a:sym typeface="+mn-ea"/>
              </a:rPr>
              <a:t>th</a:t>
            </a:r>
            <a:r>
              <a:rPr lang="en-US" altLang="zh-CN" sz="2400" dirty="0">
                <a:solidFill>
                  <a:schemeClr val="bg1">
                    <a:lumMod val="85000"/>
                  </a:schemeClr>
                </a:solidFill>
                <a:cs typeface="+mn-ea"/>
                <a:sym typeface="+mn-ea"/>
              </a:rPr>
              <a:t>, 9:00am ~ 11:00am, ET; </a:t>
            </a:r>
            <a:r>
              <a:rPr lang="en-US" altLang="zh-CN" sz="2400" dirty="0" err="1" smtClean="0">
                <a:solidFill>
                  <a:schemeClr val="bg1">
                    <a:lumMod val="85000"/>
                  </a:schemeClr>
                </a:solidFill>
                <a:cs typeface="+mn-ea"/>
                <a:sym typeface="+mn-ea"/>
              </a:rPr>
              <a:t>Webex</a:t>
            </a:r>
            <a:r>
              <a:rPr lang="en-US" altLang="zh-CN" sz="2400" dirty="0" smtClean="0">
                <a:solidFill>
                  <a:schemeClr val="bg1">
                    <a:lumMod val="85000"/>
                  </a:schemeClr>
                </a:solidFill>
                <a:cs typeface="+mn-ea"/>
                <a:sym typeface="+mn-ea"/>
              </a:rPr>
              <a:t> (802.11 Mar plenary week)</a:t>
            </a:r>
            <a:endParaRPr lang="en-US" altLang="zh-CN" sz="2400" dirty="0">
              <a:solidFill>
                <a:schemeClr val="bg1">
                  <a:lumMod val="85000"/>
                </a:schemeClr>
              </a:solidFill>
              <a:cs typeface="+mn-ea"/>
              <a:sym typeface="+mn-ea"/>
            </a:endParaRPr>
          </a:p>
          <a:p>
            <a:pPr eaLnBrk="1" hangingPunct="1"/>
            <a:r>
              <a:rPr lang="en-US" altLang="zh-CN" sz="2400" dirty="0">
                <a:solidFill>
                  <a:srgbClr val="00B050"/>
                </a:solidFill>
                <a:cs typeface="+mn-ea"/>
                <a:sym typeface="+mn-ea"/>
              </a:rPr>
              <a:t>Mar 10</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11:15am ~ 1:15pm, ET; </a:t>
            </a:r>
            <a:r>
              <a:rPr lang="en-US" altLang="zh-CN" sz="2400" dirty="0" err="1" smtClean="0">
                <a:solidFill>
                  <a:srgbClr val="00B050"/>
                </a:solidFill>
                <a:cs typeface="+mn-ea"/>
                <a:sym typeface="+mn-ea"/>
              </a:rPr>
              <a:t>Webex</a:t>
            </a:r>
            <a:r>
              <a:rPr lang="en-US" altLang="zh-CN" sz="2400" dirty="0">
                <a:solidFill>
                  <a:srgbClr val="00B050"/>
                </a:solidFill>
                <a:cs typeface="+mn-ea"/>
                <a:sym typeface="+mn-ea"/>
              </a:rPr>
              <a:t> (802.11 Mar plenary week</a:t>
            </a:r>
            <a:r>
              <a:rPr lang="en-US" altLang="zh-CN" sz="2400" dirty="0" smtClean="0">
                <a:solidFill>
                  <a:srgbClr val="00B050"/>
                </a:solidFill>
                <a:cs typeface="+mn-ea"/>
                <a:sym typeface="+mn-ea"/>
              </a:rPr>
              <a:t>)</a:t>
            </a:r>
            <a:endParaRPr lang="en-US" altLang="zh-CN" sz="2400" dirty="0">
              <a:solidFill>
                <a:srgbClr val="00B050"/>
              </a:solidFill>
              <a:cs typeface="+mn-ea"/>
              <a:sym typeface="+mn-ea"/>
            </a:endParaRPr>
          </a:p>
          <a:p>
            <a:pPr eaLnBrk="1" hangingPunct="1"/>
            <a:r>
              <a:rPr lang="en-US" altLang="zh-CN" sz="2400" dirty="0">
                <a:solidFill>
                  <a:srgbClr val="00B050"/>
                </a:solidFill>
                <a:cs typeface="+mn-ea"/>
                <a:sym typeface="+mn-ea"/>
              </a:rPr>
              <a:t>Mar 11</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7:00pm ~ 9:00pm, ET; </a:t>
            </a:r>
            <a:r>
              <a:rPr lang="en-US" altLang="zh-CN" sz="2400" dirty="0" err="1" smtClean="0">
                <a:solidFill>
                  <a:srgbClr val="00B050"/>
                </a:solidFill>
                <a:cs typeface="+mn-ea"/>
                <a:sym typeface="+mn-ea"/>
              </a:rPr>
              <a:t>Webex</a:t>
            </a:r>
            <a:r>
              <a:rPr lang="en-US" altLang="zh-CN" sz="2400" dirty="0">
                <a:solidFill>
                  <a:srgbClr val="00B050"/>
                </a:solidFill>
                <a:cs typeface="+mn-ea"/>
                <a:sym typeface="+mn-ea"/>
              </a:rPr>
              <a:t> (802.11 Mar plenary week</a:t>
            </a:r>
            <a:r>
              <a:rPr lang="en-US" altLang="zh-CN" sz="2400" dirty="0" smtClean="0">
                <a:solidFill>
                  <a:srgbClr val="00B050"/>
                </a:solidFill>
                <a:cs typeface="+mn-ea"/>
                <a:sym typeface="+mn-ea"/>
              </a:rPr>
              <a:t>)</a:t>
            </a:r>
            <a:endParaRPr lang="en-US" altLang="zh-CN" sz="2400" dirty="0">
              <a:solidFill>
                <a:srgbClr val="00B050"/>
              </a:solidFill>
              <a:cs typeface="+mn-ea"/>
              <a:sym typeface="+mn-ea"/>
            </a:endParaRPr>
          </a:p>
          <a:p>
            <a:pPr eaLnBrk="1" hangingPunct="1"/>
            <a:r>
              <a:rPr lang="en-US" altLang="zh-CN" sz="2400" dirty="0">
                <a:solidFill>
                  <a:srgbClr val="00B050"/>
                </a:solidFill>
                <a:cs typeface="+mn-ea"/>
                <a:sym typeface="+mn-ea"/>
              </a:rPr>
              <a:t>Mar 12</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11:00am, ET; </a:t>
            </a:r>
            <a:r>
              <a:rPr lang="en-US" altLang="zh-CN" sz="2400" dirty="0" err="1" smtClean="0">
                <a:solidFill>
                  <a:srgbClr val="00B050"/>
                </a:solidFill>
                <a:cs typeface="+mn-ea"/>
                <a:sym typeface="+mn-ea"/>
              </a:rPr>
              <a:t>Webex</a:t>
            </a:r>
            <a:r>
              <a:rPr lang="en-US" altLang="zh-CN" sz="2400" dirty="0">
                <a:solidFill>
                  <a:srgbClr val="00B050"/>
                </a:solidFill>
                <a:cs typeface="+mn-ea"/>
                <a:sym typeface="+mn-ea"/>
              </a:rPr>
              <a:t> (802.11 Mar plenary week</a:t>
            </a:r>
            <a:r>
              <a:rPr lang="en-US" altLang="zh-CN" sz="2400" dirty="0" smtClean="0">
                <a:solidFill>
                  <a:srgbClr val="00B050"/>
                </a:solidFill>
                <a:cs typeface="+mn-ea"/>
                <a:sym typeface="+mn-ea"/>
              </a:rPr>
              <a:t>)</a:t>
            </a:r>
          </a:p>
          <a:p>
            <a:pPr eaLnBrk="1" hangingPunct="1"/>
            <a:r>
              <a:rPr lang="en-US" altLang="zh-CN" sz="2400" dirty="0" smtClean="0">
                <a:solidFill>
                  <a:srgbClr val="00B050"/>
                </a:solidFill>
                <a:cs typeface="+mn-ea"/>
                <a:sym typeface="+mn-ea"/>
              </a:rPr>
              <a:t>Mar 23</a:t>
            </a:r>
            <a:r>
              <a:rPr lang="en-US" altLang="zh-CN" sz="2400" baseline="30000" dirty="0" smtClean="0">
                <a:solidFill>
                  <a:srgbClr val="00B050"/>
                </a:solidFill>
                <a:cs typeface="+mn-ea"/>
                <a:sym typeface="+mn-ea"/>
              </a:rPr>
              <a:t>rd</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a:t>
            </a:r>
            <a:r>
              <a:rPr lang="en-US" altLang="zh-CN" sz="2400" dirty="0" smtClean="0">
                <a:solidFill>
                  <a:srgbClr val="00B050"/>
                </a:solidFill>
                <a:cs typeface="+mn-ea"/>
                <a:sym typeface="+mn-ea"/>
              </a:rPr>
              <a:t>11:59am</a:t>
            </a:r>
            <a:r>
              <a:rPr lang="en-US" altLang="zh-CN" sz="2400" dirty="0">
                <a:solidFill>
                  <a:srgbClr val="00B050"/>
                </a:solidFill>
                <a:cs typeface="+mn-ea"/>
                <a:sym typeface="+mn-ea"/>
              </a:rPr>
              <a:t>, </a:t>
            </a:r>
            <a:r>
              <a:rPr lang="en-US" altLang="zh-CN" sz="2400" dirty="0" smtClean="0">
                <a:solidFill>
                  <a:srgbClr val="00B050"/>
                </a:solidFill>
                <a:cs typeface="+mn-ea"/>
                <a:sym typeface="+mn-ea"/>
              </a:rPr>
              <a:t>EST</a:t>
            </a:r>
            <a:r>
              <a:rPr lang="en-US" altLang="zh-CN" sz="2400" dirty="0">
                <a:solidFill>
                  <a:srgbClr val="00B050"/>
                </a:solidFill>
                <a:cs typeface="+mn-ea"/>
                <a:sym typeface="+mn-ea"/>
              </a:rPr>
              <a: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Mar 30</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10:00am ~ 11:59am, EST;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Apr 6</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11:59am, EST;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Apr 13</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10:00am ~ 11:59am, EST;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Apr 20</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11:59am, EST;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Apr 27</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10:00am ~ 11:59am, EST;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extLst>
              <p:ext uri="{D42A27DB-BD31-4B8C-83A1-F6EECF244321}">
                <p14:modId xmlns:p14="http://schemas.microsoft.com/office/powerpoint/2010/main" val="3090360755"/>
              </p:ext>
            </p:extLst>
          </p:nvPr>
        </p:nvGraphicFramePr>
        <p:xfrm>
          <a:off x="1447922" y="1756302"/>
          <a:ext cx="9637599" cy="429768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a:t>
                      </a:r>
                      <a:r>
                        <a:rPr lang="en-US" altLang="zh-CN" sz="1200" dirty="0" smtClean="0">
                          <a:solidFill>
                            <a:srgbClr val="0070C0"/>
                          </a:solidFill>
                        </a:rPr>
                        <a:t>, </a:t>
                      </a:r>
                      <a:r>
                        <a:rPr lang="en-US" altLang="zh-CN" sz="1200" dirty="0" smtClean="0">
                          <a:solidFill>
                            <a:srgbClr val="0070C0"/>
                          </a:solidFill>
                        </a:rPr>
                        <a:t>11-21/0207r3</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a:t>
                      </a:r>
                      <a:r>
                        <a:rPr lang="en-US" altLang="zh-CN" sz="1200" dirty="0" smtClean="0">
                          <a:solidFill>
                            <a:srgbClr val="0070C0"/>
                          </a:solidFill>
                          <a:sym typeface="+mn-ea"/>
                        </a:rPr>
                        <a:t>11-21/0327r0</a:t>
                      </a: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11-19/2045r9 </a:t>
                      </a:r>
                      <a:r>
                        <a:rPr lang="en-US" altLang="zh-CN" sz="1200" dirty="0" smtClean="0">
                          <a:solidFill>
                            <a:srgbClr val="0070C0"/>
                          </a:solidFill>
                        </a:rPr>
                        <a:t>(</a:t>
                      </a:r>
                      <a:r>
                        <a:rPr lang="en-US" altLang="zh-CN" sz="1200" dirty="0" smtClean="0">
                          <a:solidFill>
                            <a:srgbClr val="0070C0"/>
                          </a:solidFill>
                        </a:rPr>
                        <a:t>D1.0)</a:t>
                      </a:r>
                      <a:endParaRPr lang="en-US" altLang="zh-CN" sz="1200" dirty="0" smtClean="0">
                        <a:solidFill>
                          <a:srgbClr val="0070C0"/>
                        </a:solidFill>
                      </a:endParaRP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a:t>
                      </a:r>
                      <a:r>
                        <a:rPr lang="en-US" altLang="zh-CN" sz="1200" dirty="0" smtClean="0">
                          <a:solidFill>
                            <a:srgbClr val="0070C0"/>
                          </a:solidFill>
                        </a:rPr>
                        <a:t>11-20/1887r5 (LB251)</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txBox="1">
            <a:spLocks/>
          </p:cNvSpPr>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smtClean="0">
                <a:solidFill>
                  <a:srgbClr val="00B050"/>
                </a:solidFill>
                <a:sym typeface="+mn-ea"/>
              </a:rPr>
              <a:t>PAR approved							Dec 2018</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First TG meeting							Jan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D0.1 										</a:t>
            </a:r>
            <a:r>
              <a:rPr lang="en-US" altLang="en-US" sz="2000" kern="0" dirty="0" smtClean="0">
                <a:solidFill>
                  <a:srgbClr val="00B050"/>
                </a:solidFill>
                <a:sym typeface="Wingdings" panose="05000000000000000000" pitchFamily="2" charset="2"/>
              </a:rPr>
              <a:t>Nov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Sep 2020  Oct 2020</a:t>
            </a:r>
            <a:endParaRPr lang="en-US" altLang="en-US" sz="2000" kern="0" dirty="0" smtClean="0">
              <a:solidFill>
                <a:srgbClr val="00B050"/>
              </a:solidFill>
              <a:cs typeface="+mn-ea"/>
            </a:endParaRPr>
          </a:p>
          <a:p>
            <a:pPr lvl="1" defTabSz="337185">
              <a:buFont typeface="Arial" panose="020B0604020202020204" pitchFamily="34" charset="0"/>
              <a:buChar char="•"/>
              <a:defRPr/>
            </a:pPr>
            <a:r>
              <a:rPr lang="en-US" altLang="en-US" sz="2000" kern="0" dirty="0" smtClean="0">
                <a:solidFill>
                  <a:schemeClr val="tx1"/>
                </a:solidFill>
                <a:sym typeface="+mn-ea"/>
              </a:rPr>
              <a:t>D2.0 LB recirculation					</a:t>
            </a:r>
            <a:r>
              <a:rPr lang="en-US" altLang="en-US" sz="2000" kern="0" dirty="0" smtClean="0">
                <a:solidFill>
                  <a:schemeClr val="tx1"/>
                </a:solidFill>
                <a:cs typeface="+mn-ea"/>
                <a:sym typeface="Wingdings" panose="05000000000000000000" pitchFamily="2" charset="2"/>
              </a:rPr>
              <a:t>Mar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Form Sponsor Ballot Pool				</a:t>
            </a:r>
            <a:r>
              <a:rPr lang="en-US" altLang="en-US" sz="2000" kern="0" dirty="0" smtClean="0">
                <a:solidFill>
                  <a:schemeClr val="tx1"/>
                </a:solidFill>
                <a:cs typeface="+mn-ea"/>
                <a:sym typeface="Wingdings" panose="05000000000000000000" pitchFamily="2" charset="2"/>
              </a:rPr>
              <a:t>Jul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Initial Sponsor Ballot (D4.0)			</a:t>
            </a:r>
            <a:r>
              <a:rPr lang="en-US" altLang="en-US" sz="2000" kern="0" dirty="0" smtClean="0">
                <a:solidFill>
                  <a:schemeClr val="tx1"/>
                </a:solidFill>
                <a:cs typeface="+mn-ea"/>
                <a:sym typeface="Wingdings" panose="05000000000000000000" pitchFamily="2" charset="2"/>
              </a:rPr>
              <a:t>Nov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err="1" smtClean="0">
                <a:solidFill>
                  <a:schemeClr val="tx1"/>
                </a:solidFill>
                <a:sym typeface="+mn-ea"/>
              </a:rPr>
              <a:t>RevCom</a:t>
            </a:r>
            <a:r>
              <a:rPr lang="en-US" altLang="en-US" sz="2000" kern="0" dirty="0" smtClean="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Sep 2022</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a:t>
            </a:r>
            <a:r>
              <a:rPr lang="zh-CN" altLang="en-US" dirty="0" smtClean="0"/>
              <a:t>（</a:t>
            </a:r>
            <a:r>
              <a:rPr lang="en-US" altLang="zh-CN" dirty="0" smtClean="0"/>
              <a:t>1/3</a:t>
            </a:r>
            <a:r>
              <a:rPr lang="zh-CN" altLang="en-US" dirty="0" smtClean="0"/>
              <a:t>）</a:t>
            </a:r>
            <a:endParaRPr lang="en-US" altLang="zh-CN" dirty="0"/>
          </a:p>
        </p:txBody>
      </p:sp>
      <p:sp>
        <p:nvSpPr>
          <p:cNvPr id="3"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11-20/1945r2, Resolutions </a:t>
            </a:r>
            <a:r>
              <a:rPr lang="en-US" altLang="zh-CN" sz="1600" dirty="0">
                <a:solidFill>
                  <a:srgbClr val="00B050"/>
                </a:solidFill>
                <a:latin typeface="Calibri" panose="020F0502020204030204" pitchFamily="34" charset="0"/>
                <a:cs typeface="Calibri" panose="020F0502020204030204" pitchFamily="34" charset="0"/>
              </a:rPr>
              <a:t>to 32.3.5 NGV modulation and coding schemes,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11-20/1946r2, Resolutions </a:t>
            </a:r>
            <a:r>
              <a:rPr lang="en-US" altLang="zh-CN" sz="1600" dirty="0">
                <a:solidFill>
                  <a:srgbClr val="00B050"/>
                </a:solidFill>
                <a:latin typeface="Calibri" panose="020F0502020204030204" pitchFamily="34" charset="0"/>
                <a:cs typeface="Calibri" panose="020F0502020204030204" pitchFamily="34" charset="0"/>
              </a:rPr>
              <a:t>to 32.3.15 Parameters for NGV-MCSs,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11-20/1947r0, Resolutions </a:t>
            </a:r>
            <a:r>
              <a:rPr lang="en-US" altLang="zh-CN" sz="1600" dirty="0">
                <a:solidFill>
                  <a:srgbClr val="00B050"/>
                </a:solidFill>
                <a:latin typeface="Calibri" panose="020F0502020204030204" pitchFamily="34" charset="0"/>
                <a:cs typeface="Calibri" panose="020F0502020204030204" pitchFamily="34" charset="0"/>
              </a:rPr>
              <a:t>to 32.3.9.9 </a:t>
            </a:r>
            <a:r>
              <a:rPr lang="en-US" altLang="zh-CN" sz="1600" dirty="0" err="1">
                <a:solidFill>
                  <a:srgbClr val="00B050"/>
                </a:solidFill>
                <a:latin typeface="Calibri" panose="020F0502020204030204" pitchFamily="34" charset="0"/>
                <a:cs typeface="Calibri" panose="020F0502020204030204" pitchFamily="34" charset="0"/>
              </a:rPr>
              <a:t>Midambles</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11-20/1948r2, Resolutions </a:t>
            </a:r>
            <a:r>
              <a:rPr lang="en-US" altLang="zh-CN" sz="1600" dirty="0">
                <a:solidFill>
                  <a:srgbClr val="00B050"/>
                </a:solidFill>
                <a:latin typeface="Calibri" panose="020F0502020204030204" pitchFamily="34" charset="0"/>
                <a:cs typeface="Calibri" panose="020F0502020204030204" pitchFamily="34" charset="0"/>
              </a:rPr>
              <a:t>to 32.3.10 Transmit specification,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11-20/1949r0, Resolutions </a:t>
            </a:r>
            <a:r>
              <a:rPr lang="en-US" altLang="zh-CN" sz="1600" dirty="0">
                <a:solidFill>
                  <a:srgbClr val="00B050"/>
                </a:solidFill>
                <a:latin typeface="Calibri" panose="020F0502020204030204" pitchFamily="34" charset="0"/>
                <a:cs typeface="Calibri" panose="020F0502020204030204" pitchFamily="34" charset="0"/>
              </a:rPr>
              <a:t>to 32.3.12 NGV transmit procedure,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11-20/1950r0,</a:t>
            </a:r>
            <a:r>
              <a:rPr lang="zh-CN" altLang="en-US" sz="1600" dirty="0" smtClean="0">
                <a:solidFill>
                  <a:srgbClr val="00B050"/>
                </a:solidFill>
                <a:latin typeface="Calibri" panose="020F0502020204030204" pitchFamily="34" charset="0"/>
                <a:cs typeface="Calibri" panose="020F0502020204030204" pitchFamily="34" charset="0"/>
              </a:rPr>
              <a:t> </a:t>
            </a:r>
            <a:r>
              <a:rPr lang="en-US" altLang="zh-CN" sz="1600" dirty="0">
                <a:solidFill>
                  <a:srgbClr val="00B050"/>
                </a:solidFill>
                <a:latin typeface="Calibri" panose="020F0502020204030204" pitchFamily="34" charset="0"/>
                <a:cs typeface="Calibri" panose="020F0502020204030204" pitchFamily="34" charset="0"/>
              </a:rPr>
              <a:t>Resolutions to 32.3.13 NGV receive procedure,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11-21/0003r1, </a:t>
            </a:r>
            <a:r>
              <a:rPr lang="en-US" altLang="zh-CN" sz="1600" dirty="0" smtClean="0">
                <a:solidFill>
                  <a:srgbClr val="00B050"/>
                </a:solidFill>
                <a:latin typeface="Calibri" panose="020F0502020204030204" pitchFamily="34" charset="0"/>
                <a:cs typeface="Calibri" panose="020F0502020204030204" pitchFamily="34" charset="0"/>
              </a:rPr>
              <a:t>cr-d1-0-clause-32-2</a:t>
            </a:r>
            <a:r>
              <a:rPr lang="en-US" altLang="zh-CN" sz="1600" dirty="0">
                <a:solidFill>
                  <a:srgbClr val="00B050"/>
                </a:solidFill>
                <a:latin typeface="Calibri" panose="020F0502020204030204" pitchFamily="34" charset="0"/>
                <a:cs typeface="Calibri" panose="020F0502020204030204" pitchFamily="34" charset="0"/>
              </a:rPr>
              <a:t>, Bo Sun (ZTE)</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11-20/1990</a:t>
            </a:r>
            <a:r>
              <a:rPr lang="en-US" altLang="zh-CN" sz="1600" dirty="0">
                <a:solidFill>
                  <a:srgbClr val="00B050"/>
                </a:solidFill>
                <a:latin typeface="Calibri" panose="020F0502020204030204" pitchFamily="34" charset="0"/>
                <a:cs typeface="Calibri" panose="020F0502020204030204" pitchFamily="34" charset="0"/>
              </a:rPr>
              <a:t>, comment-resolution-for-receiver-specification,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11-21/0016</a:t>
            </a:r>
            <a:r>
              <a:rPr lang="en-US" altLang="zh-CN" sz="1600" dirty="0">
                <a:solidFill>
                  <a:srgbClr val="00B050"/>
                </a:solidFill>
                <a:latin typeface="Calibri" panose="020F0502020204030204" pitchFamily="34" charset="0"/>
                <a:cs typeface="Calibri" panose="020F0502020204030204" pitchFamily="34" charset="0"/>
              </a:rPr>
              <a:t>, comment-resolution-for-mathematical-description-and-related,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11-21/0005</a:t>
            </a:r>
            <a:r>
              <a:rPr lang="en-US" altLang="zh-CN" sz="1600" dirty="0">
                <a:solidFill>
                  <a:srgbClr val="00B050"/>
                </a:solidFill>
                <a:latin typeface="Calibri" panose="020F0502020204030204" pitchFamily="34" charset="0"/>
                <a:cs typeface="Calibri" panose="020F0502020204030204" pitchFamily="34" charset="0"/>
              </a:rPr>
              <a:t>, cr-d1-0-clause-32-4, Bo Sun (ZTE)</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11-21/0006, cr-d1-0-clause-17-2_17-3, Bo Sun (ZTE</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11-21/0051,</a:t>
            </a:r>
            <a:r>
              <a:rPr lang="en-US" altLang="zh-CN" sz="1600" dirty="0">
                <a:solidFill>
                  <a:srgbClr val="00B050"/>
                </a:solidFill>
                <a:latin typeface="Calibri" panose="020F0502020204030204" pitchFamily="34" charset="0"/>
                <a:cs typeface="Calibri" panose="020F0502020204030204" pitchFamily="34" charset="0"/>
              </a:rPr>
              <a:t> CR for CIDs related to DMG STA with OCB operation part </a:t>
            </a:r>
            <a:r>
              <a:rPr lang="en-US" altLang="zh-CN" sz="1600" dirty="0" smtClean="0">
                <a:solidFill>
                  <a:srgbClr val="00B050"/>
                </a:solidFill>
                <a:latin typeface="Calibri" panose="020F0502020204030204" pitchFamily="34" charset="0"/>
                <a:cs typeface="Calibri" panose="020F0502020204030204" pitchFamily="34" charset="0"/>
              </a:rPr>
              <a:t>2,</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Hiroyuki</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Panasonic)</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11-21/0044,</a:t>
            </a:r>
            <a:r>
              <a:rPr lang="en-US" altLang="zh-CN" sz="1600" dirty="0">
                <a:solidFill>
                  <a:srgbClr val="00B050"/>
                </a:solidFill>
                <a:latin typeface="Calibri" panose="020F0502020204030204" pitchFamily="34" charset="0"/>
                <a:cs typeface="Calibri" panose="020F0502020204030204" pitchFamily="34" charset="0"/>
              </a:rPr>
              <a:t> LB251 CIDs related to DMG STA with OCB </a:t>
            </a:r>
            <a:r>
              <a:rPr lang="en-US" altLang="zh-CN" sz="1600" dirty="0" smtClean="0">
                <a:solidFill>
                  <a:srgbClr val="00B050"/>
                </a:solidFill>
                <a:latin typeface="Calibri" panose="020F0502020204030204" pitchFamily="34" charset="0"/>
                <a:cs typeface="Calibri" panose="020F0502020204030204" pitchFamily="34" charset="0"/>
              </a:rPr>
              <a:t>operation, Hiroyuki</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Panasonic)</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11-21/0045,</a:t>
            </a:r>
            <a:r>
              <a:rPr lang="en-US" altLang="zh-CN" sz="1600" dirty="0">
                <a:solidFill>
                  <a:srgbClr val="00B050"/>
                </a:solidFill>
                <a:latin typeface="Calibri" panose="020F0502020204030204" pitchFamily="34" charset="0"/>
                <a:cs typeface="Calibri" panose="020F0502020204030204" pitchFamily="34" charset="0"/>
              </a:rPr>
              <a:t> CIDs 1154 1158 1444 1344 DMG STA operation in </a:t>
            </a:r>
            <a:r>
              <a:rPr lang="en-US" altLang="zh-CN" sz="1600" dirty="0" smtClean="0">
                <a:solidFill>
                  <a:srgbClr val="00B050"/>
                </a:solidFill>
                <a:latin typeface="Calibri" panose="020F0502020204030204" pitchFamily="34" charset="0"/>
                <a:cs typeface="Calibri" panose="020F0502020204030204" pitchFamily="34" charset="0"/>
              </a:rPr>
              <a:t>OCB, Hiroyuki</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(Panasonic</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11-21/0054r0, Renaming NGV, </a:t>
            </a:r>
            <a:r>
              <a:rPr lang="en-US" altLang="zh-CN" sz="1600" dirty="0" err="1">
                <a:solidFill>
                  <a:srgbClr val="00B050"/>
                </a:solidFill>
                <a:latin typeface="Calibri" panose="020F0502020204030204" pitchFamily="34" charset="0"/>
                <a:cs typeface="Calibri" panose="020F0502020204030204" pitchFamily="34" charset="0"/>
              </a:rPr>
              <a:t>Bahar</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Sadeghi</a:t>
            </a:r>
            <a:r>
              <a:rPr lang="en-US" altLang="zh-CN" sz="1600" dirty="0">
                <a:solidFill>
                  <a:srgbClr val="00B050"/>
                </a:solidFill>
                <a:latin typeface="Calibri" panose="020F0502020204030204" pitchFamily="34" charset="0"/>
                <a:cs typeface="Calibri" panose="020F0502020204030204" pitchFamily="34" charset="0"/>
              </a:rPr>
              <a:t> (Intel</a:t>
            </a:r>
            <a:r>
              <a:rPr lang="en-US" altLang="zh-CN" sz="1600" dirty="0" smtClean="0">
                <a:solidFill>
                  <a:srgbClr val="00B050"/>
                </a:solidFill>
                <a:latin typeface="Calibri" panose="020F0502020204030204" pitchFamily="34" charset="0"/>
                <a:cs typeface="Calibri" panose="020F0502020204030204" pitchFamily="34" charset="0"/>
              </a:rPr>
              <a:t>)</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a:t>
            </a:r>
            <a:r>
              <a:rPr lang="zh-CN" altLang="en-US" dirty="0" smtClean="0"/>
              <a:t>（</a:t>
            </a:r>
            <a:r>
              <a:rPr lang="en-US" altLang="zh-CN" dirty="0" smtClean="0"/>
              <a:t>2/3</a:t>
            </a:r>
            <a:r>
              <a:rPr lang="zh-CN" altLang="en-US" dirty="0" smtClean="0"/>
              <a:t>）</a:t>
            </a:r>
            <a:endParaRPr lang="en-US" altLang="zh-CN" dirty="0"/>
          </a:p>
        </p:txBody>
      </p:sp>
      <p:sp>
        <p:nvSpPr>
          <p:cNvPr id="3" name="文本占位符 2"/>
          <p:cNvSpPr>
            <a:spLocks noGrp="1"/>
          </p:cNvSpPr>
          <p:nvPr>
            <p:ph type="body" idx="1"/>
          </p:nvPr>
        </p:nvSpPr>
        <p:spPr>
          <a:xfrm>
            <a:off x="928688" y="1830388"/>
            <a:ext cx="10210532" cy="4494136"/>
          </a:xfrm>
        </p:spPr>
        <p:txBody>
          <a:bodyPr>
            <a:normAutofit fontScale="92500" lnSpcReduction="20000"/>
          </a:bodyPr>
          <a:lstStyle/>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11-21/20r2, the Comment resolution for CID 1527,1800, and 1801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11-21/21r0, the Comment resolution for 32.3.8.2.1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11-21/22r2, the Comment resolution for 32.3.8.2.2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11-21/23r0</a:t>
            </a:r>
            <a:r>
              <a:rPr lang="en-US" altLang="zh-CN" sz="1600" dirty="0">
                <a:solidFill>
                  <a:srgbClr val="00B050"/>
                </a:solidFill>
                <a:latin typeface="Calibri" panose="020F0502020204030204" pitchFamily="34" charset="0"/>
                <a:cs typeface="Calibri" panose="020F0502020204030204" pitchFamily="34" charset="0"/>
              </a:rPr>
              <a:t>, the Comment resolution for 32.3.8.2.3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11-21/24r0, the Comment resolution for 32.3.8.2.4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11-21/25r0, the Comment resolution for 32.3.8.2.5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11-21/26r0, </a:t>
            </a:r>
            <a:r>
              <a:rPr lang="en-US" altLang="zh-CN" sz="1600" dirty="0">
                <a:solidFill>
                  <a:srgbClr val="00B050"/>
                </a:solidFill>
                <a:latin typeface="Calibri" panose="020F0502020204030204" pitchFamily="34" charset="0"/>
                <a:cs typeface="Calibri" panose="020F0502020204030204" pitchFamily="34" charset="0"/>
              </a:rPr>
              <a:t>t</a:t>
            </a:r>
            <a:r>
              <a:rPr lang="en-US" altLang="zh-CN" sz="1600" dirty="0" smtClean="0">
                <a:solidFill>
                  <a:srgbClr val="00B050"/>
                </a:solidFill>
                <a:latin typeface="Calibri" panose="020F0502020204030204" pitchFamily="34" charset="0"/>
                <a:cs typeface="Calibri" panose="020F0502020204030204" pitchFamily="34" charset="0"/>
              </a:rPr>
              <a:t>he </a:t>
            </a:r>
            <a:r>
              <a:rPr lang="en-US" altLang="zh-CN" sz="1600" dirty="0">
                <a:solidFill>
                  <a:srgbClr val="00B050"/>
                </a:solidFill>
                <a:latin typeface="Calibri" panose="020F0502020204030204" pitchFamily="34" charset="0"/>
                <a:cs typeface="Calibri" panose="020F0502020204030204" pitchFamily="34" charset="0"/>
              </a:rPr>
              <a:t>Comment resolution for 32.3.8.3.3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11-21/27r0</a:t>
            </a:r>
            <a:r>
              <a:rPr lang="en-US" altLang="zh-CN" sz="1600" dirty="0">
                <a:solidFill>
                  <a:srgbClr val="00B050"/>
                </a:solidFill>
                <a:latin typeface="Calibri" panose="020F0502020204030204" pitchFamily="34" charset="0"/>
                <a:cs typeface="Calibri" panose="020F0502020204030204" pitchFamily="34" charset="0"/>
              </a:rPr>
              <a:t>, the Comment resolution for 32.3.8.3.3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11-21/28r0</a:t>
            </a:r>
            <a:r>
              <a:rPr lang="en-US" altLang="zh-CN" sz="1600" dirty="0">
                <a:solidFill>
                  <a:srgbClr val="00B050"/>
                </a:solidFill>
                <a:latin typeface="Calibri" panose="020F0502020204030204" pitchFamily="34" charset="0"/>
                <a:cs typeface="Calibri" panose="020F0502020204030204" pitchFamily="34" charset="0"/>
              </a:rPr>
              <a:t>, the Comment resolution for 32.3.8.3.3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11-21/0126r0, Comment resolution for 32-3-9-9, Miguel Lopez (Ericsson) </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11-21/0070r5, D1.0 Comment Resolution for Clause 31.2.2, </a:t>
            </a:r>
            <a:r>
              <a:rPr lang="en-US" altLang="zh-CN" sz="1600" dirty="0" err="1" smtClean="0">
                <a:solidFill>
                  <a:srgbClr val="00B050"/>
                </a:solidFill>
                <a:latin typeface="Calibri" panose="020F0502020204030204" pitchFamily="34" charset="0"/>
                <a:cs typeface="Calibri" panose="020F0502020204030204" pitchFamily="34" charset="0"/>
              </a:rPr>
              <a:t>Hanseul</a:t>
            </a:r>
            <a:r>
              <a:rPr lang="en-US" altLang="zh-CN" sz="1600" dirty="0" smtClean="0">
                <a:solidFill>
                  <a:srgbClr val="00B050"/>
                </a:solidFill>
                <a:latin typeface="Calibri" panose="020F0502020204030204" pitchFamily="34" charset="0"/>
                <a:cs typeface="Calibri" panose="020F0502020204030204" pitchFamily="34" charset="0"/>
              </a:rPr>
              <a:t> Hong (WILUS)</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11-20/1939r2, resolution clause 3 comments for lb251, Joseph Levy (</a:t>
            </a:r>
            <a:r>
              <a:rPr lang="en-US" altLang="zh-CN" sz="1600" dirty="0" err="1" smtClean="0">
                <a:solidFill>
                  <a:srgbClr val="00B050"/>
                </a:solidFill>
                <a:latin typeface="Calibri" panose="020F0502020204030204" pitchFamily="34" charset="0"/>
                <a:cs typeface="Calibri" panose="020F0502020204030204" pitchFamily="34" charset="0"/>
              </a:rPr>
              <a:t>InterDigital</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11-21/0083r2, </a:t>
            </a:r>
            <a:r>
              <a:rPr lang="en-US" altLang="zh-CN" sz="1600" dirty="0">
                <a:solidFill>
                  <a:srgbClr val="FFC000"/>
                </a:solidFill>
                <a:latin typeface="Calibri" panose="020F0502020204030204" pitchFamily="34" charset="0"/>
                <a:cs typeface="Calibri" panose="020F0502020204030204" pitchFamily="34" charset="0"/>
              </a:rPr>
              <a:t>LB251 Comment Resolution for 11bd D1.0 Clause 4 General </a:t>
            </a:r>
            <a:r>
              <a:rPr lang="en-US" altLang="zh-CN" sz="1600" dirty="0" smtClean="0">
                <a:solidFill>
                  <a:srgbClr val="FFC000"/>
                </a:solidFill>
                <a:latin typeface="Calibri" panose="020F0502020204030204" pitchFamily="34" charset="0"/>
                <a:cs typeface="Calibri" panose="020F0502020204030204" pitchFamily="34" charset="0"/>
              </a:rPr>
              <a:t>description, Stephan Sand (DLR)</a:t>
            </a: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11-21/0097r0</a:t>
            </a:r>
            <a:r>
              <a:rPr lang="en-US" altLang="zh-CN" sz="1600" dirty="0" smtClean="0">
                <a:solidFill>
                  <a:srgbClr val="00B050"/>
                </a:solidFill>
                <a:latin typeface="Calibri" panose="020F0502020204030204" pitchFamily="34" charset="0"/>
                <a:cs typeface="Calibri" panose="020F0502020204030204" pitchFamily="34" charset="0"/>
              </a:rPr>
              <a:t>,</a:t>
            </a:r>
            <a:r>
              <a:rPr lang="zh-CN" altLang="zh-CN" sz="1600" dirty="0" smtClean="0">
                <a:solidFill>
                  <a:srgbClr val="00B050"/>
                </a:solidFill>
                <a:latin typeface="Calibri" panose="020F0502020204030204" pitchFamily="34" charset="0"/>
                <a:cs typeface="Calibri" panose="020F0502020204030204" pitchFamily="34" charset="0"/>
              </a:rPr>
              <a:t> </a:t>
            </a:r>
            <a:r>
              <a:rPr lang="zh-CN" altLang="zh-CN" sz="1600" dirty="0">
                <a:solidFill>
                  <a:srgbClr val="00B050"/>
                </a:solidFill>
                <a:latin typeface="Calibri" panose="020F0502020204030204" pitchFamily="34" charset="0"/>
                <a:cs typeface="Calibri" panose="020F0502020204030204" pitchFamily="34" charset="0"/>
              </a:rPr>
              <a:t>D1.0 title comments </a:t>
            </a:r>
            <a:r>
              <a:rPr lang="zh-CN" altLang="zh-CN" sz="1600" dirty="0" smtClean="0">
                <a:solidFill>
                  <a:srgbClr val="00B050"/>
                </a:solidFill>
                <a:latin typeface="Calibri" panose="020F0502020204030204" pitchFamily="34" charset="0"/>
                <a:cs typeface="Calibri" panose="020F0502020204030204" pitchFamily="34" charset="0"/>
              </a:rPr>
              <a:t>resolution</a:t>
            </a:r>
            <a:r>
              <a:rPr lang="en-US" altLang="zh-CN" sz="1600" dirty="0" smtClean="0">
                <a:solidFill>
                  <a:srgbClr val="00B050"/>
                </a:solidFill>
                <a:latin typeface="Calibri" panose="020F0502020204030204" pitchFamily="34" charset="0"/>
                <a:cs typeface="Calibri" panose="020F0502020204030204" pitchFamily="34" charset="0"/>
              </a:rPr>
              <a:t>, </a:t>
            </a:r>
            <a:r>
              <a:rPr lang="en-US" altLang="zh-CN" sz="1600" dirty="0" err="1" smtClean="0">
                <a:solidFill>
                  <a:srgbClr val="00B050"/>
                </a:solidFill>
                <a:latin typeface="Calibri" panose="020F0502020204030204" pitchFamily="34" charset="0"/>
                <a:cs typeface="Calibri" panose="020F0502020204030204" pitchFamily="34" charset="0"/>
              </a:rPr>
              <a:t>Bahar</a:t>
            </a:r>
            <a:r>
              <a:rPr lang="en-US" altLang="zh-CN" sz="1600" dirty="0" smtClean="0">
                <a:solidFill>
                  <a:srgbClr val="00B050"/>
                </a:solidFill>
                <a:latin typeface="Calibri" panose="020F0502020204030204" pitchFamily="34" charset="0"/>
                <a:cs typeface="Calibri" panose="020F0502020204030204" pitchFamily="34" charset="0"/>
              </a:rPr>
              <a:t> </a:t>
            </a:r>
            <a:r>
              <a:rPr lang="en-US" altLang="zh-CN" sz="1600" dirty="0" err="1" smtClean="0">
                <a:solidFill>
                  <a:srgbClr val="00B050"/>
                </a:solidFill>
                <a:latin typeface="Calibri" panose="020F0502020204030204" pitchFamily="34" charset="0"/>
                <a:cs typeface="Calibri" panose="020F0502020204030204" pitchFamily="34" charset="0"/>
              </a:rPr>
              <a:t>Sadeghi</a:t>
            </a:r>
            <a:r>
              <a:rPr lang="en-US" altLang="zh-CN" sz="1600" dirty="0" smtClean="0">
                <a:solidFill>
                  <a:srgbClr val="00B050"/>
                </a:solidFill>
                <a:latin typeface="Calibri" panose="020F0502020204030204" pitchFamily="34" charset="0"/>
                <a:cs typeface="Calibri" panose="020F0502020204030204" pitchFamily="34" charset="0"/>
              </a:rPr>
              <a:t> (Intel)</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11-21/0107r0</a:t>
            </a:r>
            <a:r>
              <a:rPr lang="en-US" altLang="zh-CN" sz="1600" dirty="0" smtClean="0">
                <a:solidFill>
                  <a:srgbClr val="00B050"/>
                </a:solidFill>
                <a:latin typeface="Calibri" panose="020F0502020204030204" pitchFamily="34" charset="0"/>
                <a:cs typeface="Calibri" panose="020F0502020204030204" pitchFamily="34" charset="0"/>
              </a:rPr>
              <a:t>,</a:t>
            </a:r>
            <a:r>
              <a:rPr lang="zh-CN" altLang="zh-CN" sz="1600" dirty="0" smtClean="0">
                <a:solidFill>
                  <a:srgbClr val="00B050"/>
                </a:solidFill>
                <a:latin typeface="Calibri" panose="020F0502020204030204" pitchFamily="34" charset="0"/>
                <a:cs typeface="Calibri" panose="020F0502020204030204" pitchFamily="34" charset="0"/>
              </a:rPr>
              <a:t> </a:t>
            </a:r>
            <a:r>
              <a:rPr lang="zh-CN" altLang="zh-CN" sz="1600" dirty="0">
                <a:solidFill>
                  <a:srgbClr val="00B050"/>
                </a:solidFill>
                <a:latin typeface="Calibri" panose="020F0502020204030204" pitchFamily="34" charset="0"/>
                <a:cs typeface="Calibri" panose="020F0502020204030204" pitchFamily="34" charset="0"/>
              </a:rPr>
              <a:t>general comments </a:t>
            </a:r>
            <a:r>
              <a:rPr lang="zh-CN" altLang="zh-CN" sz="1600" dirty="0" smtClean="0">
                <a:solidFill>
                  <a:srgbClr val="00B050"/>
                </a:solidFill>
                <a:latin typeface="Calibri" panose="020F0502020204030204" pitchFamily="34" charset="0"/>
                <a:cs typeface="Calibri" panose="020F0502020204030204" pitchFamily="34" charset="0"/>
              </a:rPr>
              <a:t>resolution</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Bahar</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Sadeghi</a:t>
            </a:r>
            <a:r>
              <a:rPr lang="en-US" altLang="zh-CN" sz="1600" dirty="0">
                <a:solidFill>
                  <a:srgbClr val="00B050"/>
                </a:solidFill>
                <a:latin typeface="Calibri" panose="020F0502020204030204" pitchFamily="34" charset="0"/>
                <a:cs typeface="Calibri" panose="020F0502020204030204" pitchFamily="34" charset="0"/>
              </a:rPr>
              <a:t> (Intel</a:t>
            </a:r>
            <a:r>
              <a:rPr lang="en-US" altLang="zh-CN" sz="1600" dirty="0" smtClean="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a:t>
            </a:r>
            <a:r>
              <a:rPr lang="en-US" altLang="zh-CN" sz="1600" dirty="0" smtClean="0">
                <a:solidFill>
                  <a:srgbClr val="00B050"/>
                </a:solidFill>
                <a:latin typeface="Calibri" panose="020F0502020204030204" pitchFamily="34" charset="0"/>
                <a:cs typeface="Calibri" panose="020F0502020204030204" pitchFamily="34" charset="0"/>
              </a:rPr>
              <a:t>-</a:t>
            </a:r>
            <a:r>
              <a:rPr lang="zh-CN" altLang="zh-CN" sz="1600" dirty="0" smtClean="0">
                <a:solidFill>
                  <a:srgbClr val="00B050"/>
                </a:solidFill>
                <a:latin typeface="Calibri" panose="020F0502020204030204" pitchFamily="34" charset="0"/>
                <a:cs typeface="Calibri" panose="020F0502020204030204" pitchFamily="34" charset="0"/>
              </a:rPr>
              <a:t>21/0108r0</a:t>
            </a:r>
            <a:r>
              <a:rPr lang="en-US" altLang="zh-CN" sz="1600" dirty="0" smtClean="0">
                <a:solidFill>
                  <a:srgbClr val="00B050"/>
                </a:solidFill>
                <a:latin typeface="Calibri" panose="020F0502020204030204" pitchFamily="34" charset="0"/>
                <a:cs typeface="Calibri" panose="020F0502020204030204" pitchFamily="34" charset="0"/>
              </a:rPr>
              <a:t>, </a:t>
            </a:r>
            <a:r>
              <a:rPr lang="zh-CN" altLang="zh-CN" sz="1600" dirty="0" smtClean="0">
                <a:solidFill>
                  <a:srgbClr val="00B050"/>
                </a:solidFill>
                <a:latin typeface="Calibri" panose="020F0502020204030204" pitchFamily="34" charset="0"/>
                <a:cs typeface="Calibri" panose="020F0502020204030204" pitchFamily="34" charset="0"/>
              </a:rPr>
              <a:t>Clause </a:t>
            </a:r>
            <a:r>
              <a:rPr lang="zh-CN" altLang="zh-CN" sz="1600" dirty="0">
                <a:solidFill>
                  <a:srgbClr val="00B050"/>
                </a:solidFill>
                <a:latin typeface="Calibri" panose="020F0502020204030204" pitchFamily="34" charset="0"/>
                <a:cs typeface="Calibri" panose="020F0502020204030204" pitchFamily="34" charset="0"/>
              </a:rPr>
              <a:t>31.1 comments </a:t>
            </a:r>
            <a:r>
              <a:rPr lang="zh-CN" altLang="zh-CN" sz="1600" dirty="0" smtClean="0">
                <a:solidFill>
                  <a:srgbClr val="00B050"/>
                </a:solidFill>
                <a:latin typeface="Calibri" panose="020F0502020204030204" pitchFamily="34" charset="0"/>
                <a:cs typeface="Calibri" panose="020F0502020204030204" pitchFamily="34" charset="0"/>
              </a:rPr>
              <a:t>resolution</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Bahar</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Sadeghi</a:t>
            </a:r>
            <a:r>
              <a:rPr lang="en-US" altLang="zh-CN" sz="1600" dirty="0">
                <a:solidFill>
                  <a:srgbClr val="00B050"/>
                </a:solidFill>
                <a:latin typeface="Calibri" panose="020F0502020204030204" pitchFamily="34" charset="0"/>
                <a:cs typeface="Calibri" panose="020F0502020204030204" pitchFamily="34" charset="0"/>
              </a:rPr>
              <a:t> (Intel)</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11-21/0109r0</a:t>
            </a:r>
            <a:r>
              <a:rPr lang="en-US" altLang="zh-CN" sz="1600" dirty="0" smtClean="0">
                <a:solidFill>
                  <a:srgbClr val="00B050"/>
                </a:solidFill>
                <a:latin typeface="Calibri" panose="020F0502020204030204" pitchFamily="34" charset="0"/>
                <a:cs typeface="Calibri" panose="020F0502020204030204" pitchFamily="34" charset="0"/>
              </a:rPr>
              <a:t>, </a:t>
            </a:r>
            <a:r>
              <a:rPr lang="zh-CN" altLang="zh-CN" sz="1600" dirty="0" smtClean="0">
                <a:solidFill>
                  <a:srgbClr val="00B050"/>
                </a:solidFill>
                <a:latin typeface="Calibri" panose="020F0502020204030204" pitchFamily="34" charset="0"/>
                <a:cs typeface="Calibri" panose="020F0502020204030204" pitchFamily="34" charset="0"/>
              </a:rPr>
              <a:t>Clause </a:t>
            </a:r>
            <a:r>
              <a:rPr lang="zh-CN" altLang="zh-CN" sz="1600" dirty="0">
                <a:solidFill>
                  <a:srgbClr val="00B050"/>
                </a:solidFill>
                <a:latin typeface="Calibri" panose="020F0502020204030204" pitchFamily="34" charset="0"/>
                <a:cs typeface="Calibri" panose="020F0502020204030204" pitchFamily="34" charset="0"/>
              </a:rPr>
              <a:t>32.1 comments </a:t>
            </a:r>
            <a:r>
              <a:rPr lang="zh-CN" altLang="zh-CN" sz="1600" dirty="0" smtClean="0">
                <a:solidFill>
                  <a:srgbClr val="00B050"/>
                </a:solidFill>
                <a:latin typeface="Calibri" panose="020F0502020204030204" pitchFamily="34" charset="0"/>
                <a:cs typeface="Calibri" panose="020F0502020204030204" pitchFamily="34" charset="0"/>
              </a:rPr>
              <a:t>resolution</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Bahar</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Sadeghi</a:t>
            </a:r>
            <a:r>
              <a:rPr lang="en-US" altLang="zh-CN" sz="1600" dirty="0">
                <a:solidFill>
                  <a:srgbClr val="00B050"/>
                </a:solidFill>
                <a:latin typeface="Calibri" panose="020F0502020204030204" pitchFamily="34" charset="0"/>
                <a:cs typeface="Calibri" panose="020F0502020204030204" pitchFamily="34" charset="0"/>
              </a:rPr>
              <a:t> (Intel)</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11-21/0110r0</a:t>
            </a:r>
            <a:r>
              <a:rPr lang="en-US" altLang="zh-CN" sz="1600" dirty="0" smtClean="0">
                <a:solidFill>
                  <a:srgbClr val="00B050"/>
                </a:solidFill>
                <a:latin typeface="Calibri" panose="020F0502020204030204" pitchFamily="34" charset="0"/>
                <a:cs typeface="Calibri" panose="020F0502020204030204" pitchFamily="34" charset="0"/>
              </a:rPr>
              <a:t>, </a:t>
            </a:r>
            <a:r>
              <a:rPr lang="zh-CN" altLang="zh-CN" sz="1600" dirty="0" smtClean="0">
                <a:solidFill>
                  <a:srgbClr val="00B050"/>
                </a:solidFill>
                <a:latin typeface="Calibri" panose="020F0502020204030204" pitchFamily="34" charset="0"/>
                <a:cs typeface="Calibri" panose="020F0502020204030204" pitchFamily="34" charset="0"/>
              </a:rPr>
              <a:t>Annex </a:t>
            </a:r>
            <a:r>
              <a:rPr lang="zh-CN" altLang="zh-CN" sz="1600" dirty="0">
                <a:solidFill>
                  <a:srgbClr val="00B050"/>
                </a:solidFill>
                <a:latin typeface="Calibri" panose="020F0502020204030204" pitchFamily="34" charset="0"/>
                <a:cs typeface="Calibri" panose="020F0502020204030204" pitchFamily="34" charset="0"/>
              </a:rPr>
              <a:t>C3 comments </a:t>
            </a:r>
            <a:r>
              <a:rPr lang="zh-CN" altLang="zh-CN" sz="1600" dirty="0" smtClean="0">
                <a:solidFill>
                  <a:srgbClr val="00B050"/>
                </a:solidFill>
                <a:latin typeface="Calibri" panose="020F0502020204030204" pitchFamily="34" charset="0"/>
                <a:cs typeface="Calibri" panose="020F0502020204030204" pitchFamily="34" charset="0"/>
              </a:rPr>
              <a:t>resolution</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Bahar</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Sadeghi</a:t>
            </a:r>
            <a:r>
              <a:rPr lang="en-US" altLang="zh-CN" sz="1600" dirty="0">
                <a:solidFill>
                  <a:srgbClr val="00B050"/>
                </a:solidFill>
                <a:latin typeface="Calibri" panose="020F0502020204030204" pitchFamily="34" charset="0"/>
                <a:cs typeface="Calibri" panose="020F0502020204030204" pitchFamily="34" charset="0"/>
              </a:rPr>
              <a:t> (Intel</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444494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a:t>
            </a:r>
            <a:r>
              <a:rPr lang="zh-CN" altLang="en-US" dirty="0" smtClean="0"/>
              <a:t>（</a:t>
            </a:r>
            <a:r>
              <a:rPr lang="en-US" altLang="zh-CN" dirty="0" smtClean="0"/>
              <a:t>3/3</a:t>
            </a:r>
            <a:r>
              <a:rPr lang="zh-CN" altLang="en-US" dirty="0" smtClean="0"/>
              <a:t>）</a:t>
            </a:r>
            <a:endParaRPr lang="en-US" altLang="zh-CN" dirty="0"/>
          </a:p>
        </p:txBody>
      </p:sp>
      <p:sp>
        <p:nvSpPr>
          <p:cNvPr id="3" name="文本占位符 2"/>
          <p:cNvSpPr>
            <a:spLocks noGrp="1"/>
          </p:cNvSpPr>
          <p:nvPr>
            <p:ph type="body" idx="1"/>
          </p:nvPr>
        </p:nvSpPr>
        <p:spPr>
          <a:xfrm>
            <a:off x="928688" y="1830388"/>
            <a:ext cx="10210532" cy="4494136"/>
          </a:xfrm>
        </p:spPr>
        <p:txBody>
          <a:bodyPr>
            <a:normAutofit/>
          </a:bodyPr>
          <a:lstStyle/>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11-21/0343r0</a:t>
            </a:r>
            <a:r>
              <a:rPr lang="en-US" altLang="zh-CN" sz="1600" dirty="0" smtClean="0">
                <a:solidFill>
                  <a:schemeClr val="tx1"/>
                </a:solidFill>
                <a:latin typeface="Calibri" panose="020F0502020204030204" pitchFamily="34" charset="0"/>
                <a:cs typeface="Calibri" panose="020F0502020204030204" pitchFamily="34" charset="0"/>
              </a:rPr>
              <a:t>, Resolutions to 32.3.13 NGV receive procedure, </a:t>
            </a:r>
            <a:r>
              <a:rPr lang="en-US" altLang="zh-CN" sz="1600" dirty="0" err="1" smtClean="0">
                <a:solidFill>
                  <a:schemeClr val="tx1"/>
                </a:solidFill>
                <a:latin typeface="Calibri" panose="020F0502020204030204" pitchFamily="34" charset="0"/>
                <a:cs typeface="Calibri" panose="020F0502020204030204" pitchFamily="34" charset="0"/>
              </a:rPr>
              <a:t>Yujin</a:t>
            </a:r>
            <a:r>
              <a:rPr lang="en-US" altLang="zh-CN" sz="1600" dirty="0" smtClean="0">
                <a:solidFill>
                  <a:schemeClr val="tx1"/>
                </a:solidFill>
                <a:latin typeface="Calibri" panose="020F0502020204030204" pitchFamily="34" charset="0"/>
                <a:cs typeface="Calibri" panose="020F0502020204030204" pitchFamily="34" charset="0"/>
              </a:rPr>
              <a:t> Noh (</a:t>
            </a:r>
            <a:r>
              <a:rPr lang="en-US" altLang="zh-CN" sz="1600" dirty="0" err="1" smtClean="0">
                <a:solidFill>
                  <a:schemeClr val="tx1"/>
                </a:solidFill>
                <a:latin typeface="Calibri" panose="020F0502020204030204" pitchFamily="34" charset="0"/>
                <a:cs typeface="Calibri" panose="020F0502020204030204" pitchFamily="34" charset="0"/>
              </a:rPr>
              <a:t>Newracom</a:t>
            </a:r>
            <a:r>
              <a:rPr lang="en-US" altLang="zh-CN" sz="160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11-21/0383r0, Comment Resolution for CID 1161 DMG </a:t>
            </a:r>
            <a:r>
              <a:rPr lang="en-US" altLang="zh-CN" sz="1600" dirty="0" err="1" smtClean="0">
                <a:solidFill>
                  <a:schemeClr val="tx1"/>
                </a:solidFill>
                <a:latin typeface="Calibri" panose="020F0502020204030204" pitchFamily="34" charset="0"/>
                <a:cs typeface="Calibri" panose="020F0502020204030204" pitchFamily="34" charset="0"/>
              </a:rPr>
              <a:t>Beamforming</a:t>
            </a:r>
            <a:r>
              <a:rPr lang="en-US" altLang="zh-CN" sz="1600" dirty="0" smtClean="0">
                <a:solidFill>
                  <a:schemeClr val="tx1"/>
                </a:solidFill>
                <a:latin typeface="Calibri" panose="020F0502020204030204" pitchFamily="34" charset="0"/>
                <a:cs typeface="Calibri" panose="020F0502020204030204" pitchFamily="34" charset="0"/>
              </a:rPr>
              <a:t>, Hiroyuki </a:t>
            </a:r>
            <a:r>
              <a:rPr lang="en-US" altLang="zh-CN" sz="1600" dirty="0" err="1" smtClean="0">
                <a:solidFill>
                  <a:schemeClr val="tx1"/>
                </a:solidFill>
                <a:latin typeface="Calibri" panose="020F0502020204030204" pitchFamily="34" charset="0"/>
                <a:cs typeface="Calibri" panose="020F0502020204030204" pitchFamily="34" charset="0"/>
              </a:rPr>
              <a:t>Motozuka</a:t>
            </a:r>
            <a:r>
              <a:rPr lang="en-US" altLang="zh-CN" sz="1600" dirty="0" smtClean="0">
                <a:solidFill>
                  <a:schemeClr val="tx1"/>
                </a:solidFill>
                <a:latin typeface="Calibri" panose="020F0502020204030204" pitchFamily="34" charset="0"/>
                <a:cs typeface="Calibri" panose="020F0502020204030204" pitchFamily="34" charset="0"/>
              </a:rPr>
              <a:t> (Panasonic)</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11-21/0393r0, cd d1.0 CID 1093 and CID 1571, Bo Sun (ZTE)</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11-21/0398r0, LB251 </a:t>
            </a:r>
            <a:r>
              <a:rPr lang="en-US" altLang="zh-CN" sz="1600" dirty="0" err="1" smtClean="0">
                <a:solidFill>
                  <a:schemeClr val="tx1"/>
                </a:solidFill>
                <a:latin typeface="Calibri" panose="020F0502020204030204" pitchFamily="34" charset="0"/>
                <a:cs typeface="Calibri" panose="020F0502020204030204" pitchFamily="34" charset="0"/>
              </a:rPr>
              <a:t>TGbd</a:t>
            </a:r>
            <a:r>
              <a:rPr lang="en-US" altLang="zh-CN" sz="1600" dirty="0" smtClean="0">
                <a:solidFill>
                  <a:schemeClr val="tx1"/>
                </a:solidFill>
                <a:latin typeface="Calibri" panose="020F0502020204030204" pitchFamily="34" charset="0"/>
                <a:cs typeface="Calibri" panose="020F0502020204030204" pitchFamily="34" charset="0"/>
              </a:rPr>
              <a:t> resolutions for few PHY comments, </a:t>
            </a:r>
            <a:r>
              <a:rPr lang="en-US" altLang="zh-CN" sz="1600" dirty="0" err="1" smtClean="0">
                <a:solidFill>
                  <a:schemeClr val="tx1"/>
                </a:solidFill>
                <a:latin typeface="Calibri" panose="020F0502020204030204" pitchFamily="34" charset="0"/>
                <a:cs typeface="Calibri" panose="020F0502020204030204" pitchFamily="34" charset="0"/>
              </a:rPr>
              <a:t>Qinghua</a:t>
            </a:r>
            <a:r>
              <a:rPr lang="en-US" altLang="zh-CN" sz="1600" dirty="0" smtClean="0">
                <a:solidFill>
                  <a:schemeClr val="tx1"/>
                </a:solidFill>
                <a:latin typeface="Calibri" panose="020F0502020204030204" pitchFamily="34" charset="0"/>
                <a:cs typeface="Calibri" panose="020F0502020204030204" pitchFamily="34" charset="0"/>
              </a:rPr>
              <a:t> Li (Intel</a:t>
            </a:r>
            <a:r>
              <a:rPr lang="en-US" altLang="zh-CN" sz="160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11-21/0171r0, </a:t>
            </a:r>
            <a:endParaRPr lang="en-US" altLang="zh-CN" sz="160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11-21/0317r0, LB251 ranging comments resolution, </a:t>
            </a:r>
            <a:r>
              <a:rPr lang="en-US" altLang="zh-CN" sz="1600" dirty="0" err="1">
                <a:solidFill>
                  <a:schemeClr val="tx1"/>
                </a:solidFill>
                <a:latin typeface="Calibri" panose="020F0502020204030204" pitchFamily="34" charset="0"/>
                <a:cs typeface="Calibri" panose="020F0502020204030204" pitchFamily="34" charset="0"/>
              </a:rPr>
              <a:t>Bahar</a:t>
            </a:r>
            <a:r>
              <a:rPr lang="en-US" altLang="zh-CN" sz="1600" dirty="0">
                <a:solidFill>
                  <a:schemeClr val="tx1"/>
                </a:solidFill>
                <a:latin typeface="Calibri" panose="020F0502020204030204" pitchFamily="34" charset="0"/>
                <a:cs typeface="Calibri" panose="020F0502020204030204" pitchFamily="34" charset="0"/>
              </a:rPr>
              <a:t> </a:t>
            </a:r>
            <a:r>
              <a:rPr lang="en-US" altLang="zh-CN" sz="1600" dirty="0" err="1">
                <a:solidFill>
                  <a:schemeClr val="tx1"/>
                </a:solidFill>
                <a:latin typeface="Calibri" panose="020F0502020204030204" pitchFamily="34" charset="0"/>
                <a:cs typeface="Calibri" panose="020F0502020204030204" pitchFamily="34" charset="0"/>
              </a:rPr>
              <a:t>Sadeghi</a:t>
            </a:r>
            <a:r>
              <a:rPr lang="en-US" altLang="zh-CN" sz="1600" dirty="0">
                <a:solidFill>
                  <a:schemeClr val="tx1"/>
                </a:solidFill>
                <a:latin typeface="Calibri" panose="020F0502020204030204" pitchFamily="34" charset="0"/>
                <a:cs typeface="Calibri" panose="020F0502020204030204" pitchFamily="34" charset="0"/>
              </a:rPr>
              <a:t> (Intel)</a:t>
            </a: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11-21/0321r1, proposed text for NGV Ranging NDP, </a:t>
            </a:r>
            <a:r>
              <a:rPr lang="en-US" altLang="zh-CN" sz="1600" dirty="0" err="1">
                <a:solidFill>
                  <a:schemeClr val="tx1"/>
                </a:solidFill>
                <a:latin typeface="Calibri" panose="020F0502020204030204" pitchFamily="34" charset="0"/>
                <a:cs typeface="Calibri" panose="020F0502020204030204" pitchFamily="34" charset="0"/>
              </a:rPr>
              <a:t>Qinghua</a:t>
            </a:r>
            <a:r>
              <a:rPr lang="en-US" altLang="zh-CN" sz="1600" dirty="0">
                <a:solidFill>
                  <a:schemeClr val="tx1"/>
                </a:solidFill>
                <a:latin typeface="Calibri" panose="020F0502020204030204" pitchFamily="34" charset="0"/>
                <a:cs typeface="Calibri" panose="020F0502020204030204" pitchFamily="34" charset="0"/>
              </a:rPr>
              <a:t> Li (Intel)</a:t>
            </a: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328621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nd</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425905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400" dirty="0" smtClean="0"/>
              <a:t>number</a:t>
            </a:r>
            <a:r>
              <a:rPr sz="2500" dirty="0" smtClean="0"/>
              <a:t>: </a:t>
            </a:r>
            <a:r>
              <a:rPr lang="en-US" altLang="zh-CN" sz="2500" dirty="0"/>
              <a:t>179 </a:t>
            </a:r>
            <a:r>
              <a:rPr lang="en-US" altLang="zh-CN" sz="2500" dirty="0" smtClean="0"/>
              <a:t>048 8577</a:t>
            </a:r>
            <a:endParaRPr sz="2500" dirty="0" smtClean="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179 048 8577</a:t>
            </a:r>
            <a:endParaRPr lang="en-US" altLang="zh-CN" sz="2400" dirty="0" smtClean="0"/>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1790488577 </a:t>
            </a:r>
            <a:r>
              <a:rPr lang="en-US" altLang="zh-CN" sz="2400" dirty="0"/>
              <a:t>@</a:t>
            </a:r>
            <a:r>
              <a:rPr lang="en-US" altLang="zh-CN" sz="2400" dirty="0" smtClean="0"/>
              <a:t>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1790488577.ieee802.my@lync.webex.com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591239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eaLnBrk="0" hangingPunct="0">
              <a:defRPr/>
            </a:pPr>
            <a:r>
              <a:rPr lang="en-US" altLang="zh-CN" b="1" dirty="0" smtClean="0"/>
              <a:t>SP for 11-20/1939r3</a:t>
            </a:r>
            <a:r>
              <a:rPr lang="en-US" altLang="zh-CN" sz="2100" b="1" dirty="0" smtClean="0"/>
              <a:t>, resolution </a:t>
            </a:r>
            <a:r>
              <a:rPr lang="en-US" altLang="zh-CN" sz="2100" b="1" dirty="0"/>
              <a:t>clause 3 comments for lb251, Joseph Levy (</a:t>
            </a:r>
            <a:r>
              <a:rPr lang="en-US" altLang="zh-CN" sz="2100" b="1" dirty="0" err="1"/>
              <a:t>InterDigital</a:t>
            </a:r>
            <a:r>
              <a:rPr lang="en-US" altLang="zh-CN" sz="2100" b="1" dirty="0"/>
              <a:t>)</a:t>
            </a:r>
          </a:p>
          <a:p>
            <a:pPr marL="800100" lvl="1" eaLnBrk="0" hangingPunct="0">
              <a:defRPr/>
            </a:pPr>
            <a:r>
              <a:rPr lang="en-US" altLang="zh-CN" b="1" dirty="0" smtClean="0"/>
              <a:t>Comment resolution progress update (</a:t>
            </a:r>
            <a:r>
              <a:rPr lang="en-US" altLang="zh-CN" b="1" dirty="0" err="1" smtClean="0"/>
              <a:t>Bahar</a:t>
            </a:r>
            <a:r>
              <a:rPr lang="en-US" altLang="zh-CN" b="1" dirty="0" smtClean="0"/>
              <a:t>)</a:t>
            </a:r>
          </a:p>
          <a:p>
            <a:pPr marL="800100" lvl="1" eaLnBrk="0" hangingPunct="0">
              <a:defRPr/>
            </a:pPr>
            <a:r>
              <a:rPr lang="en-US" altLang="zh-CN" b="1" dirty="0" smtClean="0"/>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Mar 9</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(IEEE 802.11 plenary week)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931128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11-20/1939r3)</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28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11-20/1939r3</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1009, 1010, 1073, 1074, 1011, 1138, 1139</a:t>
            </a:r>
            <a:r>
              <a:rPr lang="en-GB" altLang="zh-CN" sz="2100" dirty="0" smtClean="0">
                <a:latin typeface="Calibri" panose="020F0502020204030204" pitchFamily="34" charset="0"/>
                <a:cs typeface="Calibri" panose="020F0502020204030204" pitchFamily="34" charset="0"/>
              </a:rPr>
              <a:t>, </a:t>
            </a:r>
            <a:r>
              <a:rPr lang="en-GB" altLang="zh-CN" sz="2100" dirty="0">
                <a:latin typeface="Calibri" panose="020F0502020204030204" pitchFamily="34" charset="0"/>
                <a:cs typeface="Calibri" panose="020F0502020204030204" pitchFamily="34" charset="0"/>
              </a:rPr>
              <a:t>1197, 1240, 1250, 1255, 1258, 1378, 1380, 1381, 1382, 1383, 1384, 1385, 1439, 1507, 1508, 1516, 1689, 1732, 1733, 1734, and 1735</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8Y/1N/2A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3158752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Mar 2021 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9</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5542002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500" dirty="0"/>
              <a:t>number: </a:t>
            </a:r>
            <a:r>
              <a:rPr lang="en-US" altLang="zh-CN" sz="2500" dirty="0"/>
              <a:t>179 826 3004</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179 826 3004</a:t>
            </a:r>
            <a:endParaRPr lang="en-US" altLang="zh-CN" sz="2400" dirty="0" smtClean="0"/>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1798263004@ieee802.my.webex.com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1798263004.ieee802.my@lync.webex.com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583761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of TG minutes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baseline="0" dirty="0" smtClean="0"/>
              <a:t>Tech</a:t>
            </a:r>
            <a:r>
              <a:rPr lang="en-GB" altLang="en-US" dirty="0" smtClean="0"/>
              <a:t> Editor </a:t>
            </a:r>
            <a:r>
              <a:rPr lang="en-GB" altLang="en-US" dirty="0" smtClean="0"/>
              <a:t>report (11-19/2045r9)</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eaLnBrk="0" hangingPunct="0">
              <a:defRPr/>
            </a:pPr>
            <a:r>
              <a:rPr lang="en-US" altLang="zh-CN" b="1" dirty="0">
                <a:solidFill>
                  <a:srgbClr val="00B050"/>
                </a:solidFill>
              </a:rPr>
              <a:t>SP for </a:t>
            </a:r>
            <a:r>
              <a:rPr lang="en-US" altLang="zh-CN" b="1" dirty="0" smtClean="0">
                <a:solidFill>
                  <a:srgbClr val="00B050"/>
                </a:solidFill>
              </a:rPr>
              <a:t>11-21/0097</a:t>
            </a:r>
            <a:r>
              <a:rPr lang="en-US" altLang="zh-CN" sz="2100" b="1" dirty="0">
                <a:solidFill>
                  <a:srgbClr val="00B050"/>
                </a:solidFill>
              </a:rPr>
              <a:t>, </a:t>
            </a:r>
            <a:r>
              <a:rPr lang="zh-CN" altLang="zh-CN" sz="2100" b="1" dirty="0">
                <a:solidFill>
                  <a:srgbClr val="00B050"/>
                </a:solidFill>
              </a:rPr>
              <a:t>D1.0 title comments resolution</a:t>
            </a:r>
            <a:r>
              <a:rPr lang="en-US" altLang="zh-CN" sz="2100" b="1" dirty="0">
                <a:solidFill>
                  <a:srgbClr val="00B050"/>
                </a:solidFill>
              </a:rPr>
              <a:t>, </a:t>
            </a:r>
            <a:r>
              <a:rPr lang="en-US" altLang="zh-CN" sz="2100" b="1" dirty="0" err="1">
                <a:solidFill>
                  <a:srgbClr val="00B050"/>
                </a:solidFill>
              </a:rPr>
              <a:t>Bahar</a:t>
            </a:r>
            <a:r>
              <a:rPr lang="en-US" altLang="zh-CN" sz="2100" b="1" dirty="0">
                <a:solidFill>
                  <a:srgbClr val="00B050"/>
                </a:solidFill>
              </a:rPr>
              <a:t> </a:t>
            </a:r>
            <a:r>
              <a:rPr lang="en-US" altLang="zh-CN" b="1" dirty="0" err="1">
                <a:solidFill>
                  <a:srgbClr val="00B050"/>
                </a:solidFill>
              </a:rPr>
              <a:t>Sadeghi</a:t>
            </a:r>
            <a:r>
              <a:rPr lang="en-US" altLang="zh-CN" b="1" dirty="0">
                <a:solidFill>
                  <a:srgbClr val="00B050"/>
                </a:solidFill>
              </a:rPr>
              <a:t> (Intel)</a:t>
            </a:r>
            <a:endParaRPr lang="zh-CN" altLang="zh-CN" b="1" dirty="0">
              <a:solidFill>
                <a:srgbClr val="00B050"/>
              </a:solidFill>
            </a:endParaRPr>
          </a:p>
          <a:p>
            <a:pPr marL="800100" lvl="1" eaLnBrk="0" hangingPunct="0">
              <a:buFontTx/>
              <a:buChar char="–"/>
              <a:defRPr/>
            </a:pPr>
            <a:r>
              <a:rPr lang="en-US" altLang="zh-CN" sz="2100" b="1" dirty="0" smtClean="0">
                <a:solidFill>
                  <a:srgbClr val="00B050"/>
                </a:solidFill>
              </a:rPr>
              <a:t>SP </a:t>
            </a:r>
            <a:r>
              <a:rPr lang="en-US" altLang="zh-CN" sz="2100" b="1" dirty="0" smtClean="0">
                <a:solidFill>
                  <a:srgbClr val="00B050"/>
                </a:solidFill>
              </a:rPr>
              <a:t>for </a:t>
            </a:r>
            <a:r>
              <a:rPr lang="zh-CN" altLang="zh-CN" sz="2100" b="1" dirty="0" smtClean="0">
                <a:solidFill>
                  <a:srgbClr val="00B050"/>
                </a:solidFill>
              </a:rPr>
              <a:t>11-21/0107r</a:t>
            </a:r>
            <a:r>
              <a:rPr lang="en-US" altLang="zh-CN" sz="2100" b="1" dirty="0" smtClean="0">
                <a:solidFill>
                  <a:srgbClr val="00B050"/>
                </a:solidFill>
              </a:rPr>
              <a:t>1,</a:t>
            </a:r>
            <a:r>
              <a:rPr lang="zh-CN" altLang="zh-CN" sz="2100" b="1" dirty="0" smtClean="0">
                <a:solidFill>
                  <a:srgbClr val="00B050"/>
                </a:solidFill>
              </a:rPr>
              <a:t> </a:t>
            </a:r>
            <a:r>
              <a:rPr lang="zh-CN" altLang="zh-CN" sz="2100" b="1" dirty="0">
                <a:solidFill>
                  <a:srgbClr val="00B050"/>
                </a:solidFill>
              </a:rPr>
              <a:t>general comments resolution</a:t>
            </a:r>
            <a:r>
              <a:rPr lang="en-US" altLang="zh-CN" sz="2100" b="1" dirty="0">
                <a:solidFill>
                  <a:srgbClr val="00B050"/>
                </a:solidFill>
              </a:rPr>
              <a:t>, </a:t>
            </a:r>
            <a:r>
              <a:rPr lang="en-US" altLang="zh-CN" sz="2100" b="1" dirty="0" err="1">
                <a:solidFill>
                  <a:srgbClr val="00B050"/>
                </a:solidFill>
              </a:rPr>
              <a:t>Bahar</a:t>
            </a:r>
            <a:r>
              <a:rPr lang="en-US" altLang="zh-CN" sz="2100" b="1" dirty="0">
                <a:solidFill>
                  <a:srgbClr val="00B050"/>
                </a:solidFill>
              </a:rPr>
              <a:t> </a:t>
            </a:r>
            <a:r>
              <a:rPr lang="en-US" altLang="zh-CN" sz="2100" b="1" dirty="0" err="1">
                <a:solidFill>
                  <a:srgbClr val="00B050"/>
                </a:solidFill>
              </a:rPr>
              <a:t>Sadeghi</a:t>
            </a:r>
            <a:r>
              <a:rPr lang="en-US" altLang="zh-CN" sz="2100" b="1" dirty="0">
                <a:solidFill>
                  <a:srgbClr val="00B050"/>
                </a:solidFill>
              </a:rPr>
              <a:t> (Intel)</a:t>
            </a:r>
            <a:endParaRPr lang="zh-CN" altLang="zh-CN" sz="2100" b="1" dirty="0">
              <a:solidFill>
                <a:srgbClr val="00B050"/>
              </a:solidFill>
            </a:endParaRPr>
          </a:p>
          <a:p>
            <a:pPr marL="800100" lvl="1" eaLnBrk="0" hangingPunct="0">
              <a:defRPr/>
            </a:pPr>
            <a:r>
              <a:rPr lang="en-US" altLang="zh-CN" sz="2100" b="1" dirty="0">
                <a:solidFill>
                  <a:srgbClr val="00B050"/>
                </a:solidFill>
              </a:rPr>
              <a:t>SP for </a:t>
            </a:r>
            <a:r>
              <a:rPr lang="zh-CN" altLang="zh-CN" sz="2100" b="1" dirty="0" smtClean="0">
                <a:solidFill>
                  <a:srgbClr val="00B050"/>
                </a:solidFill>
              </a:rPr>
              <a:t>11</a:t>
            </a:r>
            <a:r>
              <a:rPr lang="en-US" altLang="zh-CN" sz="2100" b="1" dirty="0">
                <a:solidFill>
                  <a:srgbClr val="00B050"/>
                </a:solidFill>
              </a:rPr>
              <a:t>-</a:t>
            </a:r>
            <a:r>
              <a:rPr lang="zh-CN" altLang="zh-CN" sz="2100" b="1" dirty="0">
                <a:solidFill>
                  <a:srgbClr val="00B050"/>
                </a:solidFill>
              </a:rPr>
              <a:t>21/0108r0</a:t>
            </a:r>
            <a:r>
              <a:rPr lang="en-US" altLang="zh-CN" sz="2100" b="1" dirty="0">
                <a:solidFill>
                  <a:srgbClr val="00B050"/>
                </a:solidFill>
              </a:rPr>
              <a:t>, </a:t>
            </a:r>
            <a:r>
              <a:rPr lang="zh-CN" altLang="zh-CN" sz="2100" b="1" dirty="0">
                <a:solidFill>
                  <a:srgbClr val="00B050"/>
                </a:solidFill>
              </a:rPr>
              <a:t>Clause 31.1 comments resolution</a:t>
            </a:r>
            <a:r>
              <a:rPr lang="en-US" altLang="zh-CN" sz="2100" b="1" dirty="0">
                <a:solidFill>
                  <a:srgbClr val="00B050"/>
                </a:solidFill>
              </a:rPr>
              <a:t>, </a:t>
            </a:r>
            <a:r>
              <a:rPr lang="en-US" altLang="zh-CN" sz="2100" b="1" dirty="0" err="1">
                <a:solidFill>
                  <a:srgbClr val="00B050"/>
                </a:solidFill>
              </a:rPr>
              <a:t>Bahar</a:t>
            </a:r>
            <a:r>
              <a:rPr lang="en-US" altLang="zh-CN" sz="2100" b="1" dirty="0">
                <a:solidFill>
                  <a:srgbClr val="00B050"/>
                </a:solidFill>
              </a:rPr>
              <a:t> </a:t>
            </a:r>
            <a:r>
              <a:rPr lang="en-US" altLang="zh-CN" sz="2100" b="1" dirty="0" err="1">
                <a:solidFill>
                  <a:srgbClr val="00B050"/>
                </a:solidFill>
              </a:rPr>
              <a:t>Sadeghi</a:t>
            </a:r>
            <a:r>
              <a:rPr lang="en-US" altLang="zh-CN" sz="2100" b="1" dirty="0">
                <a:solidFill>
                  <a:srgbClr val="00B050"/>
                </a:solidFill>
              </a:rPr>
              <a:t> (Intel)</a:t>
            </a:r>
            <a:endParaRPr lang="zh-CN" altLang="zh-CN" sz="2100" b="1" dirty="0">
              <a:solidFill>
                <a:srgbClr val="00B050"/>
              </a:solidFill>
            </a:endParaRPr>
          </a:p>
          <a:p>
            <a:pPr marL="800100" lvl="1" eaLnBrk="0" hangingPunct="0">
              <a:defRPr/>
            </a:pPr>
            <a:r>
              <a:rPr lang="en-US" altLang="zh-CN" sz="2100" b="1" dirty="0">
                <a:solidFill>
                  <a:srgbClr val="00B050"/>
                </a:solidFill>
              </a:rPr>
              <a:t>SP for </a:t>
            </a:r>
            <a:r>
              <a:rPr lang="zh-CN" altLang="zh-CN" sz="2100" b="1" dirty="0" smtClean="0">
                <a:solidFill>
                  <a:srgbClr val="00B050"/>
                </a:solidFill>
              </a:rPr>
              <a:t>11-21/0109r</a:t>
            </a:r>
            <a:r>
              <a:rPr lang="en-US" altLang="zh-CN" sz="2100" b="1" dirty="0" smtClean="0">
                <a:solidFill>
                  <a:srgbClr val="00B050"/>
                </a:solidFill>
              </a:rPr>
              <a:t>1, </a:t>
            </a:r>
            <a:r>
              <a:rPr lang="zh-CN" altLang="zh-CN" sz="2100" b="1" dirty="0">
                <a:solidFill>
                  <a:srgbClr val="00B050"/>
                </a:solidFill>
              </a:rPr>
              <a:t>Clause 32.1 comments resolution</a:t>
            </a:r>
            <a:r>
              <a:rPr lang="en-US" altLang="zh-CN" sz="2100" b="1" dirty="0">
                <a:solidFill>
                  <a:srgbClr val="00B050"/>
                </a:solidFill>
              </a:rPr>
              <a:t>, </a:t>
            </a:r>
            <a:r>
              <a:rPr lang="en-US" altLang="zh-CN" sz="2100" b="1" dirty="0" err="1">
                <a:solidFill>
                  <a:srgbClr val="00B050"/>
                </a:solidFill>
              </a:rPr>
              <a:t>Bahar</a:t>
            </a:r>
            <a:r>
              <a:rPr lang="en-US" altLang="zh-CN" sz="2100" b="1" dirty="0">
                <a:solidFill>
                  <a:srgbClr val="00B050"/>
                </a:solidFill>
              </a:rPr>
              <a:t> </a:t>
            </a:r>
            <a:r>
              <a:rPr lang="en-US" altLang="zh-CN" sz="2100" b="1" dirty="0" err="1">
                <a:solidFill>
                  <a:srgbClr val="00B050"/>
                </a:solidFill>
              </a:rPr>
              <a:t>Sadeghi</a:t>
            </a:r>
            <a:r>
              <a:rPr lang="en-US" altLang="zh-CN" sz="2100" b="1" dirty="0">
                <a:solidFill>
                  <a:srgbClr val="00B050"/>
                </a:solidFill>
              </a:rPr>
              <a:t> (Intel)</a:t>
            </a:r>
            <a:endParaRPr lang="zh-CN" altLang="zh-CN" sz="2100" b="1" dirty="0">
              <a:solidFill>
                <a:srgbClr val="00B050"/>
              </a:solidFill>
            </a:endParaRPr>
          </a:p>
          <a:p>
            <a:pPr marL="800100" lvl="1" eaLnBrk="0" hangingPunct="0">
              <a:defRPr/>
            </a:pPr>
            <a:r>
              <a:rPr lang="en-US" altLang="zh-CN" sz="2100" b="1" dirty="0">
                <a:solidFill>
                  <a:srgbClr val="00B050"/>
                </a:solidFill>
              </a:rPr>
              <a:t>SP for </a:t>
            </a:r>
            <a:r>
              <a:rPr lang="zh-CN" altLang="zh-CN" sz="2100" b="1" dirty="0" smtClean="0">
                <a:solidFill>
                  <a:srgbClr val="00B050"/>
                </a:solidFill>
              </a:rPr>
              <a:t>11-21/0110r0</a:t>
            </a:r>
            <a:r>
              <a:rPr lang="en-US" altLang="zh-CN" sz="2100" b="1" dirty="0">
                <a:solidFill>
                  <a:srgbClr val="00B050"/>
                </a:solidFill>
              </a:rPr>
              <a:t>, </a:t>
            </a:r>
            <a:r>
              <a:rPr lang="zh-CN" altLang="zh-CN" sz="2100" b="1" dirty="0">
                <a:solidFill>
                  <a:srgbClr val="00B050"/>
                </a:solidFill>
              </a:rPr>
              <a:t>Annex C3 comments resolution</a:t>
            </a:r>
            <a:r>
              <a:rPr lang="en-US" altLang="zh-CN" sz="2100" b="1" dirty="0">
                <a:solidFill>
                  <a:srgbClr val="00B050"/>
                </a:solidFill>
              </a:rPr>
              <a:t>, </a:t>
            </a:r>
            <a:r>
              <a:rPr lang="en-US" altLang="zh-CN" sz="2100" b="1" dirty="0" err="1">
                <a:solidFill>
                  <a:srgbClr val="00B050"/>
                </a:solidFill>
              </a:rPr>
              <a:t>Bahar</a:t>
            </a:r>
            <a:r>
              <a:rPr lang="en-US" altLang="zh-CN" sz="2100" b="1" dirty="0">
                <a:solidFill>
                  <a:srgbClr val="00B050"/>
                </a:solidFill>
              </a:rPr>
              <a:t> </a:t>
            </a:r>
            <a:r>
              <a:rPr lang="en-US" altLang="zh-CN" sz="2100" b="1" dirty="0" err="1">
                <a:solidFill>
                  <a:srgbClr val="00B050"/>
                </a:solidFill>
              </a:rPr>
              <a:t>Sadeghi</a:t>
            </a:r>
            <a:r>
              <a:rPr lang="en-US" altLang="zh-CN" sz="2100" b="1" dirty="0">
                <a:solidFill>
                  <a:srgbClr val="00B050"/>
                </a:solidFill>
              </a:rPr>
              <a:t> (Intel)</a:t>
            </a:r>
          </a:p>
          <a:p>
            <a:pPr marL="800100" lvl="1" eaLnBrk="0" hangingPunct="0">
              <a:buFontTx/>
              <a:buChar char="–"/>
              <a:defRPr/>
            </a:pPr>
            <a:r>
              <a:rPr lang="en-US" altLang="zh-CN" sz="2100" b="1" dirty="0" smtClean="0"/>
              <a:t>Continue </a:t>
            </a:r>
            <a:r>
              <a:rPr lang="en-US" altLang="zh-CN" sz="2100" b="1" dirty="0"/>
              <a:t>submissions in </a:t>
            </a:r>
            <a:r>
              <a:rPr lang="en-US" altLang="zh-CN" sz="2100" b="1" dirty="0" smtClean="0"/>
              <a:t>submission list</a:t>
            </a:r>
            <a:endParaRPr lang="en-US" altLang="zh-CN" sz="2100"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Mar 10</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6464580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Approval of </a:t>
            </a:r>
            <a:r>
              <a:rPr lang="en-US" altLang="zh-CN" dirty="0" err="1" smtClean="0"/>
              <a:t>TGbd</a:t>
            </a:r>
            <a:r>
              <a:rPr lang="en-US" altLang="zh-CN" dirty="0" smtClean="0"/>
              <a:t> meeting minutes</a:t>
            </a:r>
            <a:endParaRPr lang="zh-CN" altLang="en-US" dirty="0"/>
          </a:p>
        </p:txBody>
      </p:sp>
      <p:sp>
        <p:nvSpPr>
          <p:cNvPr id="3" name="内容占位符 2"/>
          <p:cNvSpPr>
            <a:spLocks noGrp="1"/>
          </p:cNvSpPr>
          <p:nvPr>
            <p:ph idx="1"/>
          </p:nvPr>
        </p:nvSpPr>
        <p:spPr/>
        <p:txBody>
          <a:bodyPr>
            <a:normAutofit fontScale="85000" lnSpcReduction="20000"/>
          </a:bodyPr>
          <a:lstStyle/>
          <a:p>
            <a:r>
              <a:rPr lang="en-US" altLang="zh-CN" sz="2400" dirty="0" smtClean="0">
                <a:sym typeface="+mn-ea"/>
              </a:rPr>
              <a:t>Move to approve the following minutes for </a:t>
            </a:r>
            <a:r>
              <a:rPr lang="en-US" altLang="zh-CN" sz="2400" dirty="0" err="1" smtClean="0">
                <a:sym typeface="+mn-ea"/>
              </a:rPr>
              <a:t>TGbd</a:t>
            </a:r>
            <a:r>
              <a:rPr lang="en-US" altLang="zh-CN" sz="2400" dirty="0" smtClean="0">
                <a:sym typeface="+mn-ea"/>
              </a:rPr>
              <a:t> teleconferences during IEEE 802.11 Jan interim week and following teleconferences:</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2"/>
              </a:rPr>
              <a:t>https://</a:t>
            </a:r>
            <a:r>
              <a:rPr lang="en-US" altLang="zh-CN" sz="2100" dirty="0" smtClean="0">
                <a:latin typeface="Calibri" panose="020F0502020204030204" pitchFamily="34" charset="0"/>
                <a:cs typeface="Calibri" panose="020F0502020204030204" pitchFamily="34" charset="0"/>
                <a:hlinkClick r:id="rId2"/>
              </a:rPr>
              <a:t>mentor.ieee.org/802.11/dcn/21/11-21-0068-00-00bd-ieee-802-11bd-january-2021-interim-meeting-minutes.docx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3"/>
              </a:rPr>
              <a:t>https://</a:t>
            </a:r>
            <a:r>
              <a:rPr lang="en-US" altLang="zh-CN" sz="2100" dirty="0" smtClean="0">
                <a:latin typeface="Calibri" panose="020F0502020204030204" pitchFamily="34" charset="0"/>
                <a:cs typeface="Calibri" panose="020F0502020204030204" pitchFamily="34" charset="0"/>
                <a:hlinkClick r:id="rId3"/>
              </a:rPr>
              <a:t>mentor.ieee.org/802.11/dcn/21/11-21-0117-00-00bd-ieee-802-11bd-january-2021-tc-meeting-minutes.docx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4"/>
              </a:rPr>
              <a:t>https://</a:t>
            </a:r>
            <a:r>
              <a:rPr lang="en-US" altLang="zh-CN" sz="2100" dirty="0" smtClean="0">
                <a:latin typeface="Calibri" panose="020F0502020204030204" pitchFamily="34" charset="0"/>
                <a:cs typeface="Calibri" panose="020F0502020204030204" pitchFamily="34" charset="0"/>
                <a:hlinkClick r:id="rId4"/>
              </a:rPr>
              <a:t>mentor.ieee.org/802.11/dcn/21/11-21-0185-00-00bd-ieee-802-11bd-january-2021-tc-meeting-minutes.docx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5"/>
              </a:rPr>
              <a:t>https://</a:t>
            </a:r>
            <a:r>
              <a:rPr lang="en-US" altLang="zh-CN" sz="2100" dirty="0" smtClean="0">
                <a:latin typeface="Calibri" panose="020F0502020204030204" pitchFamily="34" charset="0"/>
                <a:cs typeface="Calibri" panose="020F0502020204030204" pitchFamily="34" charset="0"/>
                <a:hlinkClick r:id="rId5"/>
              </a:rPr>
              <a:t>mentor.ieee.org/802.11/dcn/21/11-21-0327-00-00bd-ieee-802-11bd-february-2021-meeting-minutes.docx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Moved</a:t>
            </a:r>
            <a:r>
              <a:rPr lang="en-US" altLang="zh-CN" dirty="0" smtClean="0"/>
              <a:t>: Yan Zhang</a:t>
            </a:r>
            <a:endParaRPr lang="en-US" altLang="zh-CN" dirty="0" smtClean="0"/>
          </a:p>
          <a:p>
            <a:r>
              <a:rPr lang="en-US" altLang="zh-CN" dirty="0" smtClean="0"/>
              <a:t>Seconded</a:t>
            </a:r>
            <a:r>
              <a:rPr lang="en-US" altLang="zh-CN" dirty="0" smtClean="0"/>
              <a:t>: </a:t>
            </a:r>
            <a:r>
              <a:rPr lang="en-US" altLang="zh-CN" dirty="0" err="1" smtClean="0"/>
              <a:t>Bahar</a:t>
            </a:r>
            <a:r>
              <a:rPr lang="en-US" altLang="zh-CN" dirty="0" smtClean="0"/>
              <a:t> </a:t>
            </a:r>
            <a:r>
              <a:rPr lang="en-US" altLang="zh-CN" dirty="0" err="1" smtClean="0"/>
              <a:t>Sadeghi</a:t>
            </a:r>
            <a:endParaRPr lang="en-US" altLang="zh-CN" dirty="0" smtClean="0"/>
          </a:p>
          <a:p>
            <a:endParaRPr lang="en-US" altLang="zh-CN" dirty="0"/>
          </a:p>
          <a:p>
            <a:r>
              <a:rPr lang="en-US" altLang="zh-CN" dirty="0" smtClean="0"/>
              <a:t>Approved with unanimous consensus</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051100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11-21/0097r0)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6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11-21/0097r0</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1346, 1691, 1514, 1251, 1782, </a:t>
            </a:r>
            <a:r>
              <a:rPr lang="en-GB" altLang="zh-CN" sz="2100" dirty="0" smtClean="0">
                <a:latin typeface="Calibri" panose="020F0502020204030204" pitchFamily="34" charset="0"/>
                <a:cs typeface="Calibri" panose="020F0502020204030204" pitchFamily="34" charset="0"/>
              </a:rPr>
              <a:t>and 1515</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17Y/0N/7A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3016215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#2 </a:t>
            </a:r>
            <a:r>
              <a:rPr lang="en-US" altLang="zh-CN" dirty="0" smtClean="0"/>
              <a:t>(CR, 11-21/0107r1)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14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11-21/0107r1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1136, 1137, 1237, 1236, 1602, 1601, 1283, 1008, 1358, 1165, 1362, 1661, 1070</a:t>
            </a:r>
            <a:r>
              <a:rPr lang="en-GB" altLang="zh-CN" sz="2100" dirty="0" smtClean="0">
                <a:latin typeface="Calibri" panose="020F0502020204030204" pitchFamily="34" charset="0"/>
                <a:cs typeface="Calibri" panose="020F0502020204030204" pitchFamily="34" charset="0"/>
              </a:rPr>
              <a:t>, and 1455</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13Y/0N/8A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63098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8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#3 </a:t>
            </a:r>
            <a:r>
              <a:rPr lang="en-US" altLang="zh-CN" dirty="0" smtClean="0"/>
              <a:t>(CR, 11-21/0108r0)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11-21/0108r0</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1019 and 1845</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10Y/0N/10A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395128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#4 </a:t>
            </a:r>
            <a:r>
              <a:rPr lang="en-US" altLang="zh-CN" dirty="0" smtClean="0"/>
              <a:t>(CR, 11-21/0109r1)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11-21/0109r1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1363, 1157, 1076, 1764, 1471, 1524, 1077, 1078, 1026, 1085, 1028, 1523, 1783, 1249, 1474, 1473, 1525,1526, 1793, </a:t>
            </a:r>
            <a:r>
              <a:rPr lang="en-GB" altLang="zh-CN" sz="2100" dirty="0" smtClean="0">
                <a:latin typeface="Calibri" panose="020F0502020204030204" pitchFamily="34" charset="0"/>
                <a:cs typeface="Calibri" panose="020F0502020204030204" pitchFamily="34" charset="0"/>
              </a:rPr>
              <a:t>1792, 1802 and 1805</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14Y/0N/8A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8045854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#5 </a:t>
            </a:r>
            <a:r>
              <a:rPr lang="en-US" altLang="zh-CN" dirty="0" smtClean="0"/>
              <a:t>(CR, 11-21/0110r0)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7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11-21/0110r0</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1453, 1452, 1450 1449, 1134, 1459, </a:t>
            </a:r>
            <a:r>
              <a:rPr lang="en-GB" altLang="zh-CN" sz="2100" dirty="0" smtClean="0">
                <a:latin typeface="Calibri" panose="020F0502020204030204" pitchFamily="34" charset="0"/>
                <a:cs typeface="Calibri" panose="020F0502020204030204" pitchFamily="34" charset="0"/>
              </a:rPr>
              <a:t>and 1451</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14Y/0N/7A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3966026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802.11 Mar 2021 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33</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10</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088781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500" dirty="0"/>
              <a:t>number: </a:t>
            </a:r>
            <a:r>
              <a:rPr lang="en-US" altLang="zh-CN" sz="2500" dirty="0"/>
              <a:t>179 026 8610</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179 026 8610</a:t>
            </a:r>
            <a:endParaRPr lang="en-US" altLang="zh-CN" sz="2400" dirty="0" smtClean="0"/>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1790268610@ieee802.my.webex.com</a:t>
            </a:r>
            <a:r>
              <a:rPr lang="en-US" altLang="zh-CN" sz="2400" dirty="0"/>
              <a:t>, or 173.243.2.68</a:t>
            </a:r>
          </a:p>
          <a:p>
            <a:endParaRPr lang="en-US" altLang="zh-CN" sz="2400" dirty="0"/>
          </a:p>
          <a:p>
            <a:r>
              <a:rPr lang="en-US" altLang="zh-CN" sz="2400" dirty="0"/>
              <a:t>Join using Microsoft Lync or Microsoft Skype for Business: dial 1790268610</a:t>
            </a:r>
            <a:r>
              <a:rPr lang="en-US" altLang="zh-CN" sz="2400" dirty="0" smtClean="0"/>
              <a:t>.ieee802.my@lync.webex.com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34</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7282306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eaLnBrk="0" hangingPunct="0">
              <a:buFontTx/>
              <a:buChar char="•"/>
              <a:defRPr/>
            </a:pPr>
            <a:r>
              <a:rPr lang="en-US" altLang="zh-CN" b="1" dirty="0" smtClean="0"/>
              <a:t>Continue </a:t>
            </a:r>
            <a:r>
              <a:rPr lang="en-US" altLang="zh-CN" b="1" dirty="0" smtClean="0"/>
              <a:t>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Mar 11</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656270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802.11 Mar 2021 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11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8815013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500" dirty="0"/>
              <a:t>number: </a:t>
            </a:r>
            <a:r>
              <a:rPr lang="en-US" altLang="zh-CN" sz="2500" dirty="0"/>
              <a:t>179 036 5084</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a:t>
            </a:r>
            <a:r>
              <a:rPr lang="en-US" altLang="zh-CN" sz="2400" dirty="0" smtClean="0"/>
              <a:t>036 5084</a:t>
            </a:r>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1790365084@ieee802.my.webex.com</a:t>
            </a:r>
            <a:r>
              <a:rPr lang="en-US" altLang="zh-CN" sz="2400" dirty="0"/>
              <a:t>, or 173.243.2.68</a:t>
            </a:r>
          </a:p>
          <a:p>
            <a:endParaRPr lang="en-US" altLang="zh-CN" sz="2400" dirty="0"/>
          </a:p>
          <a:p>
            <a:r>
              <a:rPr lang="en-US" altLang="zh-CN" sz="2400" dirty="0"/>
              <a:t>Join using Microsoft Lync or Microsoft Skype for Business: dial 1790365084</a:t>
            </a:r>
            <a:r>
              <a:rPr lang="en-US" altLang="zh-CN" sz="2400" dirty="0" smtClean="0"/>
              <a:t>.ieee802.my@lync.webex.com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37</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836472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eaLnBrk="0" hangingPunct="0">
              <a:buFontTx/>
              <a:buChar char="•"/>
              <a:defRPr/>
            </a:pPr>
            <a:r>
              <a:rPr lang="en-US" altLang="zh-CN" b="1" dirty="0" smtClean="0"/>
              <a:t>SPs</a:t>
            </a:r>
          </a:p>
          <a:p>
            <a:pPr marL="800100" lvl="1" indent="-342900" eaLnBrk="0" hangingPunct="0">
              <a:buFontTx/>
              <a:buChar char="•"/>
              <a:defRPr/>
            </a:pPr>
            <a:r>
              <a:rPr lang="en-US" altLang="zh-CN" b="1" dirty="0" smtClean="0"/>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Mar 12</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542274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802.11 Mar 2021 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1</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16814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500" dirty="0"/>
              <a:t>number: </a:t>
            </a:r>
            <a:r>
              <a:rPr lang="en-US" altLang="zh-CN" sz="2500" dirty="0"/>
              <a:t>179 384 8507</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a:t>
            </a:r>
            <a:r>
              <a:rPr lang="en-US" altLang="zh-CN" sz="2400" dirty="0" smtClean="0"/>
              <a:t>384 8507</a:t>
            </a:r>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1793848507@ieee802.my.webex.com</a:t>
            </a:r>
            <a:r>
              <a:rPr lang="en-US" altLang="zh-CN" sz="2400" dirty="0"/>
              <a:t>, or 173.243.2.68</a:t>
            </a:r>
          </a:p>
          <a:p>
            <a:endParaRPr lang="en-US" altLang="zh-CN" sz="2400" dirty="0"/>
          </a:p>
          <a:p>
            <a:r>
              <a:rPr lang="en-US" altLang="zh-CN" sz="2400" dirty="0"/>
              <a:t>Join using Microsoft Lync or Microsoft Skype for Business: dial 1793848507</a:t>
            </a:r>
            <a:r>
              <a:rPr lang="en-US" altLang="zh-CN" sz="2400" dirty="0" smtClean="0"/>
              <a:t>.ieee802.my@lync.webex.com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40</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778570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Tech motions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Revisit Timeline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eaLnBrk="0" hangingPunct="0">
              <a:buFontTx/>
              <a:buChar char="•"/>
              <a:defRPr/>
            </a:pPr>
            <a:r>
              <a:rPr lang="en-US" altLang="zh-CN" b="1" dirty="0" smtClean="0"/>
              <a:t>SPs</a:t>
            </a:r>
          </a:p>
          <a:p>
            <a:pPr marL="800100" lvl="1" indent="-342900" eaLnBrk="0" hangingPunct="0">
              <a:buFontTx/>
              <a:buChar char="•"/>
              <a:defRPr/>
            </a:pPr>
            <a:r>
              <a:rPr lang="en-US" altLang="zh-CN" b="1" dirty="0" smtClean="0"/>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Mar ? </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zh-CN"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85014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800" b="1" noProof="1" smtClean="0">
                <a:latin typeface="Calibri" panose="020F0502020204030204" pitchFamily="34" charset="0"/>
              </a:rPr>
              <a:t>Any material submitted during standards development, whether verbal, recorded, or in written form, is a Contribution and shall comply with the IEEE SA Copyright Policy</a:t>
            </a:r>
          </a:p>
          <a:p>
            <a:pPr marL="342900" indent="-342900" eaLnBrk="0" hangingPunct="0">
              <a:lnSpc>
                <a:spcPct val="90000"/>
              </a:lnSpc>
              <a:buFont typeface="Monotype Sorts" charset="2"/>
            </a:pPr>
            <a:endParaRPr lang="en-US" altLang="en-US" sz="2800" b="1" noProof="1">
              <a:latin typeface="Calibri" panose="020F0502020204030204" pitchFamily="34" charset="0"/>
            </a:endParaRPr>
          </a:p>
          <a:p>
            <a:pPr marL="342900" indent="-342900" eaLnBrk="0" hangingPunct="0">
              <a:lnSpc>
                <a:spcPct val="90000"/>
              </a:lnSpc>
              <a:buFont typeface="Monotype Sorts" charset="2"/>
            </a:pPr>
            <a:r>
              <a:rPr lang="en-US" altLang="en-US" sz="2800" b="1" noProof="1" smtClean="0">
                <a:latin typeface="Calibri" panose="020F0502020204030204" pitchFamily="34" charset="0"/>
              </a:rPr>
              <a:t>Instruct the Secretary to record in the minutes that the foregoing information is provided and that the copyright slides are shown</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fontScale="92500"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noProof="1">
                <a:latin typeface="Calibri" panose="020F0502020204030204" pitchFamily="34" charset="0"/>
              </a:rPr>
              <a:t>Clause 6.1 of the IEEE-SA Standards Board Operations Manual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a:t>
            </a:r>
            <a:r>
              <a:rPr lang="en-US" altLang="en-US" sz="2400" i="1" dirty="0" smtClean="0">
                <a:latin typeface="Calibri" panose="020F0502020204030204" pitchFamily="34" charset="0"/>
              </a:rPr>
              <a:t>submitted</a:t>
            </a:r>
            <a:endParaRPr lang="en-US" altLang="en-US" sz="2800" noProof="1" smtClean="0"/>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1646597"/>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Manual</a:t>
            </a:r>
            <a:br>
              <a:rPr lang="en-US" altLang="zh-CN" sz="2000" dirty="0"/>
            </a:br>
            <a:endParaRPr lang="en-US" altLang="zh-CN" sz="2000" dirty="0"/>
          </a:p>
          <a:p>
            <a:pPr>
              <a:buSzPct val="150000"/>
            </a:pPr>
            <a:r>
              <a:rPr lang="en-US" altLang="zh-CN" sz="2000" dirty="0"/>
              <a:t>IEEE SA Copyright Policy, </a:t>
            </a:r>
            <a:r>
              <a:rPr lang="en-US" altLang="zh-CN" sz="2000" dirty="0" smtClean="0"/>
              <a:t>see</a:t>
            </a:r>
          </a:p>
          <a:p>
            <a:pPr lvl="1">
              <a:buSzPct val="150000"/>
            </a:pPr>
            <a:r>
              <a:rPr lang="en-US" altLang="zh-CN" sz="2000" dirty="0" smtClean="0"/>
              <a:t>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7667413"/>
      </p:ext>
    </p:extLst>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56001</TotalTime>
  <Words>3086</Words>
  <Application>Microsoft Office PowerPoint</Application>
  <PresentationFormat>宽屏</PresentationFormat>
  <Paragraphs>557</Paragraphs>
  <Slides>41</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41</vt:i4>
      </vt:variant>
    </vt:vector>
  </HeadingPairs>
  <TitlesOfParts>
    <vt:vector size="52"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Mar 2021</vt:lpstr>
      <vt:lpstr>TGbd Documents Update</vt:lpstr>
      <vt:lpstr>Current TGbd Timeline</vt:lpstr>
      <vt:lpstr>Submission List （1/3）</vt:lpstr>
      <vt:lpstr>Submission List （2/3）</vt:lpstr>
      <vt:lpstr>Submission List （3/3）</vt:lpstr>
      <vt:lpstr>IEEE 802.11 TGbd Teleconference</vt:lpstr>
      <vt:lpstr>Teleconference Bridge Information</vt:lpstr>
      <vt:lpstr>PowerPoint 演示文稿</vt:lpstr>
      <vt:lpstr>SP #1 (CR, 11-20/1939r3)</vt:lpstr>
      <vt:lpstr>IEEE 802.11 TGbd Teleconference During IEEE 802.11 Mar 2021 Plenary</vt:lpstr>
      <vt:lpstr>Teleconference Bridge Information</vt:lpstr>
      <vt:lpstr>PowerPoint 演示文稿</vt:lpstr>
      <vt:lpstr>Approval of TGbd meeting minutes</vt:lpstr>
      <vt:lpstr>SP #1 (CR, 11-21/0097r0)</vt:lpstr>
      <vt:lpstr>SP #2 (CR, 11-21/0107r1)</vt:lpstr>
      <vt:lpstr>SP #3 (CR, 11-21/0108r0)</vt:lpstr>
      <vt:lpstr>SP #4 (CR, 11-21/0109r1)</vt:lpstr>
      <vt:lpstr>SP #5 (CR, 11-21/0110r0)</vt:lpstr>
      <vt:lpstr>IEEE 802.11 TGbd Teleconference During IEEE 802.11 Mar 2021 Plenary</vt:lpstr>
      <vt:lpstr>Teleconference Bridge Information</vt:lpstr>
      <vt:lpstr>PowerPoint 演示文稿</vt:lpstr>
      <vt:lpstr>IEEE 802.11 TGbd Teleconference During IEEE 802.11 Mar 2021 Plenary</vt:lpstr>
      <vt:lpstr>Teleconference Bridge Information</vt:lpstr>
      <vt:lpstr>PowerPoint 演示文稿</vt:lpstr>
      <vt:lpstr>IEEE 802.11 TGbd Teleconference During IEEE 802.11 Mar 2021 Plenary</vt:lpstr>
      <vt:lpstr>Teleconference Bridge Information</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4938</cp:revision>
  <cp:lastPrinted>2014-11-04T15:04:00Z</cp:lastPrinted>
  <dcterms:created xsi:type="dcterms:W3CDTF">2007-04-17T18:10:00Z</dcterms:created>
  <dcterms:modified xsi:type="dcterms:W3CDTF">2021-03-09T16:02:02Z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