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handoutMasterIdLst>
    <p:handoutMasterId r:id="rId44"/>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108" r:id="rId19"/>
    <p:sldId id="1119" r:id="rId20"/>
    <p:sldId id="1028" r:id="rId21"/>
    <p:sldId id="1039" r:id="rId22"/>
    <p:sldId id="1030" r:id="rId23"/>
    <p:sldId id="1072" r:id="rId24"/>
    <p:sldId id="1040" r:id="rId25"/>
    <p:sldId id="1109" r:id="rId26"/>
    <p:sldId id="1099" r:id="rId27"/>
    <p:sldId id="1113" r:id="rId28"/>
    <p:sldId id="1114" r:id="rId29"/>
    <p:sldId id="1115" r:id="rId30"/>
    <p:sldId id="1116" r:id="rId31"/>
    <p:sldId id="1117" r:id="rId32"/>
    <p:sldId id="1118" r:id="rId33"/>
    <p:sldId id="1100" r:id="rId34"/>
    <p:sldId id="1110" r:id="rId35"/>
    <p:sldId id="1102" r:id="rId36"/>
    <p:sldId id="1043" r:id="rId37"/>
    <p:sldId id="1111" r:id="rId38"/>
    <p:sldId id="1103" r:id="rId39"/>
    <p:sldId id="1104" r:id="rId40"/>
    <p:sldId id="1112" r:id="rId41"/>
    <p:sldId id="1106" r:id="rId4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/0207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17-00-00bd-ieee-802-11bd-january-2021-tc-meeting-minutes.docx" TargetMode="External"/><Relationship Id="rId2" Type="http://schemas.openxmlformats.org/officeDocument/2006/relationships/hyperlink" Target="https://mentor.ieee.org/802.11/dcn/21/11-21-0068-00-00bd-ieee-802-11bd-january-2021-interim-meeting-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327-00-00bd-ieee-802-11bd-february-2021-meeting-minutes.docx" TargetMode="External"/><Relationship Id="rId4" Type="http://schemas.openxmlformats.org/officeDocument/2006/relationships/hyperlink" Target="https://mentor.ieee.org/802.11/dcn/21/11-21-0185-00-00bd-ieee-802-11bd-january-2021-tc-meeting-minutes.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2021-02-01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775" r:id="rId4" imgW="8290560" imgH="1017905" progId="Word.Document.8">
                  <p:embed/>
                </p:oleObj>
              </mc:Choice>
              <mc:Fallback>
                <p:oleObj r:id="rId4" imgW="8290560" imgH="1017905" progId="Word.Document.8">
                  <p:embed/>
                  <p:pic>
                    <p:nvPicPr>
                      <p:cNvPr id="0" name="图片 3075"/>
                      <p:cNvPicPr/>
                      <p:nvPr/>
                    </p:nvPicPr>
                    <p:blipFill>
                      <a:blip r:embed="rId5"/>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Mar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a:solidFill>
                  <a:srgbClr val="00B050"/>
                </a:solidFill>
                <a:cs typeface="+mn-ea"/>
                <a:sym typeface="+mn-ea"/>
              </a:rPr>
              <a:t>Mar 2</a:t>
            </a:r>
            <a:r>
              <a:rPr lang="en-US" altLang="zh-CN" sz="2400" baseline="30000" dirty="0">
                <a:solidFill>
                  <a:srgbClr val="00B050"/>
                </a:solidFill>
                <a:cs typeface="+mn-ea"/>
                <a:sym typeface="+mn-ea"/>
              </a:rPr>
              <a:t>nd</a:t>
            </a:r>
            <a:r>
              <a:rPr lang="en-US" altLang="zh-CN" sz="2400" dirty="0">
                <a:solidFill>
                  <a:srgbClr val="00B050"/>
                </a:solidFill>
                <a:cs typeface="+mn-ea"/>
                <a:sym typeface="+mn-ea"/>
              </a:rPr>
              <a:t>, 9:00am ~ 11:00am,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Mar 9</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(802.11 Mar plenary week)</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Mar 10</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11:15am ~ 1:15pm,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(802.11 Mar plenary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Mar 11</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7:00pm ~ 9:00pm,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(802.11 Mar plenary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Mar 12</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11:00am,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(802.11 Mar plenary week</a:t>
            </a:r>
            <a:r>
              <a:rPr lang="en-US" altLang="zh-CN" sz="2400" dirty="0" smtClean="0">
                <a:solidFill>
                  <a:srgbClr val="00B050"/>
                </a:solidFill>
                <a:cs typeface="+mn-ea"/>
                <a:sym typeface="+mn-ea"/>
              </a:rPr>
              <a:t>)</a:t>
            </a:r>
          </a:p>
          <a:p>
            <a:pPr eaLnBrk="1" hangingPunct="1"/>
            <a:r>
              <a:rPr lang="en-US" altLang="zh-CN" sz="2400" dirty="0" smtClean="0">
                <a:solidFill>
                  <a:srgbClr val="00B050"/>
                </a:solidFill>
                <a:cs typeface="+mn-ea"/>
                <a:sym typeface="+mn-ea"/>
              </a:rPr>
              <a:t>Mar 23</a:t>
            </a:r>
            <a:r>
              <a:rPr lang="en-US" altLang="zh-CN" sz="2400" baseline="30000" dirty="0" smtClean="0">
                <a:solidFill>
                  <a:srgbClr val="00B050"/>
                </a:solidFill>
                <a:cs typeface="+mn-ea"/>
                <a:sym typeface="+mn-ea"/>
              </a:rPr>
              <a:t>rd</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11:59am</a:t>
            </a:r>
            <a:r>
              <a:rPr lang="en-US" altLang="zh-CN" sz="2400" dirty="0">
                <a:solidFill>
                  <a:srgbClr val="00B050"/>
                </a:solidFill>
                <a:cs typeface="+mn-ea"/>
                <a:sym typeface="+mn-ea"/>
              </a:rPr>
              <a:t>, </a:t>
            </a:r>
            <a:r>
              <a:rPr lang="en-US" altLang="zh-CN" sz="2400" dirty="0" smtClean="0">
                <a:solidFill>
                  <a:srgbClr val="00B050"/>
                </a:solidFill>
                <a:cs typeface="+mn-ea"/>
                <a:sym typeface="+mn-ea"/>
              </a:rPr>
              <a:t>EST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Mar 30</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EST;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6</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11:59am, EST;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13</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EST;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20</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11:59am, EST;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27</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EST;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2464681913"/>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a:t>
                      </a:r>
                      <a:r>
                        <a:rPr lang="en-US" altLang="zh-CN" sz="1200" dirty="0" smtClean="0">
                          <a:solidFill>
                            <a:srgbClr val="0070C0"/>
                          </a:solidFill>
                        </a:rPr>
                        <a:t>, 11-21/0207r1</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a:t>
                      </a:r>
                      <a:r>
                        <a:rPr lang="en-US" altLang="zh-CN" sz="1200" dirty="0" smtClean="0">
                          <a:solidFill>
                            <a:srgbClr val="0070C0"/>
                          </a:solidFill>
                          <a:sym typeface="+mn-ea"/>
                        </a:rPr>
                        <a:t>11-21/0327r0</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 (D0.3)</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11-20/1887r5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2022</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1/3</a:t>
            </a:r>
            <a:r>
              <a:rPr lang="zh-CN" altLang="en-US" dirty="0" smtClean="0"/>
              <a: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11-20/1945r2, Resolutions </a:t>
            </a:r>
            <a:r>
              <a:rPr lang="en-US" altLang="zh-CN" sz="1600" dirty="0">
                <a:solidFill>
                  <a:srgbClr val="00B050"/>
                </a:solidFill>
                <a:latin typeface="Calibri" panose="020F0502020204030204" pitchFamily="34" charset="0"/>
                <a:cs typeface="Calibri" panose="020F0502020204030204" pitchFamily="34" charset="0"/>
              </a:rPr>
              <a:t>to 32.3.5 NGV modulation and coding schemes,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11-20/1946r2, Resolutions </a:t>
            </a:r>
            <a:r>
              <a:rPr lang="en-US" altLang="zh-CN" sz="1600" dirty="0">
                <a:solidFill>
                  <a:srgbClr val="00B050"/>
                </a:solidFill>
                <a:latin typeface="Calibri" panose="020F0502020204030204" pitchFamily="34" charset="0"/>
                <a:cs typeface="Calibri" panose="020F0502020204030204" pitchFamily="34" charset="0"/>
              </a:rPr>
              <a:t>to 32.3.15 Parameters for NGV-MCSs,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11-20/1947r0, Resolutions </a:t>
            </a:r>
            <a:r>
              <a:rPr lang="en-US" altLang="zh-CN" sz="1600" dirty="0">
                <a:solidFill>
                  <a:srgbClr val="00B050"/>
                </a:solidFill>
                <a:latin typeface="Calibri" panose="020F0502020204030204" pitchFamily="34" charset="0"/>
                <a:cs typeface="Calibri" panose="020F0502020204030204" pitchFamily="34" charset="0"/>
              </a:rPr>
              <a:t>to 32.3.9.9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11-20/1948r2, Resolutions </a:t>
            </a:r>
            <a:r>
              <a:rPr lang="en-US" altLang="zh-CN" sz="1600" dirty="0">
                <a:solidFill>
                  <a:srgbClr val="00B050"/>
                </a:solidFill>
                <a:latin typeface="Calibri" panose="020F0502020204030204" pitchFamily="34" charset="0"/>
                <a:cs typeface="Calibri" panose="020F0502020204030204" pitchFamily="34" charset="0"/>
              </a:rPr>
              <a:t>to 32.3.10 Transmit specification,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11-20/1949r0, Resolutions </a:t>
            </a:r>
            <a:r>
              <a:rPr lang="en-US" altLang="zh-CN" sz="1600" dirty="0">
                <a:solidFill>
                  <a:srgbClr val="00B050"/>
                </a:solidFill>
                <a:latin typeface="Calibri" panose="020F0502020204030204" pitchFamily="34" charset="0"/>
                <a:cs typeface="Calibri" panose="020F0502020204030204" pitchFamily="34" charset="0"/>
              </a:rPr>
              <a:t>to 32.3.12 NGV transmit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11-20/1950r0,</a:t>
            </a:r>
            <a:r>
              <a:rPr lang="zh-CN" altLang="en-US"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Resolutions to 32.3.13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11-21/0003r1, </a:t>
            </a:r>
            <a:r>
              <a:rPr lang="en-US" altLang="zh-CN" sz="1600" dirty="0" smtClean="0">
                <a:solidFill>
                  <a:srgbClr val="00B050"/>
                </a:solidFill>
                <a:latin typeface="Calibri" panose="020F0502020204030204" pitchFamily="34" charset="0"/>
                <a:cs typeface="Calibri" panose="020F0502020204030204" pitchFamily="34" charset="0"/>
              </a:rPr>
              <a:t>cr-d1-0-clause-32-2</a:t>
            </a:r>
            <a:r>
              <a:rPr lang="en-US" altLang="zh-CN" sz="1600" dirty="0">
                <a:solidFill>
                  <a:srgbClr val="00B050"/>
                </a:solidFill>
                <a:latin typeface="Calibri" panose="020F0502020204030204" pitchFamily="34" charset="0"/>
                <a:cs typeface="Calibri" panose="020F0502020204030204" pitchFamily="34" charset="0"/>
              </a:rPr>
              <a:t>,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11-20/1990</a:t>
            </a:r>
            <a:r>
              <a:rPr lang="en-US" altLang="zh-CN" sz="1600" dirty="0">
                <a:solidFill>
                  <a:srgbClr val="00B050"/>
                </a:solidFill>
                <a:latin typeface="Calibri" panose="020F0502020204030204" pitchFamily="34" charset="0"/>
                <a:cs typeface="Calibri" panose="020F0502020204030204" pitchFamily="34" charset="0"/>
              </a:rPr>
              <a:t>, comment-resolution-for-receiver-specification,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11-21/0016</a:t>
            </a:r>
            <a:r>
              <a:rPr lang="en-US" altLang="zh-CN" sz="1600" dirty="0">
                <a:solidFill>
                  <a:srgbClr val="00B050"/>
                </a:solidFill>
                <a:latin typeface="Calibri" panose="020F0502020204030204" pitchFamily="34" charset="0"/>
                <a:cs typeface="Calibri" panose="020F0502020204030204" pitchFamily="34" charset="0"/>
              </a:rPr>
              <a:t>, comment-resolution-for-mathematical-description-and-related,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11-21/0005</a:t>
            </a:r>
            <a:r>
              <a:rPr lang="en-US" altLang="zh-CN" sz="1600" dirty="0">
                <a:solidFill>
                  <a:srgbClr val="00B050"/>
                </a:solidFill>
                <a:latin typeface="Calibri" panose="020F0502020204030204" pitchFamily="34" charset="0"/>
                <a:cs typeface="Calibri" panose="020F0502020204030204" pitchFamily="34" charset="0"/>
              </a:rPr>
              <a:t>, cr-d1-0-clause-32-4, Bo Sun (ZTE)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11-21/0006, cr-d1-0-clause-17-2_17-3, Bo Sun (ZTE</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11-21/0051,</a:t>
            </a:r>
            <a:r>
              <a:rPr lang="en-US" altLang="zh-CN" sz="1600" dirty="0">
                <a:solidFill>
                  <a:srgbClr val="00B050"/>
                </a:solidFill>
                <a:latin typeface="Calibri" panose="020F0502020204030204" pitchFamily="34" charset="0"/>
                <a:cs typeface="Calibri" panose="020F0502020204030204" pitchFamily="34" charset="0"/>
              </a:rPr>
              <a:t> CR for CIDs related to DMG STA with OCB operation part </a:t>
            </a:r>
            <a:r>
              <a:rPr lang="en-US" altLang="zh-CN" sz="1600" dirty="0" smtClean="0">
                <a:solidFill>
                  <a:srgbClr val="00B050"/>
                </a:solidFill>
                <a:latin typeface="Calibri" panose="020F0502020204030204" pitchFamily="34" charset="0"/>
                <a:cs typeface="Calibri" panose="020F0502020204030204" pitchFamily="34" charset="0"/>
              </a:rPr>
              <a:t>2,</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11-21/0044,</a:t>
            </a:r>
            <a:r>
              <a:rPr lang="en-US" altLang="zh-CN" sz="1600" dirty="0">
                <a:solidFill>
                  <a:srgbClr val="00B050"/>
                </a:solidFill>
                <a:latin typeface="Calibri" panose="020F0502020204030204" pitchFamily="34" charset="0"/>
                <a:cs typeface="Calibri" panose="020F0502020204030204" pitchFamily="34" charset="0"/>
              </a:rPr>
              <a:t> LB251 CIDs related to DMG STA with OCB </a:t>
            </a:r>
            <a:r>
              <a:rPr lang="en-US" altLang="zh-CN" sz="1600" dirty="0" smtClean="0">
                <a:solidFill>
                  <a:srgbClr val="00B050"/>
                </a:solidFill>
                <a:latin typeface="Calibri" panose="020F0502020204030204" pitchFamily="34" charset="0"/>
                <a:cs typeface="Calibri" panose="020F0502020204030204" pitchFamily="34" charset="0"/>
              </a:rPr>
              <a:t>operation,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11-21/0045,</a:t>
            </a:r>
            <a:r>
              <a:rPr lang="en-US" altLang="zh-CN" sz="1600" dirty="0">
                <a:solidFill>
                  <a:srgbClr val="00B050"/>
                </a:solidFill>
                <a:latin typeface="Calibri" panose="020F0502020204030204" pitchFamily="34" charset="0"/>
                <a:cs typeface="Calibri" panose="020F0502020204030204" pitchFamily="34" charset="0"/>
              </a:rPr>
              <a:t> CIDs 1154 1158 1444 1344 DMG STA operation in </a:t>
            </a:r>
            <a:r>
              <a:rPr lang="en-US" altLang="zh-CN" sz="1600" dirty="0" smtClean="0">
                <a:solidFill>
                  <a:srgbClr val="00B050"/>
                </a:solidFill>
                <a:latin typeface="Calibri" panose="020F0502020204030204" pitchFamily="34" charset="0"/>
                <a:cs typeface="Calibri" panose="020F0502020204030204" pitchFamily="34" charset="0"/>
              </a:rPr>
              <a:t>OCB,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11-21/0054r0, Renaming NGV,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2/3</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4494136"/>
          </a:xfrm>
        </p:spPr>
        <p:txBody>
          <a:bodyPr>
            <a:normAutofit fontScale="92500" lnSpcReduction="20000"/>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11-21/20r2, the Comment resolution for CID 1527,1800, and 1801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11-21/21r0, the Comment resolution for 32.3.8.2.1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11-21/22r2, the Comment resolution for 32.3.8.2.2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11-21/23r0</a:t>
            </a:r>
            <a:r>
              <a:rPr lang="en-US" altLang="zh-CN" sz="1600" dirty="0">
                <a:solidFill>
                  <a:srgbClr val="00B050"/>
                </a:solidFill>
                <a:latin typeface="Calibri" panose="020F0502020204030204" pitchFamily="34" charset="0"/>
                <a:cs typeface="Calibri" panose="020F0502020204030204" pitchFamily="34" charset="0"/>
              </a:rPr>
              <a:t>, the Comment resolution for 32.3.8.2.3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11-21/24r0, the Comment resolution for 32.3.8.2.4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11-21/25r0, the Comment resolution for 32.3.8.2.5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11-21/26r0, </a:t>
            </a:r>
            <a:r>
              <a:rPr lang="en-US" altLang="zh-CN" sz="1600" dirty="0">
                <a:solidFill>
                  <a:srgbClr val="00B050"/>
                </a:solidFill>
                <a:latin typeface="Calibri" panose="020F0502020204030204" pitchFamily="34" charset="0"/>
                <a:cs typeface="Calibri" panose="020F0502020204030204" pitchFamily="34" charset="0"/>
              </a:rPr>
              <a:t>t</a:t>
            </a:r>
            <a:r>
              <a:rPr lang="en-US" altLang="zh-CN" sz="1600" dirty="0" smtClean="0">
                <a:solidFill>
                  <a:srgbClr val="00B050"/>
                </a:solidFill>
                <a:latin typeface="Calibri" panose="020F0502020204030204" pitchFamily="34" charset="0"/>
                <a:cs typeface="Calibri" panose="020F0502020204030204" pitchFamily="34" charset="0"/>
              </a:rPr>
              <a:t>he </a:t>
            </a:r>
            <a:r>
              <a:rPr lang="en-US" altLang="zh-CN" sz="1600" dirty="0">
                <a:solidFill>
                  <a:srgbClr val="00B050"/>
                </a:solidFill>
                <a:latin typeface="Calibri" panose="020F0502020204030204" pitchFamily="34" charset="0"/>
                <a:cs typeface="Calibri" panose="020F0502020204030204" pitchFamily="34" charset="0"/>
              </a:rPr>
              <a:t>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11-21/27r0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11-21/28r0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11-21/0126r0, Comment resolution for 32-3-9-9, Miguel Lopez (Ericsson)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11-21/0070r5, D1.0 Comment Resolution for Clause 31.2.2, </a:t>
            </a:r>
            <a:r>
              <a:rPr lang="en-US" altLang="zh-CN" sz="1600" dirty="0" err="1" smtClean="0">
                <a:solidFill>
                  <a:srgbClr val="00B050"/>
                </a:solidFill>
                <a:latin typeface="Calibri" panose="020F0502020204030204" pitchFamily="34" charset="0"/>
                <a:cs typeface="Calibri" panose="020F0502020204030204" pitchFamily="34" charset="0"/>
              </a:rPr>
              <a:t>Hanseul</a:t>
            </a:r>
            <a:r>
              <a:rPr lang="en-US" altLang="zh-CN" sz="1600" dirty="0" smtClean="0">
                <a:solidFill>
                  <a:srgbClr val="00B050"/>
                </a:solidFill>
                <a:latin typeface="Calibri" panose="020F0502020204030204" pitchFamily="34" charset="0"/>
                <a:cs typeface="Calibri" panose="020F0502020204030204" pitchFamily="34" charset="0"/>
              </a:rPr>
              <a:t> Hong (WILUS)</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11-20/1939r2, resolution clause 3 comments for lb251, Joseph Levy (</a:t>
            </a:r>
            <a:r>
              <a:rPr lang="en-US" altLang="zh-CN" sz="1600" dirty="0" err="1" smtClean="0">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11-21/0083r1, LB251 Comment Resolution for 11bd D1.0 Clause 4 General </a:t>
            </a:r>
            <a:r>
              <a:rPr lang="en-US" altLang="zh-CN" sz="1600" dirty="0" smtClean="0">
                <a:solidFill>
                  <a:schemeClr val="tx1"/>
                </a:solidFill>
                <a:latin typeface="Calibri" panose="020F0502020204030204" pitchFamily="34" charset="0"/>
                <a:cs typeface="Calibri" panose="020F0502020204030204" pitchFamily="34" charset="0"/>
              </a:rPr>
              <a:t>description, Stephan Sand (DLR)</a:t>
            </a:r>
          </a:p>
          <a:p>
            <a:pPr marL="800100" lvl="1" indent="-342900" algn="just">
              <a:buFontTx/>
              <a:buChar char="•"/>
              <a:defRPr/>
            </a:pPr>
            <a:r>
              <a:rPr lang="zh-CN" altLang="zh-CN" sz="1600" dirty="0" smtClean="0">
                <a:solidFill>
                  <a:srgbClr val="FFC000"/>
                </a:solidFill>
                <a:latin typeface="Calibri" panose="020F0502020204030204" pitchFamily="34" charset="0"/>
                <a:cs typeface="Calibri" panose="020F0502020204030204" pitchFamily="34" charset="0"/>
              </a:rPr>
              <a:t>11-21/0097r0</a:t>
            </a:r>
            <a:r>
              <a:rPr lang="en-US" altLang="zh-CN" sz="1600" dirty="0" smtClean="0">
                <a:solidFill>
                  <a:srgbClr val="FFC000"/>
                </a:solidFill>
                <a:latin typeface="Calibri" panose="020F0502020204030204" pitchFamily="34" charset="0"/>
                <a:cs typeface="Calibri" panose="020F0502020204030204" pitchFamily="34" charset="0"/>
              </a:rPr>
              <a:t>,</a:t>
            </a:r>
            <a:r>
              <a:rPr lang="zh-CN" altLang="zh-CN" sz="1600" dirty="0" smtClean="0">
                <a:solidFill>
                  <a:srgbClr val="FFC000"/>
                </a:solidFill>
                <a:latin typeface="Calibri" panose="020F0502020204030204" pitchFamily="34" charset="0"/>
                <a:cs typeface="Calibri" panose="020F0502020204030204" pitchFamily="34" charset="0"/>
              </a:rPr>
              <a:t> </a:t>
            </a:r>
            <a:r>
              <a:rPr lang="zh-CN" altLang="zh-CN" sz="1600" dirty="0">
                <a:solidFill>
                  <a:srgbClr val="FFC000"/>
                </a:solidFill>
                <a:latin typeface="Calibri" panose="020F0502020204030204" pitchFamily="34" charset="0"/>
                <a:cs typeface="Calibri" panose="020F0502020204030204" pitchFamily="34" charset="0"/>
              </a:rPr>
              <a:t>D1.0 title comments </a:t>
            </a:r>
            <a:r>
              <a:rPr lang="zh-CN" altLang="zh-CN" sz="1600" dirty="0" smtClean="0">
                <a:solidFill>
                  <a:srgbClr val="FFC000"/>
                </a:solidFill>
                <a:latin typeface="Calibri" panose="020F0502020204030204" pitchFamily="34" charset="0"/>
                <a:cs typeface="Calibri" panose="020F0502020204030204" pitchFamily="34" charset="0"/>
              </a:rPr>
              <a:t>resolution</a:t>
            </a:r>
            <a:r>
              <a:rPr lang="en-US" altLang="zh-CN" sz="1600" dirty="0" smtClean="0">
                <a:solidFill>
                  <a:srgbClr val="FFC000"/>
                </a:solidFill>
                <a:latin typeface="Calibri" panose="020F0502020204030204" pitchFamily="34" charset="0"/>
                <a:cs typeface="Calibri" panose="020F0502020204030204" pitchFamily="34" charset="0"/>
              </a:rPr>
              <a:t>, </a:t>
            </a:r>
            <a:r>
              <a:rPr lang="en-US" altLang="zh-CN" sz="1600" dirty="0" err="1" smtClean="0">
                <a:solidFill>
                  <a:srgbClr val="FFC000"/>
                </a:solidFill>
                <a:latin typeface="Calibri" panose="020F0502020204030204" pitchFamily="34" charset="0"/>
                <a:cs typeface="Calibri" panose="020F0502020204030204" pitchFamily="34" charset="0"/>
              </a:rPr>
              <a:t>Bahar</a:t>
            </a:r>
            <a:r>
              <a:rPr lang="en-US" altLang="zh-CN" sz="1600" dirty="0" smtClean="0">
                <a:solidFill>
                  <a:srgbClr val="FFC000"/>
                </a:solidFill>
                <a:latin typeface="Calibri" panose="020F0502020204030204" pitchFamily="34" charset="0"/>
                <a:cs typeface="Calibri" panose="020F0502020204030204" pitchFamily="34" charset="0"/>
              </a:rPr>
              <a:t> </a:t>
            </a:r>
            <a:r>
              <a:rPr lang="en-US" altLang="zh-CN" sz="1600" dirty="0" err="1" smtClean="0">
                <a:solidFill>
                  <a:srgbClr val="FFC000"/>
                </a:solidFill>
                <a:latin typeface="Calibri" panose="020F0502020204030204" pitchFamily="34" charset="0"/>
                <a:cs typeface="Calibri" panose="020F0502020204030204" pitchFamily="34" charset="0"/>
              </a:rPr>
              <a:t>Sadeghi</a:t>
            </a:r>
            <a:r>
              <a:rPr lang="en-US" altLang="zh-CN" sz="1600" dirty="0" smtClean="0">
                <a:solidFill>
                  <a:srgbClr val="FFC000"/>
                </a:solidFill>
                <a:latin typeface="Calibri" panose="020F0502020204030204" pitchFamily="34" charset="0"/>
                <a:cs typeface="Calibri" panose="020F0502020204030204" pitchFamily="34" charset="0"/>
              </a:rPr>
              <a:t> (Intel)</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FFC000"/>
                </a:solidFill>
                <a:latin typeface="Calibri" panose="020F0502020204030204" pitchFamily="34" charset="0"/>
                <a:cs typeface="Calibri" panose="020F0502020204030204" pitchFamily="34" charset="0"/>
              </a:rPr>
              <a:t>11-21/0107r0</a:t>
            </a:r>
            <a:r>
              <a:rPr lang="en-US" altLang="zh-CN" sz="1600" dirty="0" smtClean="0">
                <a:solidFill>
                  <a:srgbClr val="FFC000"/>
                </a:solidFill>
                <a:latin typeface="Calibri" panose="020F0502020204030204" pitchFamily="34" charset="0"/>
                <a:cs typeface="Calibri" panose="020F0502020204030204" pitchFamily="34" charset="0"/>
              </a:rPr>
              <a:t>,</a:t>
            </a:r>
            <a:r>
              <a:rPr lang="zh-CN" altLang="zh-CN" sz="1600" dirty="0" smtClean="0">
                <a:solidFill>
                  <a:srgbClr val="FFC000"/>
                </a:solidFill>
                <a:latin typeface="Calibri" panose="020F0502020204030204" pitchFamily="34" charset="0"/>
                <a:cs typeface="Calibri" panose="020F0502020204030204" pitchFamily="34" charset="0"/>
              </a:rPr>
              <a:t> </a:t>
            </a:r>
            <a:r>
              <a:rPr lang="zh-CN" altLang="zh-CN" sz="1600" dirty="0">
                <a:solidFill>
                  <a:srgbClr val="FFC000"/>
                </a:solidFill>
                <a:latin typeface="Calibri" panose="020F0502020204030204" pitchFamily="34" charset="0"/>
                <a:cs typeface="Calibri" panose="020F0502020204030204" pitchFamily="34" charset="0"/>
              </a:rPr>
              <a:t>general comments </a:t>
            </a:r>
            <a:r>
              <a:rPr lang="zh-CN" altLang="zh-CN" sz="1600" dirty="0" smtClean="0">
                <a:solidFill>
                  <a:srgbClr val="FFC000"/>
                </a:solidFill>
                <a:latin typeface="Calibri" panose="020F0502020204030204" pitchFamily="34" charset="0"/>
                <a:cs typeface="Calibri" panose="020F0502020204030204" pitchFamily="34" charset="0"/>
              </a:rPr>
              <a:t>resolution</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Bahar</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Sadeghi</a:t>
            </a:r>
            <a:r>
              <a:rPr lang="en-US" altLang="zh-CN" sz="1600" dirty="0">
                <a:solidFill>
                  <a:srgbClr val="FFC000"/>
                </a:solidFill>
                <a:latin typeface="Calibri" panose="020F0502020204030204" pitchFamily="34" charset="0"/>
                <a:cs typeface="Calibri" panose="020F0502020204030204" pitchFamily="34" charset="0"/>
              </a:rPr>
              <a:t> (Intel</a:t>
            </a:r>
            <a:r>
              <a:rPr lang="en-US" altLang="zh-CN" sz="1600" dirty="0" smtClean="0">
                <a:solidFill>
                  <a:srgbClr val="FFC000"/>
                </a:solidFill>
                <a:latin typeface="Calibri" panose="020F0502020204030204" pitchFamily="34" charset="0"/>
                <a:cs typeface="Calibri" panose="020F0502020204030204" pitchFamily="34" charset="0"/>
              </a:rPr>
              <a:t>)</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FFC000"/>
                </a:solidFill>
                <a:latin typeface="Calibri" panose="020F0502020204030204" pitchFamily="34" charset="0"/>
                <a:cs typeface="Calibri" panose="020F0502020204030204" pitchFamily="34" charset="0"/>
              </a:rPr>
              <a:t>11</a:t>
            </a:r>
            <a:r>
              <a:rPr lang="en-US" altLang="zh-CN" sz="1600" dirty="0" smtClean="0">
                <a:solidFill>
                  <a:srgbClr val="FFC000"/>
                </a:solidFill>
                <a:latin typeface="Calibri" panose="020F0502020204030204" pitchFamily="34" charset="0"/>
                <a:cs typeface="Calibri" panose="020F0502020204030204" pitchFamily="34" charset="0"/>
              </a:rPr>
              <a:t>-</a:t>
            </a:r>
            <a:r>
              <a:rPr lang="zh-CN" altLang="zh-CN" sz="1600" dirty="0" smtClean="0">
                <a:solidFill>
                  <a:srgbClr val="FFC000"/>
                </a:solidFill>
                <a:latin typeface="Calibri" panose="020F0502020204030204" pitchFamily="34" charset="0"/>
                <a:cs typeface="Calibri" panose="020F0502020204030204" pitchFamily="34" charset="0"/>
              </a:rPr>
              <a:t>21/0108r0</a:t>
            </a:r>
            <a:r>
              <a:rPr lang="en-US" altLang="zh-CN" sz="1600" dirty="0" smtClean="0">
                <a:solidFill>
                  <a:srgbClr val="FFC000"/>
                </a:solidFill>
                <a:latin typeface="Calibri" panose="020F0502020204030204" pitchFamily="34" charset="0"/>
                <a:cs typeface="Calibri" panose="020F0502020204030204" pitchFamily="34" charset="0"/>
              </a:rPr>
              <a:t>, </a:t>
            </a:r>
            <a:r>
              <a:rPr lang="zh-CN" altLang="zh-CN" sz="1600" dirty="0" smtClean="0">
                <a:solidFill>
                  <a:srgbClr val="FFC000"/>
                </a:solidFill>
                <a:latin typeface="Calibri" panose="020F0502020204030204" pitchFamily="34" charset="0"/>
                <a:cs typeface="Calibri" panose="020F0502020204030204" pitchFamily="34" charset="0"/>
              </a:rPr>
              <a:t>Clause </a:t>
            </a:r>
            <a:r>
              <a:rPr lang="zh-CN" altLang="zh-CN" sz="1600" dirty="0">
                <a:solidFill>
                  <a:srgbClr val="FFC000"/>
                </a:solidFill>
                <a:latin typeface="Calibri" panose="020F0502020204030204" pitchFamily="34" charset="0"/>
                <a:cs typeface="Calibri" panose="020F0502020204030204" pitchFamily="34" charset="0"/>
              </a:rPr>
              <a:t>31.1 comments </a:t>
            </a:r>
            <a:r>
              <a:rPr lang="zh-CN" altLang="zh-CN" sz="1600" dirty="0" smtClean="0">
                <a:solidFill>
                  <a:srgbClr val="FFC000"/>
                </a:solidFill>
                <a:latin typeface="Calibri" panose="020F0502020204030204" pitchFamily="34" charset="0"/>
                <a:cs typeface="Calibri" panose="020F0502020204030204" pitchFamily="34" charset="0"/>
              </a:rPr>
              <a:t>resolution</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Bahar</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Sadeghi</a:t>
            </a:r>
            <a:r>
              <a:rPr lang="en-US" altLang="zh-CN" sz="1600" dirty="0">
                <a:solidFill>
                  <a:srgbClr val="FFC000"/>
                </a:solidFill>
                <a:latin typeface="Calibri" panose="020F0502020204030204" pitchFamily="34" charset="0"/>
                <a:cs typeface="Calibri" panose="020F0502020204030204" pitchFamily="34" charset="0"/>
              </a:rPr>
              <a:t> (Intel)</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FFC000"/>
                </a:solidFill>
                <a:latin typeface="Calibri" panose="020F0502020204030204" pitchFamily="34" charset="0"/>
                <a:cs typeface="Calibri" panose="020F0502020204030204" pitchFamily="34" charset="0"/>
              </a:rPr>
              <a:t>11-21/0109r0</a:t>
            </a:r>
            <a:r>
              <a:rPr lang="en-US" altLang="zh-CN" sz="1600" dirty="0" smtClean="0">
                <a:solidFill>
                  <a:srgbClr val="FFC000"/>
                </a:solidFill>
                <a:latin typeface="Calibri" panose="020F0502020204030204" pitchFamily="34" charset="0"/>
                <a:cs typeface="Calibri" panose="020F0502020204030204" pitchFamily="34" charset="0"/>
              </a:rPr>
              <a:t>, </a:t>
            </a:r>
            <a:r>
              <a:rPr lang="zh-CN" altLang="zh-CN" sz="1600" dirty="0" smtClean="0">
                <a:solidFill>
                  <a:srgbClr val="FFC000"/>
                </a:solidFill>
                <a:latin typeface="Calibri" panose="020F0502020204030204" pitchFamily="34" charset="0"/>
                <a:cs typeface="Calibri" panose="020F0502020204030204" pitchFamily="34" charset="0"/>
              </a:rPr>
              <a:t>Clause </a:t>
            </a:r>
            <a:r>
              <a:rPr lang="zh-CN" altLang="zh-CN" sz="1600" dirty="0">
                <a:solidFill>
                  <a:srgbClr val="FFC000"/>
                </a:solidFill>
                <a:latin typeface="Calibri" panose="020F0502020204030204" pitchFamily="34" charset="0"/>
                <a:cs typeface="Calibri" panose="020F0502020204030204" pitchFamily="34" charset="0"/>
              </a:rPr>
              <a:t>32.1 comments </a:t>
            </a:r>
            <a:r>
              <a:rPr lang="zh-CN" altLang="zh-CN" sz="1600" dirty="0" smtClean="0">
                <a:solidFill>
                  <a:srgbClr val="FFC000"/>
                </a:solidFill>
                <a:latin typeface="Calibri" panose="020F0502020204030204" pitchFamily="34" charset="0"/>
                <a:cs typeface="Calibri" panose="020F0502020204030204" pitchFamily="34" charset="0"/>
              </a:rPr>
              <a:t>resolution</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Bahar</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Sadeghi</a:t>
            </a:r>
            <a:r>
              <a:rPr lang="en-US" altLang="zh-CN" sz="1600" dirty="0">
                <a:solidFill>
                  <a:srgbClr val="FFC000"/>
                </a:solidFill>
                <a:latin typeface="Calibri" panose="020F0502020204030204" pitchFamily="34" charset="0"/>
                <a:cs typeface="Calibri" panose="020F0502020204030204" pitchFamily="34" charset="0"/>
              </a:rPr>
              <a:t> (Intel)</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FFC000"/>
                </a:solidFill>
                <a:latin typeface="Calibri" panose="020F0502020204030204" pitchFamily="34" charset="0"/>
                <a:cs typeface="Calibri" panose="020F0502020204030204" pitchFamily="34" charset="0"/>
              </a:rPr>
              <a:t>11-21/0110r0</a:t>
            </a:r>
            <a:r>
              <a:rPr lang="en-US" altLang="zh-CN" sz="1600" dirty="0" smtClean="0">
                <a:solidFill>
                  <a:srgbClr val="FFC000"/>
                </a:solidFill>
                <a:latin typeface="Calibri" panose="020F0502020204030204" pitchFamily="34" charset="0"/>
                <a:cs typeface="Calibri" panose="020F0502020204030204" pitchFamily="34" charset="0"/>
              </a:rPr>
              <a:t>, </a:t>
            </a:r>
            <a:r>
              <a:rPr lang="zh-CN" altLang="zh-CN" sz="1600" dirty="0" smtClean="0">
                <a:solidFill>
                  <a:srgbClr val="FFC000"/>
                </a:solidFill>
                <a:latin typeface="Calibri" panose="020F0502020204030204" pitchFamily="34" charset="0"/>
                <a:cs typeface="Calibri" panose="020F0502020204030204" pitchFamily="34" charset="0"/>
              </a:rPr>
              <a:t>Annex </a:t>
            </a:r>
            <a:r>
              <a:rPr lang="zh-CN" altLang="zh-CN" sz="1600" dirty="0">
                <a:solidFill>
                  <a:srgbClr val="FFC000"/>
                </a:solidFill>
                <a:latin typeface="Calibri" panose="020F0502020204030204" pitchFamily="34" charset="0"/>
                <a:cs typeface="Calibri" panose="020F0502020204030204" pitchFamily="34" charset="0"/>
              </a:rPr>
              <a:t>C3 comments </a:t>
            </a:r>
            <a:r>
              <a:rPr lang="zh-CN" altLang="zh-CN" sz="1600" dirty="0" smtClean="0">
                <a:solidFill>
                  <a:srgbClr val="FFC000"/>
                </a:solidFill>
                <a:latin typeface="Calibri" panose="020F0502020204030204" pitchFamily="34" charset="0"/>
                <a:cs typeface="Calibri" panose="020F0502020204030204" pitchFamily="34" charset="0"/>
              </a:rPr>
              <a:t>resolution</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Bahar</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Sadeghi</a:t>
            </a:r>
            <a:r>
              <a:rPr lang="en-US" altLang="zh-CN" sz="1600" dirty="0">
                <a:solidFill>
                  <a:srgbClr val="FFC000"/>
                </a:solidFill>
                <a:latin typeface="Calibri" panose="020F0502020204030204" pitchFamily="34" charset="0"/>
                <a:cs typeface="Calibri" panose="020F0502020204030204" pitchFamily="34" charset="0"/>
              </a:rPr>
              <a:t> (Intel</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44449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3/3</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4494136"/>
          </a:xfrm>
        </p:spPr>
        <p:txBody>
          <a:bodyPr>
            <a:normAutofit/>
          </a:bodyPr>
          <a:lstStyle/>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11-21/0317r0, LB251 ranging comments resolution, </a:t>
            </a:r>
            <a:r>
              <a:rPr lang="en-US" altLang="zh-CN" sz="1600" dirty="0" err="1" smtClean="0">
                <a:solidFill>
                  <a:schemeClr val="tx1"/>
                </a:solidFill>
                <a:latin typeface="Calibri" panose="020F0502020204030204" pitchFamily="34" charset="0"/>
                <a:cs typeface="Calibri" panose="020F0502020204030204" pitchFamily="34" charset="0"/>
              </a:rPr>
              <a:t>Bahar</a:t>
            </a:r>
            <a:r>
              <a:rPr lang="en-US" altLang="zh-CN" sz="1600" dirty="0" smtClean="0">
                <a:solidFill>
                  <a:schemeClr val="tx1"/>
                </a:solidFill>
                <a:latin typeface="Calibri" panose="020F0502020204030204" pitchFamily="34" charset="0"/>
                <a:cs typeface="Calibri" panose="020F0502020204030204" pitchFamily="34" charset="0"/>
              </a:rPr>
              <a:t> </a:t>
            </a:r>
            <a:r>
              <a:rPr lang="en-US" altLang="zh-CN" sz="1600" dirty="0" err="1" smtClean="0">
                <a:solidFill>
                  <a:schemeClr val="tx1"/>
                </a:solidFill>
                <a:latin typeface="Calibri" panose="020F0502020204030204" pitchFamily="34" charset="0"/>
                <a:cs typeface="Calibri" panose="020F0502020204030204" pitchFamily="34" charset="0"/>
              </a:rPr>
              <a:t>Sadeghi</a:t>
            </a:r>
            <a:r>
              <a:rPr lang="en-US" altLang="zh-CN" sz="1600" dirty="0" smtClean="0">
                <a:solidFill>
                  <a:schemeClr val="tx1"/>
                </a:solidFill>
                <a:latin typeface="Calibri" panose="020F0502020204030204" pitchFamily="34" charset="0"/>
                <a:cs typeface="Calibri" panose="020F0502020204030204" pitchFamily="34" charset="0"/>
              </a:rPr>
              <a:t> (Intel)</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11-21/0321r1, proposed text for NGV Ranging NDP, </a:t>
            </a:r>
            <a:r>
              <a:rPr lang="en-US" altLang="zh-CN" sz="1600" dirty="0" err="1" smtClean="0">
                <a:solidFill>
                  <a:schemeClr val="tx1"/>
                </a:solidFill>
                <a:latin typeface="Calibri" panose="020F0502020204030204" pitchFamily="34" charset="0"/>
                <a:cs typeface="Calibri" panose="020F0502020204030204" pitchFamily="34" charset="0"/>
              </a:rPr>
              <a:t>Qinghua</a:t>
            </a:r>
            <a:r>
              <a:rPr lang="en-US" altLang="zh-CN" sz="1600" dirty="0" smtClean="0">
                <a:solidFill>
                  <a:schemeClr val="tx1"/>
                </a:solidFill>
                <a:latin typeface="Calibri" panose="020F0502020204030204" pitchFamily="34" charset="0"/>
                <a:cs typeface="Calibri" panose="020F0502020204030204" pitchFamily="34" charset="0"/>
              </a:rPr>
              <a:t> Li (Intel)</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11-21/0343r0, Resolutions to 32.3.13 NGV receive procedure, </a:t>
            </a:r>
            <a:r>
              <a:rPr lang="en-US" altLang="zh-CN" sz="1600" dirty="0" err="1" smtClean="0">
                <a:solidFill>
                  <a:schemeClr val="tx1"/>
                </a:solidFill>
                <a:latin typeface="Calibri" panose="020F0502020204030204" pitchFamily="34" charset="0"/>
                <a:cs typeface="Calibri" panose="020F0502020204030204" pitchFamily="34" charset="0"/>
              </a:rPr>
              <a:t>Yujin</a:t>
            </a:r>
            <a:r>
              <a:rPr lang="en-US" altLang="zh-CN" sz="1600" dirty="0" smtClean="0">
                <a:solidFill>
                  <a:schemeClr val="tx1"/>
                </a:solidFill>
                <a:latin typeface="Calibri" panose="020F0502020204030204" pitchFamily="34" charset="0"/>
                <a:cs typeface="Calibri" panose="020F0502020204030204" pitchFamily="34" charset="0"/>
              </a:rPr>
              <a:t> Noh (</a:t>
            </a:r>
            <a:r>
              <a:rPr lang="en-US" altLang="zh-CN" sz="1600" dirty="0" err="1" smtClean="0">
                <a:solidFill>
                  <a:schemeClr val="tx1"/>
                </a:solidFill>
                <a:latin typeface="Calibri" panose="020F0502020204030204" pitchFamily="34" charset="0"/>
                <a:cs typeface="Calibri" panose="020F0502020204030204" pitchFamily="34" charset="0"/>
              </a:rPr>
              <a:t>Newracom</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11-21/0383r0, Comment Resolution for CID 1161 DMG </a:t>
            </a:r>
            <a:r>
              <a:rPr lang="en-US" altLang="zh-CN" sz="1600" dirty="0" err="1" smtClean="0">
                <a:solidFill>
                  <a:schemeClr val="tx1"/>
                </a:solidFill>
                <a:latin typeface="Calibri" panose="020F0502020204030204" pitchFamily="34" charset="0"/>
                <a:cs typeface="Calibri" panose="020F0502020204030204" pitchFamily="34" charset="0"/>
              </a:rPr>
              <a:t>Beamforming</a:t>
            </a:r>
            <a:r>
              <a:rPr lang="en-US" altLang="zh-CN" sz="1600" dirty="0" smtClean="0">
                <a:solidFill>
                  <a:schemeClr val="tx1"/>
                </a:solidFill>
                <a:latin typeface="Calibri" panose="020F0502020204030204" pitchFamily="34" charset="0"/>
                <a:cs typeface="Calibri" panose="020F0502020204030204" pitchFamily="34" charset="0"/>
              </a:rPr>
              <a:t>, Hiroyuki </a:t>
            </a:r>
            <a:r>
              <a:rPr lang="en-US" altLang="zh-CN" sz="1600" dirty="0" err="1" smtClean="0">
                <a:solidFill>
                  <a:schemeClr val="tx1"/>
                </a:solidFill>
                <a:latin typeface="Calibri" panose="020F0502020204030204" pitchFamily="34" charset="0"/>
                <a:cs typeface="Calibri" panose="020F0502020204030204" pitchFamily="34" charset="0"/>
              </a:rPr>
              <a:t>Motozuka</a:t>
            </a:r>
            <a:r>
              <a:rPr lang="en-US" altLang="zh-CN" sz="1600" dirty="0" smtClean="0">
                <a:solidFill>
                  <a:schemeClr val="tx1"/>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11-21/0393r0, cd d1.0 CID 1093 and CID 1571, Bo Sun (ZTE)</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11-21/0398r0, LB251 </a:t>
            </a:r>
            <a:r>
              <a:rPr lang="en-US" altLang="zh-CN" sz="1600" dirty="0" err="1" smtClean="0">
                <a:solidFill>
                  <a:schemeClr val="tx1"/>
                </a:solidFill>
                <a:latin typeface="Calibri" panose="020F0502020204030204" pitchFamily="34" charset="0"/>
                <a:cs typeface="Calibri" panose="020F0502020204030204" pitchFamily="34" charset="0"/>
              </a:rPr>
              <a:t>TGbd</a:t>
            </a:r>
            <a:r>
              <a:rPr lang="en-US" altLang="zh-CN" sz="1600" dirty="0" smtClean="0">
                <a:solidFill>
                  <a:schemeClr val="tx1"/>
                </a:solidFill>
                <a:latin typeface="Calibri" panose="020F0502020204030204" pitchFamily="34" charset="0"/>
                <a:cs typeface="Calibri" panose="020F0502020204030204" pitchFamily="34" charset="0"/>
              </a:rPr>
              <a:t> resolutions for few PHY comments, </a:t>
            </a:r>
            <a:r>
              <a:rPr lang="en-US" altLang="zh-CN" sz="1600" dirty="0" err="1" smtClean="0">
                <a:solidFill>
                  <a:schemeClr val="tx1"/>
                </a:solidFill>
                <a:latin typeface="Calibri" panose="020F0502020204030204" pitchFamily="34" charset="0"/>
                <a:cs typeface="Calibri" panose="020F0502020204030204" pitchFamily="34" charset="0"/>
              </a:rPr>
              <a:t>Qinghua</a:t>
            </a:r>
            <a:r>
              <a:rPr lang="en-US" altLang="zh-CN" sz="1600" dirty="0" smtClean="0">
                <a:solidFill>
                  <a:schemeClr val="tx1"/>
                </a:solidFill>
                <a:latin typeface="Calibri" panose="020F0502020204030204" pitchFamily="34" charset="0"/>
                <a:cs typeface="Calibri" panose="020F0502020204030204" pitchFamily="34" charset="0"/>
              </a:rPr>
              <a:t> Li (Intel)</a:t>
            </a: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28621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42590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a:t>
            </a:r>
            <a:r>
              <a:rPr lang="en-US" altLang="zh-CN" sz="2500" dirty="0" smtClean="0"/>
              <a:t>048 8577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179 048 8577</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1790488577 </a:t>
            </a:r>
            <a:r>
              <a:rPr lang="en-US" altLang="zh-CN" sz="2400" dirty="0"/>
              <a:t>@</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1790488577.ieee802.my@lync.webex.com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91239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SP for 11-20/1939r3</a:t>
            </a:r>
            <a:r>
              <a:rPr lang="en-US" altLang="zh-CN" sz="2100" b="1" dirty="0" smtClean="0"/>
              <a:t>, resolution </a:t>
            </a:r>
            <a:r>
              <a:rPr lang="en-US" altLang="zh-CN" sz="2100" b="1" dirty="0"/>
              <a:t>clause 3 comments for lb251, Joseph Levy (</a:t>
            </a:r>
            <a:r>
              <a:rPr lang="en-US" altLang="zh-CN" sz="2100" b="1" dirty="0" err="1"/>
              <a:t>InterDigital</a:t>
            </a:r>
            <a:r>
              <a:rPr lang="en-US" altLang="zh-CN" sz="2100" b="1" dirty="0"/>
              <a:t>)</a:t>
            </a:r>
          </a:p>
          <a:p>
            <a:pPr marL="800100" lvl="1" eaLnBrk="0" hangingPunct="0">
              <a:defRPr/>
            </a:pPr>
            <a:r>
              <a:rPr lang="en-US" altLang="zh-CN" b="1" dirty="0" smtClean="0"/>
              <a:t>Comment resolution progress update (</a:t>
            </a:r>
            <a:r>
              <a:rPr lang="en-US" altLang="zh-CN" b="1" dirty="0" err="1" smtClean="0"/>
              <a:t>Bahar</a:t>
            </a:r>
            <a:r>
              <a:rPr lang="en-US" altLang="zh-CN" b="1" dirty="0" smtClean="0"/>
              <a:t>)</a:t>
            </a:r>
          </a:p>
          <a:p>
            <a:pPr marL="800100" lvl="1" eaLnBrk="0" hangingPunct="0">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(IEEE 802.11 plenary week)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93112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11-20/1939r3)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28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11-20/1939r3</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1009, 1010, 1073, 1074, 1011, 1138, 1139</a:t>
            </a:r>
            <a:r>
              <a:rPr lang="en-GB" altLang="zh-CN" sz="2100" dirty="0" smtClean="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1197, 1240, 1250, 1255, 1258, 1378, 1380, 1381, 1382, 1383, 1384, 1385, 1439, 1507, 1508, 1516, 1689, 1732, 1733, 1734, and 1735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8Y/1N/2A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3158752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179 826 3004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179 826 3004</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1798263004@ieee802.my.webex.com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1798263004.ieee802.my@lync.webex.com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58376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a:t>SP for </a:t>
            </a:r>
            <a:r>
              <a:rPr lang="en-US" altLang="zh-CN" b="1" dirty="0" smtClean="0"/>
              <a:t>11-21/0097</a:t>
            </a:r>
            <a:r>
              <a:rPr lang="en-US" altLang="zh-CN" sz="2100" b="1" dirty="0"/>
              <a:t>, </a:t>
            </a:r>
            <a:r>
              <a:rPr lang="zh-CN" altLang="zh-CN" sz="2100" b="1" dirty="0"/>
              <a:t>D1.0 title comments resolution</a:t>
            </a:r>
            <a:r>
              <a:rPr lang="en-US" altLang="zh-CN" sz="2100" b="1" dirty="0"/>
              <a:t>, </a:t>
            </a:r>
            <a:r>
              <a:rPr lang="en-US" altLang="zh-CN" sz="2100" b="1" dirty="0" err="1"/>
              <a:t>Bahar</a:t>
            </a:r>
            <a:r>
              <a:rPr lang="en-US" altLang="zh-CN" sz="2100" b="1" dirty="0"/>
              <a:t> </a:t>
            </a:r>
            <a:r>
              <a:rPr lang="en-US" altLang="zh-CN" b="1" dirty="0" err="1"/>
              <a:t>Sadeghi</a:t>
            </a:r>
            <a:r>
              <a:rPr lang="en-US" altLang="zh-CN" b="1" dirty="0"/>
              <a:t> (Intel)</a:t>
            </a:r>
            <a:endParaRPr lang="zh-CN" altLang="zh-CN" b="1" dirty="0"/>
          </a:p>
          <a:p>
            <a:pPr marL="800100" lvl="1" eaLnBrk="0" hangingPunct="0">
              <a:buFontTx/>
              <a:buChar char="–"/>
              <a:defRPr/>
            </a:pPr>
            <a:r>
              <a:rPr lang="en-US" altLang="zh-CN" sz="2100" b="1" dirty="0" smtClean="0"/>
              <a:t>SP </a:t>
            </a:r>
            <a:r>
              <a:rPr lang="en-US" altLang="zh-CN" sz="2100" b="1" dirty="0" smtClean="0"/>
              <a:t>for </a:t>
            </a:r>
            <a:r>
              <a:rPr lang="zh-CN" altLang="zh-CN" sz="2100" b="1" dirty="0" smtClean="0"/>
              <a:t>11-21/0107r0</a:t>
            </a:r>
            <a:r>
              <a:rPr lang="en-US" altLang="zh-CN" sz="2100" b="1" dirty="0"/>
              <a:t>,</a:t>
            </a:r>
            <a:r>
              <a:rPr lang="zh-CN" altLang="zh-CN" sz="2100" b="1" dirty="0"/>
              <a:t> general comments resolution</a:t>
            </a:r>
            <a:r>
              <a:rPr lang="en-US" altLang="zh-CN" sz="2100" b="1" dirty="0"/>
              <a:t>, </a:t>
            </a:r>
            <a:r>
              <a:rPr lang="en-US" altLang="zh-CN" sz="2100" b="1" dirty="0" err="1"/>
              <a:t>Bahar</a:t>
            </a:r>
            <a:r>
              <a:rPr lang="en-US" altLang="zh-CN" sz="2100" b="1" dirty="0"/>
              <a:t> </a:t>
            </a:r>
            <a:r>
              <a:rPr lang="en-US" altLang="zh-CN" sz="2100" b="1" dirty="0" err="1"/>
              <a:t>Sadeghi</a:t>
            </a:r>
            <a:r>
              <a:rPr lang="en-US" altLang="zh-CN" sz="2100" b="1" dirty="0"/>
              <a:t> (Intel)</a:t>
            </a:r>
            <a:endParaRPr lang="zh-CN" altLang="zh-CN" sz="2100" b="1" dirty="0"/>
          </a:p>
          <a:p>
            <a:pPr marL="800100" lvl="1" eaLnBrk="0" hangingPunct="0">
              <a:defRPr/>
            </a:pPr>
            <a:r>
              <a:rPr lang="en-US" altLang="zh-CN" sz="2100" b="1" dirty="0"/>
              <a:t>SP for </a:t>
            </a:r>
            <a:r>
              <a:rPr lang="zh-CN" altLang="zh-CN" sz="2100" b="1" dirty="0" smtClean="0"/>
              <a:t>11</a:t>
            </a:r>
            <a:r>
              <a:rPr lang="en-US" altLang="zh-CN" sz="2100" b="1" dirty="0"/>
              <a:t>-</a:t>
            </a:r>
            <a:r>
              <a:rPr lang="zh-CN" altLang="zh-CN" sz="2100" b="1" dirty="0"/>
              <a:t>21/0108r0</a:t>
            </a:r>
            <a:r>
              <a:rPr lang="en-US" altLang="zh-CN" sz="2100" b="1" dirty="0"/>
              <a:t>, </a:t>
            </a:r>
            <a:r>
              <a:rPr lang="zh-CN" altLang="zh-CN" sz="2100" b="1" dirty="0"/>
              <a:t>Clause 31.1 comments resolution</a:t>
            </a:r>
            <a:r>
              <a:rPr lang="en-US" altLang="zh-CN" sz="2100" b="1" dirty="0"/>
              <a:t>, </a:t>
            </a:r>
            <a:r>
              <a:rPr lang="en-US" altLang="zh-CN" sz="2100" b="1" dirty="0" err="1"/>
              <a:t>Bahar</a:t>
            </a:r>
            <a:r>
              <a:rPr lang="en-US" altLang="zh-CN" sz="2100" b="1" dirty="0"/>
              <a:t> </a:t>
            </a:r>
            <a:r>
              <a:rPr lang="en-US" altLang="zh-CN" sz="2100" b="1" dirty="0" err="1"/>
              <a:t>Sadeghi</a:t>
            </a:r>
            <a:r>
              <a:rPr lang="en-US" altLang="zh-CN" sz="2100" b="1" dirty="0"/>
              <a:t> (Intel)</a:t>
            </a:r>
            <a:endParaRPr lang="zh-CN" altLang="zh-CN" sz="2100" b="1" dirty="0"/>
          </a:p>
          <a:p>
            <a:pPr marL="800100" lvl="1" eaLnBrk="0" hangingPunct="0">
              <a:defRPr/>
            </a:pPr>
            <a:r>
              <a:rPr lang="en-US" altLang="zh-CN" sz="2100" b="1" dirty="0"/>
              <a:t>SP for </a:t>
            </a:r>
            <a:r>
              <a:rPr lang="zh-CN" altLang="zh-CN" sz="2100" b="1" dirty="0" smtClean="0"/>
              <a:t>11-21/0109r0</a:t>
            </a:r>
            <a:r>
              <a:rPr lang="en-US" altLang="zh-CN" sz="2100" b="1" dirty="0"/>
              <a:t>, </a:t>
            </a:r>
            <a:r>
              <a:rPr lang="zh-CN" altLang="zh-CN" sz="2100" b="1" dirty="0"/>
              <a:t>Clause 32.1 comments resolution</a:t>
            </a:r>
            <a:r>
              <a:rPr lang="en-US" altLang="zh-CN" sz="2100" b="1" dirty="0"/>
              <a:t>, </a:t>
            </a:r>
            <a:r>
              <a:rPr lang="en-US" altLang="zh-CN" sz="2100" b="1" dirty="0" err="1"/>
              <a:t>Bahar</a:t>
            </a:r>
            <a:r>
              <a:rPr lang="en-US" altLang="zh-CN" sz="2100" b="1" dirty="0"/>
              <a:t> </a:t>
            </a:r>
            <a:r>
              <a:rPr lang="en-US" altLang="zh-CN" sz="2100" b="1" dirty="0" err="1"/>
              <a:t>Sadeghi</a:t>
            </a:r>
            <a:r>
              <a:rPr lang="en-US" altLang="zh-CN" sz="2100" b="1" dirty="0"/>
              <a:t> (Intel)</a:t>
            </a:r>
            <a:endParaRPr lang="zh-CN" altLang="zh-CN" sz="2100" b="1" dirty="0"/>
          </a:p>
          <a:p>
            <a:pPr marL="800100" lvl="1" eaLnBrk="0" hangingPunct="0">
              <a:defRPr/>
            </a:pPr>
            <a:r>
              <a:rPr lang="en-US" altLang="zh-CN" sz="2100" b="1" dirty="0"/>
              <a:t>SP for </a:t>
            </a:r>
            <a:r>
              <a:rPr lang="zh-CN" altLang="zh-CN" sz="2100" b="1" dirty="0" smtClean="0"/>
              <a:t>11-21/0110r0</a:t>
            </a:r>
            <a:r>
              <a:rPr lang="en-US" altLang="zh-CN" sz="2100" b="1" dirty="0"/>
              <a:t>, </a:t>
            </a:r>
            <a:r>
              <a:rPr lang="zh-CN" altLang="zh-CN" sz="2100" b="1" dirty="0"/>
              <a:t>Annex C3 comments resolution</a:t>
            </a:r>
            <a:r>
              <a:rPr lang="en-US" altLang="zh-CN" sz="2100" b="1" dirty="0"/>
              <a:t>, </a:t>
            </a:r>
            <a:r>
              <a:rPr lang="en-US" altLang="zh-CN" sz="2100" b="1" dirty="0" err="1"/>
              <a:t>Bahar</a:t>
            </a:r>
            <a:r>
              <a:rPr lang="en-US" altLang="zh-CN" sz="2100" b="1" dirty="0"/>
              <a:t> </a:t>
            </a:r>
            <a:r>
              <a:rPr lang="en-US" altLang="zh-CN" sz="2100" b="1" dirty="0" err="1"/>
              <a:t>Sadeghi</a:t>
            </a:r>
            <a:r>
              <a:rPr lang="en-US" altLang="zh-CN" sz="2100" b="1" dirty="0"/>
              <a:t> (Intel)</a:t>
            </a:r>
          </a:p>
          <a:p>
            <a:pPr marL="800100" lvl="1" eaLnBrk="0" hangingPunct="0">
              <a:buFontTx/>
              <a:buChar char="–"/>
              <a:defRPr/>
            </a:pPr>
            <a:r>
              <a:rPr lang="en-US" altLang="zh-CN" sz="2100" b="1" dirty="0" smtClean="0"/>
              <a:t>Continue </a:t>
            </a:r>
            <a:r>
              <a:rPr lang="en-US" altLang="zh-CN" sz="2100" b="1" dirty="0"/>
              <a:t>submissions in </a:t>
            </a:r>
            <a:r>
              <a:rPr lang="en-US" altLang="zh-CN" sz="2100" b="1" dirty="0" smtClean="0"/>
              <a:t>submission list</a:t>
            </a:r>
            <a:endParaRPr lang="en-US" altLang="zh-CN" sz="21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10</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Jan interim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mentor.ieee.org/802.11/dcn/21/11-21-0068-00-00bd-ieee-802-11bd-january-2021-interim-meeting-minutes.docx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mentor.ieee.org/802.11/dcn/21/11-21-0117-00-00bd-ieee-802-11bd-january-2021-tc-meeting-minutes.docx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4"/>
              </a:rPr>
              <a:t>https://</a:t>
            </a:r>
            <a:r>
              <a:rPr lang="en-US" altLang="zh-CN" sz="2100" dirty="0" smtClean="0">
                <a:latin typeface="Calibri" panose="020F0502020204030204" pitchFamily="34" charset="0"/>
                <a:cs typeface="Calibri" panose="020F0502020204030204" pitchFamily="34" charset="0"/>
                <a:hlinkClick r:id="rId4"/>
              </a:rPr>
              <a:t>mentor.ieee.org/802.11/dcn/21/11-21-0185-00-00bd-ieee-802-11bd-january-2021-tc-meeting-minutes.docx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5"/>
              </a:rPr>
              <a:t>https://</a:t>
            </a:r>
            <a:r>
              <a:rPr lang="en-US" altLang="zh-CN" sz="2100" dirty="0" smtClean="0">
                <a:latin typeface="Calibri" panose="020F0502020204030204" pitchFamily="34" charset="0"/>
                <a:cs typeface="Calibri" panose="020F0502020204030204" pitchFamily="34" charset="0"/>
                <a:hlinkClick r:id="rId5"/>
              </a:rPr>
              <a:t>mentor.ieee.org/802.11/dcn/21/11-21-0327-00-00bd-ieee-802-11bd-february-2021-meeting-minutes.docx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a:t>
            </a:r>
          </a:p>
          <a:p>
            <a:r>
              <a:rPr lang="en-US" altLang="zh-CN" dirty="0" smtClean="0"/>
              <a:t>Seconded:</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11-21/0097r0)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6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11-21/0097r0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1346, 1691, 1514, 1251, 1782, </a:t>
            </a:r>
            <a:r>
              <a:rPr lang="en-GB" altLang="zh-CN" sz="2100" dirty="0" smtClean="0">
                <a:latin typeface="Calibri" panose="020F0502020204030204" pitchFamily="34" charset="0"/>
                <a:cs typeface="Calibri" panose="020F0502020204030204" pitchFamily="34" charset="0"/>
              </a:rPr>
              <a:t>and 1515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016215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11-21/0107r1)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11-21/0107r1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1136, 1137, 1237, 1236, 1602, 1601, 1283, 1008, 1358, 1165, 1362, 1661, 1070</a:t>
            </a:r>
            <a:r>
              <a:rPr lang="en-GB" altLang="zh-CN" sz="2100" dirty="0" smtClean="0">
                <a:latin typeface="Calibri" panose="020F0502020204030204" pitchFamily="34" charset="0"/>
                <a:cs typeface="Calibri" panose="020F0502020204030204" pitchFamily="34" charset="0"/>
              </a:rPr>
              <a:t>, and 1455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63098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11-21/0108r0)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11-21/0108r0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1019 and 1845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39512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11-21/0109r1)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11-21/0109r1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1363, 1157, 1076, 1764, 1471, 1524, 1077, 1078, 1026, 1085, 1028, 1523, 1783, 1249, 1474, 1473, 1525,1526, 1793, </a:t>
            </a:r>
            <a:r>
              <a:rPr lang="en-GB" altLang="zh-CN" sz="2100" dirty="0" smtClean="0">
                <a:latin typeface="Calibri" panose="020F0502020204030204" pitchFamily="34" charset="0"/>
                <a:cs typeface="Calibri" panose="020F0502020204030204" pitchFamily="34" charset="0"/>
              </a:rPr>
              <a:t>1792, 1802 and 1805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04585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11-21/0110r0)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11-21/0110r0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1453, 1452, 1450 1449, 1134, 1459, </a:t>
            </a:r>
            <a:r>
              <a:rPr lang="en-GB" altLang="zh-CN" sz="2100" dirty="0" smtClean="0">
                <a:latin typeface="Calibri" panose="020F0502020204030204" pitchFamily="34" charset="0"/>
                <a:cs typeface="Calibri" panose="020F0502020204030204" pitchFamily="34" charset="0"/>
              </a:rPr>
              <a:t>and 1451</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966026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179 026 8610</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179 026 8610</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1790268610@ieee802.my.webex.com</a:t>
            </a:r>
            <a:r>
              <a:rPr lang="en-US" altLang="zh-CN" sz="2400" dirty="0"/>
              <a:t>, or 173.243.2.68</a:t>
            </a:r>
          </a:p>
          <a:p>
            <a:endParaRPr lang="en-US" altLang="zh-CN" sz="2400" dirty="0"/>
          </a:p>
          <a:p>
            <a:r>
              <a:rPr lang="en-US" altLang="zh-CN" sz="2400" dirty="0"/>
              <a:t>Join using Microsoft Lync or Microsoft Skype for Business: dial 1790268610</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282306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SPs</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815013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179 036 5084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a:t>
            </a:r>
            <a:r>
              <a:rPr lang="en-US" altLang="zh-CN" sz="2400" dirty="0" smtClean="0"/>
              <a:t>036 5084</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1790365084@ieee802.my.webex.com</a:t>
            </a:r>
            <a:r>
              <a:rPr lang="en-US" altLang="zh-CN" sz="2400" dirty="0"/>
              <a:t>, or 173.243.2.68</a:t>
            </a:r>
          </a:p>
          <a:p>
            <a:endParaRPr lang="en-US" altLang="zh-CN" sz="2400" dirty="0"/>
          </a:p>
          <a:p>
            <a:r>
              <a:rPr lang="en-US" altLang="zh-CN" sz="2400" dirty="0"/>
              <a:t>Join using Microsoft Lync or Microsoft Skype for Business: dial 1790365084</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36472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SPs</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16814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179 384 8507</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a:t>
            </a:r>
            <a:r>
              <a:rPr lang="en-US" altLang="zh-CN" sz="2400" dirty="0" smtClean="0"/>
              <a:t>384 8507</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1793848507@ieee802.my.webex.com</a:t>
            </a:r>
            <a:r>
              <a:rPr lang="en-US" altLang="zh-CN" sz="2400" dirty="0"/>
              <a:t>, or 173.243.2.68</a:t>
            </a:r>
          </a:p>
          <a:p>
            <a:endParaRPr lang="en-US" altLang="zh-CN" sz="2400" dirty="0"/>
          </a:p>
          <a:p>
            <a:r>
              <a:rPr lang="en-US" altLang="zh-CN" sz="2400" dirty="0"/>
              <a:t>Join using Microsoft Lync or Microsoft Skype for Business: dial 1793848507</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778570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Tech motions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SPs</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55410</TotalTime>
  <Words>3072</Words>
  <Application>Microsoft Office PowerPoint</Application>
  <PresentationFormat>宽屏</PresentationFormat>
  <Paragraphs>555</Paragraphs>
  <Slides>41</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41</vt:i4>
      </vt:variant>
    </vt:vector>
  </HeadingPairs>
  <TitlesOfParts>
    <vt:vector size="52"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Mar 2021</vt:lpstr>
      <vt:lpstr>TGbd Documents Update</vt:lpstr>
      <vt:lpstr>Current TGbd Timeline</vt:lpstr>
      <vt:lpstr>Submission List （1/3）</vt:lpstr>
      <vt:lpstr>Submission List （2/3）</vt:lpstr>
      <vt:lpstr>Submission List （3/3）</vt:lpstr>
      <vt:lpstr>IEEE 802.11 TGbd Teleconference</vt:lpstr>
      <vt:lpstr>Teleconference Bridge Information</vt:lpstr>
      <vt:lpstr>PowerPoint 演示文稿</vt:lpstr>
      <vt:lpstr>SP #1 (CR, 11-20/1939r3)</vt:lpstr>
      <vt:lpstr>IEEE 802.11 TGbd Teleconference During IEEE 802.11 Mar 2021 Plenary</vt:lpstr>
      <vt:lpstr>Teleconference Bridge Information</vt:lpstr>
      <vt:lpstr>PowerPoint 演示文稿</vt:lpstr>
      <vt:lpstr>Approval of TGbd meeting minutes</vt:lpstr>
      <vt:lpstr>SP #1 (CR, 11-21/0097r0)</vt:lpstr>
      <vt:lpstr>SP #1 (CR, 11-21/0107r1)</vt:lpstr>
      <vt:lpstr>SP #1 (CR, 11-21/0108r0)</vt:lpstr>
      <vt:lpstr>SP #1 (CR, 11-21/0109r1)</vt:lpstr>
      <vt:lpstr>SP #1 (CR, 11-21/0110r0)</vt:lpstr>
      <vt:lpstr>IEEE 802.11 TGbd Teleconference During IEEE 802.11 Mar 2021 Plenary</vt:lpstr>
      <vt:lpstr>Teleconference Bridge Information</vt:lpstr>
      <vt:lpstr>PowerPoint 演示文稿</vt:lpstr>
      <vt:lpstr>IEEE 802.11 TGbd Teleconference During IEEE 802.11 Mar 2021 Plenary</vt:lpstr>
      <vt:lpstr>Teleconference Bridge Information</vt:lpstr>
      <vt:lpstr>PowerPoint 演示文稿</vt:lpstr>
      <vt:lpstr>IEEE 802.11 TGbd Teleconference During IEEE 802.11 Mar 2021 Plenary</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4927</cp:revision>
  <cp:lastPrinted>2014-11-04T15:04:00Z</cp:lastPrinted>
  <dcterms:created xsi:type="dcterms:W3CDTF">2007-04-17T18:10:00Z</dcterms:created>
  <dcterms:modified xsi:type="dcterms:W3CDTF">2021-03-09T06:10:11Z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