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1" r:id="rId17"/>
    <p:sldId id="822" r:id="rId18"/>
    <p:sldId id="823" r:id="rId19"/>
    <p:sldId id="824" r:id="rId20"/>
    <p:sldId id="827" r:id="rId21"/>
    <p:sldId id="831" r:id="rId22"/>
    <p:sldId id="829" r:id="rId23"/>
    <p:sldId id="832" r:id="rId24"/>
    <p:sldId id="833" r:id="rId25"/>
    <p:sldId id="834" r:id="rId26"/>
    <p:sldId id="830" r:id="rId27"/>
    <p:sldId id="828" r:id="rId28"/>
    <p:sldId id="835" r:id="rId29"/>
    <p:sldId id="836"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528"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87616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82845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29852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74881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2316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16719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212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8767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542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0206</a:t>
            </a:r>
            <a:r>
              <a:rPr lang="en-US" altLang="en-US" sz="1800" b="1" dirty="0" smtClean="0"/>
              <a:t>r4</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March Plenary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2021-03-01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pPr algn="just">
              <a:spcBef>
                <a:spcPts val="0"/>
              </a:spcBef>
            </a:pPr>
            <a:r>
              <a:rPr lang="en-US" altLang="zh-CN" sz="1400" dirty="0"/>
              <a:t>Technical motion (Motion </a:t>
            </a:r>
            <a:r>
              <a:rPr lang="en-US" altLang="zh-CN" sz="1400" dirty="0" smtClean="0"/>
              <a:t>14)</a:t>
            </a:r>
            <a:endParaRPr lang="en-US" altLang="en-US" sz="1400" dirty="0"/>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r>
              <a:rPr lang="en-US" altLang="en-US" sz="1400" dirty="0"/>
              <a:t>Any other business</a:t>
            </a:r>
            <a:endParaRPr lang="en-US" altLang="en-US" sz="1050" dirty="0"/>
          </a:p>
          <a:p>
            <a:pPr lvl="1" algn="just">
              <a:spcBef>
                <a:spcPts val="0"/>
              </a:spcBef>
            </a:pPr>
            <a:r>
              <a:rPr lang="en-US" altLang="en-US" sz="1100" dirty="0" smtClean="0"/>
              <a:t>?</a:t>
            </a:r>
          </a:p>
          <a:p>
            <a:pPr marL="342900" lvl="1" indent="-342900" algn="just">
              <a:spcBef>
                <a:spcPts val="0"/>
              </a:spcBef>
              <a:buFontTx/>
              <a:buChar char="•"/>
            </a:pPr>
            <a:r>
              <a:rPr lang="en-US" altLang="en-US" sz="1400" b="1" dirty="0" smtClean="0"/>
              <a:t>Recess/Adjourn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83947972"/>
              </p:ext>
            </p:extLst>
          </p:nvPr>
        </p:nvGraphicFramePr>
        <p:xfrm>
          <a:off x="762000" y="3124200"/>
          <a:ext cx="8229601" cy="2576633"/>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267845">
                <a:tc>
                  <a:txBody>
                    <a:bodyPr/>
                    <a:lstStyle/>
                    <a:p>
                      <a:r>
                        <a:rPr lang="en-US" altLang="zh-CN" sz="1100" dirty="0" smtClean="0">
                          <a:solidFill>
                            <a:srgbClr val="00B050"/>
                          </a:solidFill>
                        </a:rPr>
                        <a:t>20/1851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Cheng Chen (Intel)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Overview of Wi-Fi sensing protocol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endParaRPr lang="zh-CN" altLang="en-US" sz="1100" dirty="0" smtClean="0">
                        <a:solidFill>
                          <a:srgbClr val="00B050"/>
                        </a:solidFill>
                      </a:endParaRPr>
                    </a:p>
                  </a:txBody>
                  <a:tcPr marL="36000" marR="36000" marT="17901" marB="17901" anchor="ctr"/>
                </a:tc>
              </a:tr>
              <a:tr h="228600">
                <a:tc>
                  <a:txBody>
                    <a:bodyPr/>
                    <a:lstStyle/>
                    <a:p>
                      <a:r>
                        <a:rPr lang="en-US" altLang="zh-CN" sz="1100" dirty="0" smtClean="0">
                          <a:solidFill>
                            <a:srgbClr val="00B050"/>
                          </a:solidFill>
                        </a:rPr>
                        <a:t>21/0145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Sang Kim (LG Electronics)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Collaborative WLAN Sensing – Follow Ups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00B050"/>
                          </a:solidFill>
                        </a:rPr>
                        <a:t>21/0365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00B050"/>
                          </a:solidFill>
                        </a:rPr>
                        <a:t>Halise</a:t>
                      </a:r>
                      <a:r>
                        <a:rPr lang="en-US" altLang="zh-CN" sz="1100" dirty="0" smtClean="0">
                          <a:solidFill>
                            <a:srgbClr val="00B050"/>
                          </a:solidFill>
                        </a:rPr>
                        <a:t> TÜRKMEN (</a:t>
                      </a:r>
                      <a:r>
                        <a:rPr lang="en-US" altLang="zh-CN" sz="1100" dirty="0" err="1" smtClean="0">
                          <a:solidFill>
                            <a:srgbClr val="00B050"/>
                          </a:solidFill>
                        </a:rPr>
                        <a:t>Vestel</a:t>
                      </a:r>
                      <a:r>
                        <a:rPr lang="en-US" altLang="zh-CN" sz="1100" dirty="0" smtClean="0">
                          <a:solidFill>
                            <a:srgbClr val="00B050"/>
                          </a:solidFill>
                        </a:rPr>
                        <a:t>)</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Wi Fi Sensing Parameters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rgbClr val="00B050"/>
                          </a:solidFill>
                        </a:rPr>
                        <a:t>21/0357</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Discussion of Sensing Measurement Result Types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chemeClr val="tx1"/>
                          </a:solidFill>
                        </a:rPr>
                        <a:t>21/0369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Comparison of FTM and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21/0370</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Considerations of sensing negotiation</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21/0351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Yingxiang</a:t>
                      </a:r>
                      <a:r>
                        <a:rPr lang="en-US" altLang="zh-CN" sz="1100" dirty="0" smtClean="0">
                          <a:solidFill>
                            <a:schemeClr val="tx1"/>
                          </a:solidFill>
                        </a:rPr>
                        <a:t> Sun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measurement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21/0352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link level simulation - follow ups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21/0407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Pu (Perry) Wang (Mitsubishi)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Multi-Band </a:t>
                      </a:r>
                      <a:r>
                        <a:rPr lang="en-US" altLang="zh-CN" sz="1100" dirty="0" err="1" smtClean="0">
                          <a:solidFill>
                            <a:schemeClr val="tx1"/>
                          </a:solidFill>
                        </a:rPr>
                        <a:t>WiFi</a:t>
                      </a:r>
                      <a:r>
                        <a:rPr lang="en-US" altLang="zh-CN" sz="1100" dirty="0" smtClean="0">
                          <a:solidFill>
                            <a:schemeClr val="tx1"/>
                          </a:solidFill>
                        </a:rPr>
                        <a:t> Fusion for WLAN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21/0391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Minimizing Impact as Design Goal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20/1804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Discussion on WLAN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800" b="1" dirty="0">
                <a:cs typeface="Times New Roman" panose="02020603050405020304" pitchFamily="18" charset="0"/>
              </a:rPr>
              <a:t>Confirmed for March Plenary week</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9 (Tuesday), 9am - 11:00am ET ---- March Plenary </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12 (Friday), 9am - 11:00am ET ---- March Plenary</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15 (Monday), 9am - 11:00am ET ---- March Plenary</a:t>
            </a:r>
          </a:p>
          <a:p>
            <a:pPr marL="685800" lvl="2" indent="-285750" algn="just">
              <a:spcBef>
                <a:spcPct val="0"/>
              </a:spcBef>
              <a:spcAft>
                <a:spcPts val="600"/>
              </a:spcAft>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Font typeface="Arial" panose="020B0604020202020204" pitchFamily="34" charset="0"/>
              <a:buChar char="•"/>
              <a:defRPr/>
            </a:pPr>
            <a:r>
              <a:rPr lang="en-US" altLang="zh-CN" sz="2800" b="1" dirty="0">
                <a:cs typeface="Times New Roman" panose="02020603050405020304" pitchFamily="18" charset="0"/>
              </a:rPr>
              <a:t>Confirmed after March Plenary week</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23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6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March 9, 12, 15</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20</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January 2021 </a:t>
            </a:r>
            <a:r>
              <a:rPr lang="en-US" altLang="zh-CN" sz="2000" dirty="0"/>
              <a:t>meeting to today:</a:t>
            </a:r>
          </a:p>
          <a:p>
            <a:pPr lvl="1">
              <a:buFont typeface="Arial" panose="020B0604020202020204" pitchFamily="34" charset="0"/>
              <a:buChar char="•"/>
            </a:pPr>
            <a:r>
              <a:rPr lang="en-US" altLang="zh-CN" sz="1600" dirty="0"/>
              <a:t>January plenary</a:t>
            </a:r>
            <a:r>
              <a:rPr lang="en-US" altLang="zh-CN" sz="1600" dirty="0" smtClean="0"/>
              <a:t>: </a:t>
            </a:r>
            <a:r>
              <a:rPr lang="en-US" altLang="zh-CN" sz="1600" dirty="0">
                <a:hlinkClick r:id="rId3"/>
              </a:rPr>
              <a:t>https://</a:t>
            </a:r>
            <a:r>
              <a:rPr lang="en-US" altLang="zh-CN" sz="1600" dirty="0" smtClean="0">
                <a:hlinkClick r:id="rId3"/>
              </a:rPr>
              <a:t>mentor.ieee.org/802.11/dcn/21/11-21-0120-01-00bf-meeting-minutes-january-2021.docx</a:t>
            </a:r>
            <a:endParaRPr lang="en-US" altLang="zh-CN" sz="1600" dirty="0" smtClean="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January </a:t>
            </a:r>
            <a:r>
              <a:rPr lang="en-US" altLang="zh-CN" sz="1600" dirty="0" smtClean="0"/>
              <a:t>- March: </a:t>
            </a:r>
          </a:p>
          <a:p>
            <a:pPr marL="714375" lvl="1" indent="0">
              <a:buNone/>
            </a:pPr>
            <a:r>
              <a:rPr lang="en-US" altLang="zh-CN" sz="1600" dirty="0">
                <a:hlinkClick r:id="rId4"/>
              </a:rPr>
              <a:t>https://</a:t>
            </a:r>
            <a:r>
              <a:rPr lang="en-US" altLang="zh-CN" sz="1600" dirty="0" smtClean="0">
                <a:hlinkClick r:id="rId4"/>
              </a:rPr>
              <a:t>mentor.ieee.org/802.11/dcn/21/11-21-0227-01-00bf-802-11bf-teleconference-minutes-february-2021.docx</a:t>
            </a:r>
            <a:endParaRPr lang="en-US" altLang="zh-CN" sz="1600" dirty="0" smtClean="0"/>
          </a:p>
          <a:p>
            <a:pPr marL="714375" lvl="1" indent="0">
              <a:buNone/>
            </a:pPr>
            <a:endParaRPr lang="en-US" altLang="zh-CN" sz="1600" dirty="0"/>
          </a:p>
          <a:p>
            <a:pPr marL="714375" lvl="1" indent="0">
              <a:buNone/>
            </a:pPr>
            <a:endParaRPr lang="en-US" altLang="zh-CN" sz="1600" dirty="0" smtClean="0"/>
          </a:p>
          <a:p>
            <a:r>
              <a:rPr lang="en-US" altLang="zh-CN" sz="2000" dirty="0" smtClean="0"/>
              <a:t>Move</a:t>
            </a:r>
            <a:r>
              <a:rPr lang="en-US" altLang="zh-CN" sz="2000" dirty="0"/>
              <a:t>: Leif Wilhelmsson 	</a:t>
            </a:r>
            <a:r>
              <a:rPr lang="en-US" altLang="zh-CN" sz="2000" dirty="0" smtClean="0"/>
              <a:t>Second</a:t>
            </a:r>
            <a:r>
              <a:rPr lang="en-US" altLang="zh-CN" sz="2000" dirty="0"/>
              <a:t>: Rui Yang</a:t>
            </a:r>
            <a:r>
              <a:rPr lang="en-US" altLang="zh-CN" sz="2000" dirty="0" smtClean="0"/>
              <a:t>	</a:t>
            </a:r>
            <a:endParaRPr lang="en-US" altLang="zh-CN" sz="2000" dirty="0"/>
          </a:p>
          <a:p>
            <a:endParaRPr lang="en-US" altLang="zh-CN" sz="2000" dirty="0"/>
          </a:p>
          <a:p>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session may be comprised of multiple burst instances.</a:t>
            </a:r>
          </a:p>
          <a:p>
            <a:pPr lvl="1">
              <a:defRPr/>
            </a:pPr>
            <a:endParaRPr lang="en-US" altLang="zh-CN" kern="0" dirty="0" smtClean="0"/>
          </a:p>
          <a:p>
            <a:pPr lvl="1">
              <a:defRPr/>
            </a:pPr>
            <a:endParaRPr lang="en-US" altLang="zh-CN" kern="0" dirty="0" smtClean="0"/>
          </a:p>
          <a:p>
            <a:pPr marL="342900" lvl="1" indent="-342900">
              <a:buFont typeface="Arial" panose="020B0604020202020204" pitchFamily="34" charset="0"/>
              <a:buChar char="•"/>
              <a:defRPr/>
            </a:pPr>
            <a:r>
              <a:rPr lang="en-US" altLang="zh-CN" b="1" kern="0" dirty="0" smtClean="0"/>
              <a:t>Move: Sang Kim	</a:t>
            </a:r>
            <a:r>
              <a:rPr lang="en-US" altLang="zh-CN" b="1" dirty="0" smtClean="0"/>
              <a:t>	</a:t>
            </a:r>
            <a:r>
              <a:rPr lang="en-US" altLang="zh-CN" b="1" kern="0" dirty="0" smtClean="0"/>
              <a:t>Second: </a:t>
            </a:r>
            <a:r>
              <a:rPr lang="en-US" altLang="zh-CN" b="1" kern="0" dirty="0"/>
              <a:t>Cheng Chen</a:t>
            </a:r>
            <a:r>
              <a:rPr lang="en-US" altLang="zh-CN" b="1" kern="0" dirty="0" smtClean="0"/>
              <a:t>	</a:t>
            </a:r>
          </a:p>
          <a:p>
            <a:pPr marL="342900" lvl="1" indent="-342900">
              <a:buFont typeface="Arial" panose="020B0604020202020204" pitchFamily="34" charset="0"/>
              <a:buChar char="•"/>
              <a:defRPr/>
            </a:pPr>
            <a:r>
              <a:rPr lang="en-US" altLang="zh-CN" b="1" kern="0" dirty="0" smtClean="0"/>
              <a:t>Preliminary </a:t>
            </a:r>
            <a:r>
              <a:rPr lang="en-US" altLang="zh-CN" b="1" kern="0" dirty="0"/>
              <a:t>Result</a:t>
            </a:r>
            <a:r>
              <a:rPr lang="en-US" altLang="zh-CN" b="1" kern="0" dirty="0" smtClean="0"/>
              <a:t>: </a:t>
            </a:r>
            <a:r>
              <a:rPr lang="en-US" altLang="zh-CN" b="1" kern="0" dirty="0"/>
              <a:t>Motion Passes </a:t>
            </a:r>
            <a:r>
              <a:rPr lang="en-US" altLang="zh-CN" b="1" kern="0" dirty="0" smtClean="0"/>
              <a:t>(65Y/2N/14A)</a:t>
            </a:r>
          </a:p>
          <a:p>
            <a:pPr marL="342900" lvl="1" indent="-342900">
              <a:buFont typeface="Arial" panose="020B0604020202020204" pitchFamily="34" charset="0"/>
              <a:buChar char="•"/>
              <a:defRPr/>
            </a:pPr>
            <a:r>
              <a:rPr lang="en-US" altLang="zh-CN" b="1" kern="0" dirty="0"/>
              <a:t>Result</a:t>
            </a:r>
            <a:r>
              <a:rPr lang="en-US" altLang="zh-CN" b="1" kern="0" dirty="0" smtClean="0"/>
              <a:t>*: </a:t>
            </a:r>
            <a:r>
              <a:rPr lang="en-US" altLang="zh-CN" dirty="0" smtClean="0">
                <a:highlight>
                  <a:srgbClr val="00FF00"/>
                </a:highlight>
              </a:rPr>
              <a:t>Motion </a:t>
            </a:r>
            <a:r>
              <a:rPr lang="en-US" altLang="zh-CN" dirty="0">
                <a:highlight>
                  <a:srgbClr val="00FF00"/>
                </a:highlight>
              </a:rPr>
              <a:t>Passes </a:t>
            </a:r>
            <a:r>
              <a:rPr lang="en-US" altLang="zh-CN" dirty="0" smtClean="0">
                <a:highlight>
                  <a:srgbClr val="00FF00"/>
                </a:highlight>
              </a:rPr>
              <a:t>(58Y/2N/11A</a:t>
            </a:r>
            <a:r>
              <a:rPr lang="en-US" altLang="zh-CN" dirty="0">
                <a:highlight>
                  <a:srgbClr val="00FF00"/>
                </a:highlight>
              </a:rPr>
              <a:t>)</a:t>
            </a:r>
            <a:endParaRPr lang="en-US" altLang="zh-CN" b="1" kern="0" dirty="0" smtClean="0"/>
          </a:p>
          <a:p>
            <a:pPr marL="0" lvl="1" indent="0">
              <a:buNone/>
              <a:defRPr/>
            </a:pPr>
            <a:endParaRPr lang="en-US" altLang="zh-CN" b="1" kern="0" dirty="0" smtClean="0"/>
          </a:p>
          <a:p>
            <a:pPr marL="0" lvl="1" indent="0">
              <a:buNone/>
              <a:defRPr/>
            </a:pPr>
            <a:r>
              <a:rPr lang="en-US" altLang="zh-CN" kern="0" dirty="0" smtClean="0"/>
              <a:t>Note</a:t>
            </a:r>
            <a:r>
              <a:rPr lang="zh-CN" altLang="en-US" kern="0" dirty="0"/>
              <a:t>：  </a:t>
            </a:r>
            <a:endParaRPr lang="en-US" altLang="zh-CN" kern="0" dirty="0" smtClean="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10</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smtClean="0"/>
              <a:t>Related </a:t>
            </a:r>
            <a:r>
              <a:rPr lang="en-US" altLang="zh-CN" sz="1800" kern="0" dirty="0"/>
              <a:t>document </a:t>
            </a:r>
            <a:r>
              <a:rPr lang="en-US" altLang="zh-CN" sz="1800" kern="0" dirty="0"/>
              <a:t>21/0145r4</a:t>
            </a:r>
            <a:endParaRPr lang="en-US" altLang="zh-CN" sz="1800" kern="0" dirty="0"/>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7958818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12</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r>
              <a:rPr lang="en-US" altLang="zh-CN" sz="1400" dirty="0"/>
              <a:t>Technical motion (</a:t>
            </a:r>
            <a:r>
              <a:rPr lang="en-US" altLang="zh-CN" sz="1400"/>
              <a:t>Motion </a:t>
            </a:r>
            <a:r>
              <a:rPr lang="en-US" altLang="zh-CN" sz="1400" smtClean="0"/>
              <a:t>15, 16)</a:t>
            </a:r>
            <a:endParaRPr lang="en-US" altLang="en-US" sz="1400" dirty="0"/>
          </a:p>
          <a:p>
            <a:pPr algn="just">
              <a:spcBef>
                <a:spcPts val="0"/>
              </a:spcBef>
            </a:pPr>
            <a:endParaRPr lang="en-US" altLang="en-US" sz="1400" dirty="0" smtClean="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FontTx/>
              <a:buChar char="•"/>
            </a:pPr>
            <a:r>
              <a:rPr lang="en-US" altLang="en-US" sz="1400" b="1" dirty="0" smtClean="0"/>
              <a:t>Recess/Adjourn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479948592"/>
              </p:ext>
            </p:extLst>
          </p:nvPr>
        </p:nvGraphicFramePr>
        <p:xfrm>
          <a:off x="762000" y="2743200"/>
          <a:ext cx="8229601" cy="2576633"/>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267845">
                <a:tc>
                  <a:txBody>
                    <a:bodyPr/>
                    <a:lstStyle/>
                    <a:p>
                      <a:r>
                        <a:rPr lang="en-US" altLang="zh-CN" sz="1100" dirty="0" smtClean="0">
                          <a:solidFill>
                            <a:schemeClr val="tx1"/>
                          </a:solidFill>
                        </a:rPr>
                        <a:t>21/0357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Discussion of Sensing Measurement Result Types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228600">
                <a:tc>
                  <a:txBody>
                    <a:bodyPr/>
                    <a:lstStyle/>
                    <a:p>
                      <a:r>
                        <a:rPr lang="en-US" altLang="zh-CN" sz="1100" dirty="0" smtClean="0">
                          <a:solidFill>
                            <a:schemeClr val="tx1"/>
                          </a:solidFill>
                        </a:rPr>
                        <a:t>21/0369</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Comparison of FTM and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21/0370</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Considerations of sensing negotiation</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21/0351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Yingxiang</a:t>
                      </a:r>
                      <a:r>
                        <a:rPr lang="en-US" altLang="zh-CN" sz="1100" dirty="0" smtClean="0">
                          <a:solidFill>
                            <a:schemeClr val="tx1"/>
                          </a:solidFill>
                        </a:rPr>
                        <a:t> Sun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measurement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21/0352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link level simulation - follow ups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21/0407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Pu (Perry) Wang (Mitsubishi)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Multi-Band </a:t>
                      </a:r>
                      <a:r>
                        <a:rPr lang="en-US" altLang="zh-CN" sz="1100" dirty="0" err="1" smtClean="0">
                          <a:solidFill>
                            <a:schemeClr val="tx1"/>
                          </a:solidFill>
                        </a:rPr>
                        <a:t>WiFi</a:t>
                      </a:r>
                      <a:r>
                        <a:rPr lang="en-US" altLang="zh-CN" sz="1100" dirty="0" smtClean="0">
                          <a:solidFill>
                            <a:schemeClr val="tx1"/>
                          </a:solidFill>
                        </a:rPr>
                        <a:t> Fusion for WLAN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21/0391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Minimizing Impact as Design Goal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20/1804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Discussion on WLAN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5487452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23</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689441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24</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096242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25</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800" b="1" dirty="0">
                <a:cs typeface="Times New Roman" panose="02020603050405020304" pitchFamily="18" charset="0"/>
              </a:rPr>
              <a:t>Confirmed for March Plenary week</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9 (Tuesday), 9am - 11:00am ET ---- March Plenary </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12 (Friday), 9am - 11:00am ET ---- March Plenary</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15 (Monday), 9am - 11:00am ET ---- March Plenary</a:t>
            </a:r>
          </a:p>
          <a:p>
            <a:pPr marL="685800" lvl="2" indent="-285750" algn="just">
              <a:spcBef>
                <a:spcPct val="0"/>
              </a:spcBef>
              <a:spcAft>
                <a:spcPts val="600"/>
              </a:spcAft>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Font typeface="Arial" panose="020B0604020202020204" pitchFamily="34" charset="0"/>
              <a:buChar char="•"/>
              <a:defRPr/>
            </a:pPr>
            <a:r>
              <a:rPr lang="en-US" altLang="zh-CN" sz="2800" b="1" dirty="0">
                <a:cs typeface="Times New Roman" panose="02020603050405020304" pitchFamily="18" charset="0"/>
              </a:rPr>
              <a:t>Confirmed after March Plenary week</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23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6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41910512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15</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r>
              <a:rPr lang="en-US" altLang="en-US" sz="1400" dirty="0"/>
              <a:t>Any 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01592320"/>
              </p:ext>
            </p:extLst>
          </p:nvPr>
        </p:nvGraphicFramePr>
        <p:xfrm>
          <a:off x="762000" y="2743200"/>
          <a:ext cx="8229601" cy="2576633"/>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2678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228600">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0184749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smtClean="0"/>
              <a:t>A </a:t>
            </a:r>
            <a:r>
              <a:rPr lang="en-US" altLang="zh-CN" kern="0" dirty="0"/>
              <a:t>sensing session is composed of one or more of the following phases: setup phase, measurement phase, reporting phase, and termination phase.</a:t>
            </a:r>
          </a:p>
          <a:p>
            <a:pPr lvl="2">
              <a:defRPr/>
            </a:pPr>
            <a:r>
              <a:rPr lang="en-US" altLang="zh-CN" sz="1600" kern="0" dirty="0" smtClean="0"/>
              <a:t>In the setup phase, a sensing session is established, and operational parameters associated with the sensing session are determined and may be exchanged between STAs.</a:t>
            </a:r>
          </a:p>
          <a:p>
            <a:pPr lvl="2">
              <a:defRPr/>
            </a:pPr>
            <a:r>
              <a:rPr lang="en-US" altLang="zh-CN" sz="1600" kern="0" dirty="0" smtClean="0"/>
              <a:t>In the measurement phase, sensing measurements are performed.</a:t>
            </a:r>
          </a:p>
          <a:p>
            <a:pPr lvl="2">
              <a:defRPr/>
            </a:pPr>
            <a:r>
              <a:rPr lang="en-US" altLang="zh-CN" sz="1600" kern="0" dirty="0" smtClean="0"/>
              <a:t>In the reporting phase, sensing measurement results are reported.</a:t>
            </a:r>
          </a:p>
          <a:p>
            <a:pPr lvl="2">
              <a:defRPr/>
            </a:pPr>
            <a:r>
              <a:rPr lang="en-US" altLang="zh-CN" sz="1600" kern="0" dirty="0" smtClean="0"/>
              <a:t>In </a:t>
            </a:r>
            <a:r>
              <a:rPr lang="en-US" altLang="zh-CN" sz="1600" kern="0" dirty="0"/>
              <a:t>the termination phase, STAs stop performing measurements and terminate the sensing session</a:t>
            </a:r>
            <a:r>
              <a:rPr lang="en-US" altLang="zh-CN" sz="1600" kern="0" dirty="0" smtClean="0"/>
              <a:t>.</a:t>
            </a:r>
            <a:endParaRPr lang="en-US" altLang="zh-CN" kern="0" dirty="0" smtClean="0"/>
          </a:p>
          <a:p>
            <a:pPr lvl="1">
              <a:defRPr/>
            </a:pPr>
            <a:endParaRPr lang="en-US" altLang="zh-CN" kern="0" dirty="0" smtClean="0"/>
          </a:p>
          <a:p>
            <a:pPr marL="342900" lvl="1" indent="-342900">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p>
          <a:p>
            <a:pPr marL="342900" lvl="1" indent="-342900">
              <a:buFont typeface="Arial" panose="020B0604020202020204" pitchFamily="34" charset="0"/>
              <a:buChar char="•"/>
              <a:defRPr/>
            </a:pPr>
            <a:r>
              <a:rPr lang="en-US" altLang="zh-CN" b="1" kern="0" dirty="0" smtClean="0"/>
              <a:t>Result:</a:t>
            </a:r>
          </a:p>
          <a:p>
            <a:pPr marL="0" lvl="1" indent="0">
              <a:buNone/>
              <a:defRPr/>
            </a:pPr>
            <a:endParaRPr lang="en-US" altLang="zh-CN" b="1" kern="0" dirty="0"/>
          </a:p>
          <a:p>
            <a:pPr marL="0" lvl="1" indent="0">
              <a:buNone/>
              <a:defRPr/>
            </a:pPr>
            <a:r>
              <a:rPr lang="en-US" altLang="zh-CN" kern="0" dirty="0"/>
              <a:t>Note</a:t>
            </a:r>
            <a:r>
              <a:rPr lang="zh-CN" altLang="en-US" kern="0" dirty="0"/>
              <a:t>：  </a:t>
            </a:r>
            <a:r>
              <a:rPr lang="en-US" altLang="zh-CN" kern="0" dirty="0"/>
              <a:t>Related document 20/1851r4</a:t>
            </a:r>
            <a:endParaRPr lang="en-US" altLang="zh-CN" b="1" kern="0" dirty="0"/>
          </a:p>
        </p:txBody>
      </p:sp>
    </p:spTree>
    <p:extLst>
      <p:ext uri="{BB962C8B-B14F-4D97-AF65-F5344CB8AC3E}">
        <p14:creationId xmlns:p14="http://schemas.microsoft.com/office/powerpoint/2010/main" val="23167693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smtClean="0"/>
              <a:t>A </a:t>
            </a:r>
            <a:r>
              <a:rPr lang="en-US" altLang="zh-CN" kern="0" dirty="0"/>
              <a:t>sensing session is composed of one or more of the following phases: setup phase, measurement phase, reporting phase, and termination phase.</a:t>
            </a:r>
          </a:p>
          <a:p>
            <a:pPr lvl="2">
              <a:defRPr/>
            </a:pPr>
            <a:r>
              <a:rPr lang="en-US" altLang="zh-CN" sz="1600" kern="0" dirty="0" smtClean="0"/>
              <a:t>In the setup phase, a sensing session is established, and operational parameters associated with the sensing session are determined and may be exchanged between STAs.</a:t>
            </a:r>
          </a:p>
          <a:p>
            <a:pPr lvl="2">
              <a:defRPr/>
            </a:pPr>
            <a:r>
              <a:rPr lang="en-US" altLang="zh-CN" sz="1600" kern="0" dirty="0" smtClean="0"/>
              <a:t>In the measurement phase, sensing measurements are performed.</a:t>
            </a:r>
          </a:p>
          <a:p>
            <a:pPr lvl="2">
              <a:defRPr/>
            </a:pPr>
            <a:r>
              <a:rPr lang="en-US" altLang="zh-CN" sz="1600" kern="0" dirty="0" smtClean="0"/>
              <a:t>In the reporting phase, sensing measurement results are reported.</a:t>
            </a:r>
          </a:p>
          <a:p>
            <a:pPr lvl="2">
              <a:defRPr/>
            </a:pPr>
            <a:r>
              <a:rPr lang="en-US" altLang="zh-CN" sz="1600" kern="0" dirty="0" smtClean="0"/>
              <a:t>In </a:t>
            </a:r>
            <a:r>
              <a:rPr lang="en-US" altLang="zh-CN" sz="1600" kern="0" dirty="0"/>
              <a:t>the termination phase, STAs stop performing measurements and terminate the sensing session</a:t>
            </a:r>
            <a:r>
              <a:rPr lang="en-US" altLang="zh-CN" sz="1600" kern="0" dirty="0" smtClean="0"/>
              <a:t>.</a:t>
            </a:r>
            <a:endParaRPr lang="en-US" altLang="zh-CN" kern="0" dirty="0" smtClean="0"/>
          </a:p>
          <a:p>
            <a:pPr lvl="1">
              <a:defRPr/>
            </a:pPr>
            <a:endParaRPr lang="en-US" altLang="zh-CN" kern="0" dirty="0" smtClean="0"/>
          </a:p>
          <a:p>
            <a:pPr marL="342900" lvl="1" indent="-342900">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p>
          <a:p>
            <a:pPr marL="342900" lvl="1" indent="-342900">
              <a:buFont typeface="Arial" panose="020B0604020202020204" pitchFamily="34" charset="0"/>
              <a:buChar char="•"/>
              <a:defRPr/>
            </a:pPr>
            <a:r>
              <a:rPr lang="en-US" altLang="zh-CN" b="1" kern="0" dirty="0" smtClean="0"/>
              <a:t>Result:</a:t>
            </a:r>
          </a:p>
          <a:p>
            <a:pPr marL="0" lvl="1" indent="0">
              <a:buNone/>
              <a:defRPr/>
            </a:pPr>
            <a:endParaRPr lang="en-US" altLang="zh-CN" b="1" kern="0" dirty="0"/>
          </a:p>
          <a:p>
            <a:pPr marL="0" lvl="1" indent="0">
              <a:buNone/>
              <a:defRPr/>
            </a:pPr>
            <a:r>
              <a:rPr lang="en-US" altLang="zh-CN" kern="0" dirty="0"/>
              <a:t>Note</a:t>
            </a:r>
            <a:r>
              <a:rPr lang="zh-CN" altLang="en-US" kern="0" dirty="0"/>
              <a:t>：  </a:t>
            </a:r>
            <a:r>
              <a:rPr lang="en-US" altLang="zh-CN" kern="0" dirty="0"/>
              <a:t>Related document 20/1851r4</a:t>
            </a:r>
            <a:endParaRPr lang="en-US" altLang="zh-CN" b="1" kern="0" dirty="0"/>
          </a:p>
        </p:txBody>
      </p:sp>
    </p:spTree>
    <p:extLst>
      <p:ext uri="{BB962C8B-B14F-4D97-AF65-F5344CB8AC3E}">
        <p14:creationId xmlns:p14="http://schemas.microsoft.com/office/powerpoint/2010/main" val="9680928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a:t>More than one sensing responder may participate in the measurement phase and reporting phase of a sensing </a:t>
            </a:r>
            <a:r>
              <a:rPr lang="en-US" altLang="zh-CN" kern="0" dirty="0" smtClean="0"/>
              <a:t>session.</a:t>
            </a:r>
            <a:endParaRPr lang="en-US" altLang="zh-CN" kern="0" dirty="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Sang Kim </a:t>
            </a:r>
            <a:r>
              <a:rPr lang="en-US" altLang="zh-CN" b="1" kern="0" dirty="0" smtClean="0"/>
              <a:t>	</a:t>
            </a:r>
            <a:r>
              <a:rPr lang="en-US" altLang="zh-CN" b="1" dirty="0" smtClean="0"/>
              <a:t>	</a:t>
            </a:r>
            <a:r>
              <a:rPr lang="en-US" altLang="zh-CN" b="1" kern="0" dirty="0" smtClean="0"/>
              <a:t>	Second: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Result:</a:t>
            </a:r>
          </a:p>
          <a:p>
            <a:pPr marL="0" lvl="1" indent="0" algn="just">
              <a:buNone/>
              <a:defRPr/>
            </a:pPr>
            <a:endParaRPr lang="en-US" altLang="zh-CN" kern="0" dirty="0" smtClean="0"/>
          </a:p>
          <a:p>
            <a:pPr marL="0" lvl="1" indent="0" algn="just">
              <a:buNone/>
              <a:defRPr/>
            </a:pPr>
            <a:r>
              <a:rPr lang="en-US" altLang="zh-CN" kern="0" dirty="0" smtClean="0"/>
              <a:t>Note</a:t>
            </a:r>
            <a:r>
              <a:rPr lang="zh-CN" altLang="en-US" kern="0" dirty="0"/>
              <a:t>：  </a:t>
            </a:r>
            <a:r>
              <a:rPr lang="en-US" altLang="zh-CN" kern="0" dirty="0" smtClean="0"/>
              <a:t>Related </a:t>
            </a:r>
            <a:r>
              <a:rPr lang="en-US" altLang="zh-CN" kern="0" dirty="0"/>
              <a:t>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3701393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March 9, 12, 15</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110948</TotalTime>
  <Words>2594</Words>
  <Application>Microsoft Office PowerPoint</Application>
  <PresentationFormat>全屏显示(4:3)</PresentationFormat>
  <Paragraphs>509</Paragraphs>
  <Slides>29</Slides>
  <Notes>29</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29</vt:i4>
      </vt:variant>
    </vt:vector>
  </HeadingPairs>
  <TitlesOfParts>
    <vt:vector size="38"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March Plenary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4610</cp:revision>
  <cp:lastPrinted>2014-11-04T15:04:57Z</cp:lastPrinted>
  <dcterms:created xsi:type="dcterms:W3CDTF">2007-04-17T18:10:23Z</dcterms:created>
  <dcterms:modified xsi:type="dcterms:W3CDTF">2021-03-12T01:04:19Z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(3)ilj0RIxYpHHGH/Mn6XXEcz9xNyVcMqKlQOBWbKqgY+Q7sTGjnpVW2Zndez6d6ChT6jmaw4NI
B3DPlOrOR3geUZ+7wFaBlCq47/XNQ1ehdDEANP2uV3tdRFgvkVCzwiGTLzU+0N7X+oUIRyIB
zQDcwGZ2Ss2oGjS/7GylDq61/DgQbEAdfEbZO9SHLv4EzKJyi8edfu2Xa4livCMxTdk0/dCy
8JDcwkQ1ZQ4HwT4lMv</vt:lpwstr>
  </property>
  <property fmtid="{D5CDD505-2E9C-101B-9397-08002B2CF9AE}" pid="27" name="_2015_ms_pID_7253431">
    <vt:lpwstr>WfWjHII+0JGTlHT6ZdTJtVuDTBRPlJb7IzMlO5t85iDl3sK55sEjBj
oHQxZp2a/UACYBh4EaMxmXX8vY+haUpY3hz/BexVMHR8FXsos8BwlPxW5xgxFyPszS6VApRF
qRrwOgR5uj4P6scQ6j6ibmMEJRjlfJEi54W0F3xIt5m9M2adlQdftoPaDabfPxjkW9oC4oLL
QmGVRvwJGotQ/uVBMigE1rGM98iq2N9yh4M0</vt:lpwstr>
  </property>
  <property fmtid="{D5CDD505-2E9C-101B-9397-08002B2CF9AE}" pid="28" name="_2015_ms_pID_7253432">
    <vt:lpwstr>Hw==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1615296416</vt:lpwstr>
  </property>
</Properties>
</file>