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260" r:id="rId5"/>
    <p:sldId id="328" r:id="rId6"/>
    <p:sldId id="261" r:id="rId7"/>
    <p:sldId id="263" r:id="rId8"/>
    <p:sldId id="264" r:id="rId9"/>
    <p:sldId id="265" r:id="rId10"/>
    <p:sldId id="266" r:id="rId11"/>
    <p:sldId id="270" r:id="rId12"/>
    <p:sldId id="330" r:id="rId13"/>
    <p:sldId id="331" r:id="rId14"/>
    <p:sldId id="332" r:id="rId15"/>
    <p:sldId id="267" r:id="rId16"/>
    <p:sldId id="299" r:id="rId17"/>
    <p:sldId id="324" r:id="rId18"/>
    <p:sldId id="338" r:id="rId19"/>
    <p:sldId id="325" r:id="rId20"/>
    <p:sldId id="336" r:id="rId21"/>
    <p:sldId id="334" r:id="rId22"/>
    <p:sldId id="335" r:id="rId23"/>
    <p:sldId id="337"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32008F-DF31-475C-AA81-71B070C74BE1}" v="15" dt="2021-03-15T15:00:02.4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802.11-21/0205r9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0/11-20-1917-21-00be-jan-mar-tgbe-teleconference-agenda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1/11-21-0350-00-00be-eht-sig-cr-d03-annex-z.doc" TargetMode="External"/><Relationship Id="rId3" Type="http://schemas.openxmlformats.org/officeDocument/2006/relationships/hyperlink" Target="https://mentor.ieee.org/802.11/dcn/21/11-21-0324-02-00be-comment-resolutions-for-clause-36-3-12-3-coding.docx" TargetMode="External"/><Relationship Id="rId7" Type="http://schemas.openxmlformats.org/officeDocument/2006/relationships/hyperlink" Target="https://mentor.ieee.org/802.11/dcn/21/11-21-0338-00-00be-eht-sig-cr-on-p802-11be-d0-3-part5.doc" TargetMode="External"/><Relationship Id="rId2" Type="http://schemas.openxmlformats.org/officeDocument/2006/relationships/hyperlink" Target="https://mentor.ieee.org/802.11/dcn/21/11-21-0323-01-00be-comment-resolutions-for-clause-36-3-10-mathematical-description-of-signal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53-01-00be-u-sig-comment-resolution-part-2.docx" TargetMode="External"/><Relationship Id="rId5" Type="http://schemas.openxmlformats.org/officeDocument/2006/relationships/hyperlink" Target="https://mentor.ieee.org/802.11/dcn/21/11-21-0325-06-00be-u-sig-comment-resolution-part-1.docx" TargetMode="External"/><Relationship Id="rId4" Type="http://schemas.openxmlformats.org/officeDocument/2006/relationships/hyperlink" Target="https://mentor.ieee.org/802.11/dcn/21/11-21-0334-02-00be-cr-for-clause-36-3-3.docx" TargetMode="External"/><Relationship Id="rId9" Type="http://schemas.openxmlformats.org/officeDocument/2006/relationships/hyperlink" Target="https://mentor.ieee.org/802.11/dcn/21/11-21-0371-00-00be-cr-on-ppdu-encoding.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360-00-00be-crs-on-cids-related-to-clause-36-1-1.docx" TargetMode="External"/><Relationship Id="rId2" Type="http://schemas.openxmlformats.org/officeDocument/2006/relationships/hyperlink" Target="https://mentor.ieee.org/802.11/dcn/21/11-21-0384-00-00be-comment-resolutions-for-clause-36-3-13-packet-extension.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331-00-00be-d03-cr-on-eht-phy-introduction.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0373-00-00be-cr-mac-str-capability-signaling.docx" TargetMode="External"/><Relationship Id="rId3" Type="http://schemas.openxmlformats.org/officeDocument/2006/relationships/hyperlink" Target="https://mentor.ieee.org/802.11/dcn/21/11-21-0252-04-00be-cc34-resolution-for-misc-cids-related-to-clause-9-11.docx" TargetMode="External"/><Relationship Id="rId7" Type="http://schemas.openxmlformats.org/officeDocument/2006/relationships/hyperlink" Target="https://mentor.ieee.org/802.11/dcn/21/11-21-0364-00-00be-cr-definition-of-nstr-mld.docx" TargetMode="External"/><Relationship Id="rId2" Type="http://schemas.openxmlformats.org/officeDocument/2006/relationships/hyperlink" Target="https://mentor.ieee.org/802.11/dcn/20/11-20-1554-04-00be-ml-reconfigu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81-00-00be-resolutions-for-cc34-cids-for-mlo-discovery-procedures-rnr.docx" TargetMode="External"/><Relationship Id="rId5" Type="http://schemas.openxmlformats.org/officeDocument/2006/relationships/hyperlink" Target="https://mentor.ieee.org/802.11/dcn/21/11-21-0242-02-00be-cc34-resolution-for-cids-related-to-ml-ie.docx" TargetMode="External"/><Relationship Id="rId10" Type="http://schemas.openxmlformats.org/officeDocument/2006/relationships/hyperlink" Target="https://mentor.ieee.org/802.11/dcn/21/11-21-0320-00-00be-cr-for-35-3-11.docx" TargetMode="External"/><Relationship Id="rId4" Type="http://schemas.openxmlformats.org/officeDocument/2006/relationships/hyperlink" Target="https://mentor.ieee.org/802.11/dcn/21/11-21-0253-00-00be-cc34-resolution-for-cids-related-to-eht-capabilities-ie.docx" TargetMode="External"/><Relationship Id="rId9" Type="http://schemas.openxmlformats.org/officeDocument/2006/relationships/hyperlink" Target="https://mentor.ieee.org/802.11/dcn/21/11-21-0260-01-00be-cr-for-12-4.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0330-00-00be-d0-3-cr-for-section-10-6-and-10-23.docx" TargetMode="External"/><Relationship Id="rId3" Type="http://schemas.openxmlformats.org/officeDocument/2006/relationships/hyperlink" Target="https://mentor.ieee.org/802.11/dcn/21/11-21-0259-04-00be-pdt-trigger-frame-for-eht.docx" TargetMode="External"/><Relationship Id="rId7" Type="http://schemas.openxmlformats.org/officeDocument/2006/relationships/hyperlink" Target="https://mentor.ieee.org/802.11/dcn/20/11-20-1982-08-00be-tgbe-motions-list-for-teleconferences-part-2.pptx" TargetMode="External"/><Relationship Id="rId2" Type="http://schemas.openxmlformats.org/officeDocument/2006/relationships/hyperlink" Target="https://mentor.ieee.org/802.11/dcn/20/11-20-1961-03-00be-release-guidelines-an-overview.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152-01-00be-ul-spatial-reuse-subfield-design-in-enhanced-trigger-frame.pptx" TargetMode="External"/><Relationship Id="rId5" Type="http://schemas.openxmlformats.org/officeDocument/2006/relationships/hyperlink" Target="https://mentor.ieee.org/802.11/dcn/21/11-21-0269-01-00be-psr-based-sr-normalization-discussion.pptx" TargetMode="External"/><Relationship Id="rId4" Type="http://schemas.openxmlformats.org/officeDocument/2006/relationships/hyperlink" Target="https://mentor.ieee.org/802.11/dcn/21/11-21-0366-02-00be-dicussion-on-he-or-eht-variant-differentiation-of-a-trigger-frame.pptx" TargetMode="External"/><Relationship Id="rId9" Type="http://schemas.openxmlformats.org/officeDocument/2006/relationships/hyperlink" Target="https://mentor.ieee.org/802.11/dcn/21/11-21-0272-01-00be-d0-3-cr-for-spatial-stream-and-mimo-enhancement.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1/11-21-0338-00-00be-eht-sig-cr-on-p802-11be-d0-3-part5.doc" TargetMode="External"/><Relationship Id="rId13" Type="http://schemas.openxmlformats.org/officeDocument/2006/relationships/hyperlink" Target="https://mentor.ieee.org/802.11/dcn/21/11-21-0360-00-00be-crs-on-cids-related-to-clause-36-1-1.docx" TargetMode="External"/><Relationship Id="rId3" Type="http://schemas.openxmlformats.org/officeDocument/2006/relationships/hyperlink" Target="https://mentor.ieee.org/802.11/dcn/21/11-21-0344-03-00be-compressed-supported-mcs-and-nss-set-field.pptx" TargetMode="External"/><Relationship Id="rId7" Type="http://schemas.openxmlformats.org/officeDocument/2006/relationships/hyperlink" Target="https://mentor.ieee.org/802.11/dcn/21/11-21-0353-02-00be-u-sig-comment-resolution-part-2.docx" TargetMode="External"/><Relationship Id="rId12" Type="http://schemas.openxmlformats.org/officeDocument/2006/relationships/hyperlink" Target="https://mentor.ieee.org/802.11/dcn/21/11-21-0384-00-00be-comment-resolutions-for-clause-36-3-13-packet-extension.docx" TargetMode="External"/><Relationship Id="rId2" Type="http://schemas.openxmlformats.org/officeDocument/2006/relationships/hyperlink" Target="https://mentor.ieee.org/802.11/dcn/21/11-21-0325-07-00be-u-sig-comment-resolution-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02-02-00be-pdt-nominal-packet-padding-values-selection-rules.docx" TargetMode="External"/><Relationship Id="rId11" Type="http://schemas.openxmlformats.org/officeDocument/2006/relationships/hyperlink" Target="https://mentor.ieee.org/802.11/dcn/21/11-21-0354-00-00be-u-sig-comment-resolution-part-3.docx" TargetMode="External"/><Relationship Id="rId5" Type="http://schemas.openxmlformats.org/officeDocument/2006/relationships/hyperlink" Target="https://mentor.ieee.org/802.11/dcn/21/11-21-0372-01-00be-pdt-eht-ppe-thresholds-field.docx" TargetMode="External"/><Relationship Id="rId10" Type="http://schemas.openxmlformats.org/officeDocument/2006/relationships/hyperlink" Target="https://mentor.ieee.org/802.11/dcn/21/11-21-0371-00-00be-cr-on-ppdu-encoding.docx" TargetMode="External"/><Relationship Id="rId4" Type="http://schemas.openxmlformats.org/officeDocument/2006/relationships/hyperlink" Target="https://mentor.ieee.org/802.11/dcn/21/11-21-0309-02-00be-pdt-initial-text-proposal-for-b-4-3-and-b-4-36a-2.docx" TargetMode="External"/><Relationship Id="rId9" Type="http://schemas.openxmlformats.org/officeDocument/2006/relationships/hyperlink" Target="https://mentor.ieee.org/802.11/dcn/21/11-21-0350-00-00be-eht-sig-cr-d03-annex-z.doc"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0222-01-00be-pdt-mac-common-info-ml-element.doc" TargetMode="External"/><Relationship Id="rId3" Type="http://schemas.openxmlformats.org/officeDocument/2006/relationships/hyperlink" Target="https://mentor.ieee.org/802.11/dcn/21/11-21-0364-01-00be-cr-definition-of-nstr-mld.docx" TargetMode="External"/><Relationship Id="rId7" Type="http://schemas.openxmlformats.org/officeDocument/2006/relationships/hyperlink" Target="https://mentor.ieee.org/802.11/dcn/21/11-21-0221-03-00be-pdt-mac-mlo-nstr-blindness-tbd.docx" TargetMode="External"/><Relationship Id="rId2" Type="http://schemas.openxmlformats.org/officeDocument/2006/relationships/hyperlink" Target="https://mentor.ieee.org/802.11/dcn/21/11-21-0281-02-00be-resolutions-for-cc34-cids-for-mlo-discovery-procedures-rn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20-01-00be-cr-for-35-3-11.docx" TargetMode="External"/><Relationship Id="rId11" Type="http://schemas.openxmlformats.org/officeDocument/2006/relationships/hyperlink" Target="https://mentor.ieee.org/802.11/dcn/21/11-21-0336-01-00be-pdt-mac-mlo-single-sta-trigger.docx" TargetMode="External"/><Relationship Id="rId5" Type="http://schemas.openxmlformats.org/officeDocument/2006/relationships/hyperlink" Target="https://mentor.ieee.org/802.11/dcn/21/11-21-0260-01-00be-cr-for-12-4.docx" TargetMode="External"/><Relationship Id="rId10" Type="http://schemas.openxmlformats.org/officeDocument/2006/relationships/hyperlink" Target="https://mentor.ieee.org/802.11/dcn/21/11-21-0335-00-00be-pdt-mac-mlo-emlmr-tbds.docx" TargetMode="External"/><Relationship Id="rId4" Type="http://schemas.openxmlformats.org/officeDocument/2006/relationships/hyperlink" Target="https://mentor.ieee.org/802.11/dcn/21/11-21-0373-01-00be-cr-mac-str-capability-signaling.docx" TargetMode="External"/><Relationship Id="rId9" Type="http://schemas.openxmlformats.org/officeDocument/2006/relationships/hyperlink" Target="https://mentor.ieee.org/802.11/dcn/21/11-21-0233-01-00be-pdt-mld-security-considerations.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0440-02-00be-pdt-eht-psr-based-sr.docx" TargetMode="External"/><Relationship Id="rId13" Type="http://schemas.openxmlformats.org/officeDocument/2006/relationships/hyperlink" Target="https://mentor.ieee.org/802.11/dcn/20/11-20-1672-02-00be-ul-beamforming-for-tb-ppdus.pptx" TargetMode="External"/><Relationship Id="rId3" Type="http://schemas.openxmlformats.org/officeDocument/2006/relationships/hyperlink" Target="https://mentor.ieee.org/802.11/dcn/19/11-19-1935-03-00be-tgbe-editor-s-report.ppt" TargetMode="External"/><Relationship Id="rId7" Type="http://schemas.openxmlformats.org/officeDocument/2006/relationships/hyperlink" Target="https://mentor.ieee.org/802.11/dcn/21/11-21-0330-02-00be-d0-3-cr-for-section-10-6-and-10-23.docx" TargetMode="External"/><Relationship Id="rId12" Type="http://schemas.openxmlformats.org/officeDocument/2006/relationships/hyperlink" Target="https://mentor.ieee.org/802.11/dcn/21/11-21-0265-00-00be-further-discussion-on-bw-extension-of-eht-trigger-frame.pptx" TargetMode="External"/><Relationship Id="rId2" Type="http://schemas.openxmlformats.org/officeDocument/2006/relationships/hyperlink" Target="https://mentor.ieee.org/802.11/dcn/20/11-20-1961-04-00be-release-guidelines-an-overview.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262-23-00be-specification-framework-for-tgbe.docx" TargetMode="External"/><Relationship Id="rId11" Type="http://schemas.openxmlformats.org/officeDocument/2006/relationships/hyperlink" Target="https://mentor.ieee.org/802.11/dcn/21/11-21-0102-05-00be-considerations-on-capabilities-and-operation-mode-mu-mimo.pptx" TargetMode="External"/><Relationship Id="rId5" Type="http://schemas.openxmlformats.org/officeDocument/2006/relationships/hyperlink" Target="https://mentor.ieee.org/802.11/dcn/20/11-20-1935-19-00be-compendium-of-straw-polls-and-potential-changes-to-the-specification-framework-document-part-2.docx" TargetMode="External"/><Relationship Id="rId10" Type="http://schemas.openxmlformats.org/officeDocument/2006/relationships/hyperlink" Target="https://mentor.ieee.org/802.11/dcn/20/11-20-1982-11-00be-tgbe-motions-list-for-teleconferences-part-2.pptx" TargetMode="External"/><Relationship Id="rId4" Type="http://schemas.openxmlformats.org/officeDocument/2006/relationships/hyperlink" Target="https://mentor.ieee.org/802.11/dcn/20/11-20-0997-95-00be-tgbe-spec-text-volunteers-and-status.docx" TargetMode="External"/><Relationship Id="rId9" Type="http://schemas.openxmlformats.org/officeDocument/2006/relationships/hyperlink" Target="https://mentor.ieee.org/802.11/dcn/21/11-21-0095-05-00be-phy-related-agreements-for-sst.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quantenna.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lg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2021-02-01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hlinkClick r:id="rId2"/>
              </a:rPr>
              <a:t>https://mentor.ieee.org/802.11/dcn/20/11-20-1917-21-00be-jan-mar-tgbe-teleconference-agendas.docx</a:t>
            </a:r>
            <a:endParaRPr lang="en-US" sz="14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MAC/PHY ad-hoc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CR/PDT Submissions:</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323r1</a:t>
            </a:r>
            <a:r>
              <a:rPr lang="en-GB" sz="1400" dirty="0">
                <a:solidFill>
                  <a:srgbClr val="00B050"/>
                </a:solidFill>
              </a:rPr>
              <a:t> </a:t>
            </a:r>
            <a:r>
              <a:rPr lang="en-US" sz="1400" dirty="0">
                <a:solidFill>
                  <a:srgbClr val="00B050"/>
                </a:solidFill>
              </a:rPr>
              <a:t>CRs for 36.3.10 Mathematical description of signals Yan Zhang		[20 CIDs-SP]</a:t>
            </a:r>
            <a:endParaRPr lang="en-GB" sz="1400" dirty="0">
              <a:solidFill>
                <a:srgbClr val="00B050"/>
              </a:solidFill>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324r2</a:t>
            </a:r>
            <a:r>
              <a:rPr lang="en-GB" sz="1400" dirty="0">
                <a:solidFill>
                  <a:srgbClr val="00B050"/>
                </a:solidFill>
              </a:rPr>
              <a:t> Comment Resolutions for Clause 36.3.12.3 Coding</a:t>
            </a:r>
            <a:r>
              <a:rPr lang="en-US" sz="1400" dirty="0">
                <a:solidFill>
                  <a:srgbClr val="00B050"/>
                </a:solidFill>
              </a:rPr>
              <a:t> 	Yan Zhang		[8 CIDs-SP]</a:t>
            </a:r>
            <a:endParaRPr lang="en-GB" sz="1400" dirty="0">
              <a:solidFill>
                <a:srgbClr val="00B050"/>
              </a:solidFill>
            </a:endParaRPr>
          </a:p>
          <a:p>
            <a:pPr lvl="1">
              <a:buFont typeface="Arial" panose="020B0604020202020204" pitchFamily="34" charset="0"/>
              <a:buChar char="•"/>
            </a:pPr>
            <a:r>
              <a:rPr lang="en-US" sz="1400" dirty="0">
                <a:solidFill>
                  <a:srgbClr val="00B050"/>
                </a:solidFill>
                <a:hlinkClick r:id="rId4">
                  <a:extLst>
                    <a:ext uri="{A12FA001-AC4F-418D-AE19-62706E023703}">
                      <ahyp:hlinkClr xmlns:ahyp="http://schemas.microsoft.com/office/drawing/2018/hyperlinkcolor" val="tx"/>
                    </a:ext>
                  </a:extLst>
                </a:hlinkClick>
              </a:rPr>
              <a:t>334r2</a:t>
            </a:r>
            <a:r>
              <a:rPr lang="en-US" sz="1400" dirty="0">
                <a:solidFill>
                  <a:srgbClr val="00B050"/>
                </a:solidFill>
              </a:rPr>
              <a:t> CR for clause 36.3.3						Junghoon Suh	[7 CIDs-SP]</a:t>
            </a:r>
            <a:endParaRPr lang="en-GB" sz="1400" dirty="0">
              <a:solidFill>
                <a:srgbClr val="00B050"/>
              </a:solidFill>
            </a:endParaRP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292r2 </a:t>
            </a:r>
            <a:r>
              <a:rPr lang="en-US" sz="1400" dirty="0">
                <a:solidFill>
                  <a:srgbClr val="00B050"/>
                </a:solidFill>
              </a:rPr>
              <a:t>CR for CID 1081, 2255 and 2990 			Dongguk Lim	[3 CIDs-SP]</a:t>
            </a:r>
            <a:endParaRPr lang="en-US" sz="1400" dirty="0">
              <a:solidFill>
                <a:srgbClr val="00B050"/>
              </a:solidFill>
              <a:hlinkClick r:id="rId5">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325r6</a:t>
            </a:r>
            <a:r>
              <a:rPr lang="en-US" sz="1400" dirty="0">
                <a:solidFill>
                  <a:srgbClr val="00B050"/>
                </a:solidFill>
              </a:rPr>
              <a:t> U-SIG Comment Resolution Part 1			Sameer Vermani 	[22 CIDs]</a:t>
            </a:r>
          </a:p>
          <a:p>
            <a:pPr lvl="1">
              <a:buFont typeface="Arial" panose="020B0604020202020204" pitchFamily="34" charset="0"/>
              <a:buChar char="•"/>
            </a:pPr>
            <a:r>
              <a:rPr lang="en-US" sz="1400" dirty="0">
                <a:solidFill>
                  <a:schemeClr val="bg1">
                    <a:lumMod val="65000"/>
                  </a:schemeClr>
                </a:solidFill>
                <a:hlinkClick r:id="rId6">
                  <a:extLst>
                    <a:ext uri="{A12FA001-AC4F-418D-AE19-62706E023703}">
                      <ahyp:hlinkClr xmlns:ahyp="http://schemas.microsoft.com/office/drawing/2018/hyperlinkcolor" val="tx"/>
                    </a:ext>
                  </a:extLst>
                </a:hlinkClick>
              </a:rPr>
              <a:t>353r1</a:t>
            </a:r>
            <a:r>
              <a:rPr lang="en-US" sz="1400" dirty="0">
                <a:solidFill>
                  <a:schemeClr val="bg1">
                    <a:lumMod val="65000"/>
                  </a:schemeClr>
                </a:solidFill>
              </a:rPr>
              <a:t> U-SIG Comment Resolution Part 2			Alice Chen 		[15 CIDs]</a:t>
            </a:r>
          </a:p>
          <a:p>
            <a:pPr lvl="1">
              <a:buFont typeface="Arial" panose="020B0604020202020204" pitchFamily="34" charset="0"/>
              <a:buChar char="•"/>
            </a:pPr>
            <a:r>
              <a:rPr lang="en-US" sz="1400" dirty="0">
                <a:solidFill>
                  <a:schemeClr val="bg1">
                    <a:lumMod val="65000"/>
                  </a:schemeClr>
                </a:solidFill>
                <a:hlinkClick r:id="rId7">
                  <a:extLst>
                    <a:ext uri="{A12FA001-AC4F-418D-AE19-62706E023703}">
                      <ahyp:hlinkClr xmlns:ahyp="http://schemas.microsoft.com/office/drawing/2018/hyperlinkcolor" val="tx"/>
                    </a:ext>
                  </a:extLst>
                </a:hlinkClick>
              </a:rPr>
              <a:t>338r0</a:t>
            </a:r>
            <a:r>
              <a:rPr lang="en-US" sz="1400" dirty="0">
                <a:solidFill>
                  <a:schemeClr val="bg1">
                    <a:lumMod val="65000"/>
                  </a:schemeClr>
                </a:solidFill>
              </a:rPr>
              <a:t> EHT-SIG CR on P802.11be D0.3-part5			Bo Gong		[5 CIDs]	</a:t>
            </a:r>
          </a:p>
          <a:p>
            <a:pPr lvl="1">
              <a:buFont typeface="Arial" panose="020B0604020202020204" pitchFamily="34" charset="0"/>
              <a:buChar char="•"/>
            </a:pPr>
            <a:r>
              <a:rPr lang="en-US" sz="1400" dirty="0">
                <a:solidFill>
                  <a:schemeClr val="bg1">
                    <a:lumMod val="65000"/>
                  </a:schemeClr>
                </a:solidFill>
                <a:hlinkClick r:id="rId8">
                  <a:extLst>
                    <a:ext uri="{A12FA001-AC4F-418D-AE19-62706E023703}">
                      <ahyp:hlinkClr xmlns:ahyp="http://schemas.microsoft.com/office/drawing/2018/hyperlinkcolor" val="tx"/>
                    </a:ext>
                  </a:extLst>
                </a:hlinkClick>
              </a:rPr>
              <a:t>350r0</a:t>
            </a:r>
            <a:r>
              <a:rPr lang="en-US" sz="1400" dirty="0">
                <a:solidFill>
                  <a:schemeClr val="bg1">
                    <a:lumMod val="65000"/>
                  </a:schemeClr>
                </a:solidFill>
              </a:rPr>
              <a:t> EHT-SIG-CR-d03-annex z					Ross Jian Yu	[2 CIDs]</a:t>
            </a:r>
          </a:p>
          <a:p>
            <a:pPr lvl="1">
              <a:buFont typeface="Arial" panose="020B0604020202020204" pitchFamily="34" charset="0"/>
              <a:buChar char="•"/>
            </a:pPr>
            <a:r>
              <a:rPr lang="en-US" sz="1400" dirty="0">
                <a:solidFill>
                  <a:schemeClr val="bg1">
                    <a:lumMod val="65000"/>
                  </a:schemeClr>
                </a:solidFill>
                <a:hlinkClick r:id="rId9">
                  <a:extLst>
                    <a:ext uri="{A12FA001-AC4F-418D-AE19-62706E023703}">
                      <ahyp:hlinkClr xmlns:ahyp="http://schemas.microsoft.com/office/drawing/2018/hyperlinkcolor" val="tx"/>
                    </a:ext>
                  </a:extLst>
                </a:hlinkClick>
              </a:rPr>
              <a:t>371r0</a:t>
            </a:r>
            <a:r>
              <a:rPr lang="en-US" sz="1400" dirty="0">
                <a:solidFill>
                  <a:schemeClr val="bg1">
                    <a:lumMod val="65000"/>
                  </a:schemeClr>
                </a:solidFill>
              </a:rPr>
              <a:t> CR on PPDU Encoding					Youhan Kim	[6 CIDs]</a:t>
            </a:r>
          </a:p>
          <a:p>
            <a:pPr marL="0" indent="0"/>
            <a:endParaRPr lang="en-US" sz="16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596865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00FF00"/>
                </a:highlight>
              </a:rPr>
              <a:t>Monday PHY Agenda (19:00-21:00)-Cont.</a:t>
            </a:r>
            <a:endParaRPr lang="en-US" dirty="0">
              <a:highlight>
                <a:srgbClr val="00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p:txBody>
          <a:bodyPr/>
          <a:lstStyle/>
          <a:p>
            <a:pPr lvl="0">
              <a:buFont typeface="Arial" panose="020B0604020202020204" pitchFamily="34" charset="0"/>
              <a:buChar char="•"/>
            </a:pPr>
            <a:r>
              <a:rPr lang="en-GB" sz="1600" dirty="0">
                <a:solidFill>
                  <a:schemeClr val="bg1">
                    <a:lumMod val="65000"/>
                  </a:schemeClr>
                </a:solidFill>
              </a:rPr>
              <a:t>CR/PDT Submissions:</a:t>
            </a:r>
          </a:p>
          <a:p>
            <a:pPr lvl="1">
              <a:buFont typeface="Arial" panose="020B0604020202020204" pitchFamily="34" charset="0"/>
              <a:buChar char="•"/>
            </a:pPr>
            <a:r>
              <a:rPr lang="en-US" sz="1400" dirty="0">
                <a:solidFill>
                  <a:schemeClr val="bg1">
                    <a:lumMod val="65000"/>
                  </a:schemeClr>
                </a:solidFill>
                <a:hlinkClick r:id="rId2">
                  <a:extLst>
                    <a:ext uri="{A12FA001-AC4F-418D-AE19-62706E023703}">
                      <ahyp:hlinkClr xmlns:ahyp="http://schemas.microsoft.com/office/drawing/2018/hyperlinkcolor" val="tx"/>
                    </a:ext>
                  </a:extLst>
                </a:hlinkClick>
              </a:rPr>
              <a:t>384r0</a:t>
            </a:r>
            <a:r>
              <a:rPr lang="en-US" sz="1400" dirty="0">
                <a:solidFill>
                  <a:schemeClr val="bg1">
                    <a:lumMod val="65000"/>
                  </a:schemeClr>
                </a:solidFill>
              </a:rPr>
              <a:t> CRs for clause 36.3.13 Packet extension			Yan Zhang 	[1 CID]</a:t>
            </a:r>
          </a:p>
          <a:p>
            <a:pPr lvl="1">
              <a:buFont typeface="Arial" panose="020B0604020202020204" pitchFamily="34" charset="0"/>
              <a:buChar char="•"/>
            </a:pPr>
            <a:r>
              <a:rPr lang="en-US" sz="1400" dirty="0">
                <a:solidFill>
                  <a:schemeClr val="bg1">
                    <a:lumMod val="65000"/>
                  </a:schemeClr>
                </a:solidFill>
                <a:hlinkClick r:id="rId3">
                  <a:extLst>
                    <a:ext uri="{A12FA001-AC4F-418D-AE19-62706E023703}">
                      <ahyp:hlinkClr xmlns:ahyp="http://schemas.microsoft.com/office/drawing/2018/hyperlinkcolor" val="tx"/>
                    </a:ext>
                  </a:extLst>
                </a:hlinkClick>
              </a:rPr>
              <a:t>360r0</a:t>
            </a:r>
            <a:r>
              <a:rPr lang="en-US" sz="1400" dirty="0">
                <a:solidFill>
                  <a:schemeClr val="bg1">
                    <a:lumMod val="65000"/>
                  </a:schemeClr>
                </a:solidFill>
              </a:rPr>
              <a:t> CRs on CIDs related to Clause 36.1.1				Kanke Wu		[26 CIDs]</a:t>
            </a:r>
          </a:p>
          <a:p>
            <a:pPr lvl="1">
              <a:buFont typeface="Arial" panose="020B0604020202020204" pitchFamily="34" charset="0"/>
              <a:buChar char="•"/>
            </a:pPr>
            <a:r>
              <a:rPr lang="en-US" sz="1400" dirty="0">
                <a:solidFill>
                  <a:schemeClr val="bg1">
                    <a:lumMod val="65000"/>
                  </a:schemeClr>
                </a:solidFill>
                <a:hlinkClick r:id="rId4">
                  <a:extLst>
                    <a:ext uri="{A12FA001-AC4F-418D-AE19-62706E023703}">
                      <ahyp:hlinkClr xmlns:ahyp="http://schemas.microsoft.com/office/drawing/2018/hyperlinkcolor" val="tx"/>
                    </a:ext>
                  </a:extLst>
                </a:hlinkClick>
              </a:rPr>
              <a:t>331r0</a:t>
            </a:r>
            <a:r>
              <a:rPr lang="en-US" sz="1400" dirty="0">
                <a:solidFill>
                  <a:schemeClr val="bg1">
                    <a:lumMod val="65000"/>
                  </a:schemeClr>
                </a:solidFill>
              </a:rPr>
              <a:t> D03 CR on EHT PHY Introduction				Bin Tian		[27 CIDs]</a:t>
            </a:r>
            <a:endParaRPr lang="en-GB" sz="1400" dirty="0">
              <a:solidFill>
                <a:schemeClr val="bg1">
                  <a:lumMod val="65000"/>
                </a:schemeClr>
              </a:solidFill>
            </a:endParaRPr>
          </a:p>
          <a:p>
            <a:pPr lvl="1">
              <a:buFont typeface="Arial" panose="020B0604020202020204" pitchFamily="34" charset="0"/>
              <a:buChar char="•"/>
            </a:pPr>
            <a:r>
              <a:rPr lang="en-US" sz="1400" dirty="0">
                <a:solidFill>
                  <a:schemeClr val="bg1">
                    <a:lumMod val="65000"/>
                  </a:schemeClr>
                </a:solidFill>
              </a:rPr>
              <a:t>372r1 PDT- EHT PPE Thresholds field					</a:t>
            </a:r>
            <a:r>
              <a:rPr lang="en-US" sz="1400" dirty="0" err="1">
                <a:solidFill>
                  <a:schemeClr val="bg1">
                    <a:lumMod val="65000"/>
                  </a:schemeClr>
                </a:solidFill>
              </a:rPr>
              <a:t>Mengshi</a:t>
            </a:r>
            <a:r>
              <a:rPr lang="en-US" sz="1400" dirty="0">
                <a:solidFill>
                  <a:schemeClr val="bg1">
                    <a:lumMod val="65000"/>
                  </a:schemeClr>
                </a:solidFill>
              </a:rPr>
              <a:t> Hu</a:t>
            </a:r>
          </a:p>
          <a:p>
            <a:pPr lvl="1">
              <a:buFont typeface="Arial" panose="020B0604020202020204" pitchFamily="34" charset="0"/>
              <a:buChar char="•"/>
            </a:pPr>
            <a:r>
              <a:rPr lang="en-GB" sz="1400" dirty="0">
                <a:solidFill>
                  <a:schemeClr val="bg1">
                    <a:lumMod val="65000"/>
                  </a:schemeClr>
                </a:solidFill>
              </a:rPr>
              <a:t>402r0 </a:t>
            </a:r>
            <a:r>
              <a:rPr lang="en-US" sz="1400" dirty="0">
                <a:solidFill>
                  <a:schemeClr val="bg1">
                    <a:lumMod val="65000"/>
                  </a:schemeClr>
                </a:solidFill>
              </a:rPr>
              <a:t>PDT- Nominal Packet Padding Values Selection Rule 	</a:t>
            </a:r>
            <a:r>
              <a:rPr lang="en-US" sz="1400" dirty="0" err="1">
                <a:solidFill>
                  <a:schemeClr val="bg1">
                    <a:lumMod val="65000"/>
                  </a:schemeClr>
                </a:solidFill>
              </a:rPr>
              <a:t>Mengshi</a:t>
            </a:r>
            <a:r>
              <a:rPr lang="en-US" sz="1400" dirty="0">
                <a:solidFill>
                  <a:schemeClr val="bg1">
                    <a:lumMod val="65000"/>
                  </a:schemeClr>
                </a:solidFill>
              </a:rPr>
              <a:t> Hu</a:t>
            </a:r>
            <a:endParaRPr lang="en-GB" sz="1400" dirty="0">
              <a:solidFill>
                <a:schemeClr val="bg1">
                  <a:lumMod val="65000"/>
                </a:schemeClr>
              </a:solidFill>
            </a:endParaRPr>
          </a:p>
          <a:p>
            <a:pPr lvl="1">
              <a:buFont typeface="Arial" panose="020B0604020202020204" pitchFamily="34" charset="0"/>
              <a:buChar char="•"/>
            </a:pPr>
            <a:r>
              <a:rPr lang="en-GB" sz="1400" dirty="0">
                <a:solidFill>
                  <a:schemeClr val="bg1">
                    <a:lumMod val="65000"/>
                  </a:schemeClr>
                </a:solidFill>
              </a:rPr>
              <a:t>354r0 </a:t>
            </a:r>
            <a:r>
              <a:rPr lang="fr-FR" sz="1400" dirty="0">
                <a:solidFill>
                  <a:schemeClr val="bg1">
                    <a:lumMod val="65000"/>
                  </a:schemeClr>
                </a:solidFill>
              </a:rPr>
              <a:t>U-SIG Comment </a:t>
            </a:r>
            <a:r>
              <a:rPr lang="fr-FR" sz="1400" dirty="0" err="1">
                <a:solidFill>
                  <a:schemeClr val="bg1">
                    <a:lumMod val="65000"/>
                  </a:schemeClr>
                </a:solidFill>
              </a:rPr>
              <a:t>Resolution</a:t>
            </a:r>
            <a:r>
              <a:rPr lang="fr-FR" sz="1400" dirty="0">
                <a:solidFill>
                  <a:schemeClr val="bg1">
                    <a:lumMod val="65000"/>
                  </a:schemeClr>
                </a:solidFill>
              </a:rPr>
              <a:t> Part 3				Alice Chen	[59 </a:t>
            </a:r>
            <a:r>
              <a:rPr lang="fr-FR" sz="1400" dirty="0" err="1">
                <a:solidFill>
                  <a:schemeClr val="bg1">
                    <a:lumMod val="65000"/>
                  </a:schemeClr>
                </a:solidFill>
              </a:rPr>
              <a:t>CIDs</a:t>
            </a:r>
            <a:r>
              <a:rPr lang="fr-FR" sz="1400" dirty="0">
                <a:solidFill>
                  <a:schemeClr val="bg1">
                    <a:lumMod val="65000"/>
                  </a:schemeClr>
                </a:solidFill>
              </a:rPr>
              <a:t>]</a:t>
            </a:r>
            <a:endParaRPr lang="en-GB" sz="1400" dirty="0">
              <a:solidFill>
                <a:schemeClr val="bg1">
                  <a:lumMod val="65000"/>
                </a:schemeClr>
              </a:solidFill>
            </a:endParaRPr>
          </a:p>
          <a:p>
            <a:pPr lvl="1">
              <a:buFont typeface="Arial" panose="020B0604020202020204" pitchFamily="34" charset="0"/>
              <a:buChar char="•"/>
            </a:pPr>
            <a:r>
              <a:rPr lang="en-GB" sz="1400" dirty="0">
                <a:solidFill>
                  <a:schemeClr val="bg1">
                    <a:lumMod val="65000"/>
                  </a:schemeClr>
                </a:solidFill>
              </a:rPr>
              <a:t>310r0  cr-for-36-3-2-4-and-36-3-12-9-pilot subcarriers		</a:t>
            </a:r>
            <a:r>
              <a:rPr lang="en-US" sz="1400" dirty="0" err="1">
                <a:solidFill>
                  <a:schemeClr val="bg1">
                    <a:lumMod val="65000"/>
                  </a:schemeClr>
                </a:solidFill>
              </a:rPr>
              <a:t>Jinyoung</a:t>
            </a:r>
            <a:r>
              <a:rPr lang="en-US" sz="1400" dirty="0">
                <a:solidFill>
                  <a:schemeClr val="bg1">
                    <a:lumMod val="65000"/>
                  </a:schemeClr>
                </a:solidFill>
              </a:rPr>
              <a:t> Chun [5 CIDs]</a:t>
            </a:r>
            <a:endParaRPr lang="en-GB" sz="1400" dirty="0">
              <a:solidFill>
                <a:schemeClr val="bg1">
                  <a:lumMod val="65000"/>
                </a:schemeClr>
              </a:solidFill>
            </a:endParaRPr>
          </a:p>
          <a:p>
            <a:pPr lvl="0">
              <a:buFont typeface="Arial" panose="020B0604020202020204" pitchFamily="34" charset="0"/>
              <a:buChar char="•"/>
            </a:pPr>
            <a:r>
              <a:rPr lang="en-GB" sz="1600" dirty="0">
                <a:solidFill>
                  <a:schemeClr val="bg1">
                    <a:lumMod val="65000"/>
                  </a:schemeClr>
                </a:solidFill>
              </a:rPr>
              <a:t>Technical Submissions:</a:t>
            </a:r>
          </a:p>
          <a:p>
            <a:pPr lvl="1">
              <a:buFont typeface="Arial" panose="020B0604020202020204" pitchFamily="34" charset="0"/>
              <a:buChar char="•"/>
            </a:pPr>
            <a:r>
              <a:rPr lang="en-GB" sz="1400" dirty="0">
                <a:solidFill>
                  <a:schemeClr val="bg1">
                    <a:lumMod val="65000"/>
                  </a:schemeClr>
                </a:solidFill>
              </a:rPr>
              <a:t>392 PE for 4K QAM								Ron Porat</a:t>
            </a:r>
          </a:p>
          <a:p>
            <a:pPr lvl="0">
              <a:buFont typeface="Arial" panose="020B0604020202020204" pitchFamily="34" charset="0"/>
              <a:buChar char="•"/>
            </a:pPr>
            <a:r>
              <a:rPr lang="en-GB" sz="1600" dirty="0"/>
              <a:t>AoB: None.</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4942847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Deferred SPs: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1554r4</a:t>
            </a:r>
            <a:r>
              <a:rPr lang="en-GB" sz="1200" dirty="0">
                <a:solidFill>
                  <a:srgbClr val="00B050"/>
                </a:solidFill>
              </a:rPr>
              <a:t> ML Reconfiguration						Payam Torab   	[1 SP-10’]</a:t>
            </a:r>
          </a:p>
          <a:p>
            <a:pPr lvl="0">
              <a:buFont typeface="Arial" panose="020B0604020202020204" pitchFamily="34" charset="0"/>
              <a:buChar char="•"/>
            </a:pPr>
            <a:r>
              <a:rPr lang="en-GB" sz="1400" dirty="0"/>
              <a:t>CR Submissions:</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252r4</a:t>
            </a:r>
            <a:r>
              <a:rPr lang="en-GB" sz="1200" dirty="0">
                <a:solidFill>
                  <a:srgbClr val="00B050"/>
                </a:solidFill>
              </a:rPr>
              <a:t> </a:t>
            </a:r>
            <a:r>
              <a:rPr lang="en-US" sz="1200" dirty="0">
                <a:solidFill>
                  <a:srgbClr val="00B050"/>
                </a:solidFill>
              </a:rPr>
              <a:t>Res. for Misc. CIDs related to Clause 9 and Clause 11     	Gaurang Naik  	[7 CIDs-SP-10’]</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253r0</a:t>
            </a:r>
            <a:r>
              <a:rPr lang="en-GB" sz="1200" dirty="0">
                <a:solidFill>
                  <a:srgbClr val="00B050"/>
                </a:solidFill>
              </a:rPr>
              <a:t> Res. for CIDs related to EHT Capabilities IE		     	Gaurang Naik  	[14 CIDs-10’]</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242r2</a:t>
            </a:r>
            <a:r>
              <a:rPr lang="en-GB" sz="1200" dirty="0">
                <a:solidFill>
                  <a:srgbClr val="00B050"/>
                </a:solidFill>
              </a:rPr>
              <a:t> Res. for CIDs related to ML IE				       	Abhishek Patil 	[49 CIDs-30’]</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281r0</a:t>
            </a:r>
            <a:r>
              <a:rPr lang="en-GB" sz="1200" dirty="0">
                <a:solidFill>
                  <a:srgbClr val="00B050"/>
                </a:solidFill>
              </a:rPr>
              <a:t> Res. for CIDs for MLO Discovery procedures RNR	       	Laurent Cariou 	[99 CIDs-50’]</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364r0</a:t>
            </a:r>
            <a:r>
              <a:rPr lang="en-GB" sz="1200" dirty="0">
                <a:solidFill>
                  <a:schemeClr val="bg1">
                    <a:lumMod val="65000"/>
                  </a:schemeClr>
                </a:solidFill>
              </a:rPr>
              <a:t> CR Definition of NSTR MLD				       	Yunbo Li	    	[2 CIDs]</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373r0</a:t>
            </a:r>
            <a:r>
              <a:rPr lang="en-GB" sz="1200" dirty="0">
                <a:solidFill>
                  <a:schemeClr val="bg1">
                    <a:lumMod val="65000"/>
                  </a:schemeClr>
                </a:solidFill>
              </a:rPr>
              <a:t> CR MAC STR Capability signaling			       	Yunbo Li	    	[9 CIDs]</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260r1</a:t>
            </a:r>
            <a:r>
              <a:rPr lang="en-GB" sz="1200" dirty="0">
                <a:solidFill>
                  <a:schemeClr val="bg1">
                    <a:lumMod val="65000"/>
                  </a:schemeClr>
                </a:solidFill>
              </a:rPr>
              <a:t> CR for 12.4							Po-Kai Huang     	[6 CIDs]</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320r0</a:t>
            </a:r>
            <a:r>
              <a:rPr lang="en-GB" sz="1200" dirty="0">
                <a:solidFill>
                  <a:schemeClr val="bg1">
                    <a:lumMod val="65000"/>
                  </a:schemeClr>
                </a:solidFill>
              </a:rPr>
              <a:t> CR for 35.3.11							Po-Kai Huang 	[6 CIDs]</a:t>
            </a:r>
          </a:p>
          <a:p>
            <a:pPr lvl="0">
              <a:buFont typeface="Arial" panose="020B0604020202020204" pitchFamily="34" charset="0"/>
              <a:buChar char="•"/>
            </a:pPr>
            <a:r>
              <a:rPr lang="en-GB" sz="1400" dirty="0"/>
              <a:t>AoB: None.</a:t>
            </a:r>
          </a:p>
          <a:p>
            <a:pPr lvl="0">
              <a:buFont typeface="Arial" panose="020B0604020202020204" pitchFamily="34" charset="0"/>
              <a:buChar char="•"/>
            </a:pPr>
            <a:r>
              <a:rPr lang="en-GB" sz="1400" dirty="0"/>
              <a:t>Recess</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464474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March 08-16,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830388"/>
            <a:ext cx="7770813" cy="4645026"/>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Announcements:</a:t>
            </a:r>
          </a:p>
          <a:p>
            <a:pPr lvl="1">
              <a:buFont typeface="Arial" panose="020B0604020202020204" pitchFamily="34" charset="0"/>
              <a:buChar char="•"/>
            </a:pPr>
            <a:r>
              <a:rPr lang="en-GB" sz="1100" dirty="0"/>
              <a:t>Update on </a:t>
            </a:r>
            <a:r>
              <a:rPr lang="en-GB" sz="1100" dirty="0">
                <a:hlinkClick r:id="rId2"/>
              </a:rPr>
              <a:t>1961r3</a:t>
            </a:r>
            <a:r>
              <a:rPr lang="en-GB" sz="1100" dirty="0"/>
              <a:t> scheduled on next Monday’s Joint conf call </a:t>
            </a:r>
          </a:p>
          <a:p>
            <a:pPr lvl="0">
              <a:buFont typeface="Arial" panose="020B0604020202020204" pitchFamily="34" charset="0"/>
              <a:buChar char="•"/>
            </a:pPr>
            <a:r>
              <a:rPr lang="en-GB" sz="1200" dirty="0"/>
              <a:t>PDT Submissions:</a:t>
            </a:r>
          </a:p>
          <a:p>
            <a:pPr lvl="1">
              <a:buFont typeface="Arial" panose="020B0604020202020204" pitchFamily="34" charset="0"/>
              <a:buChar char="•"/>
            </a:pPr>
            <a:r>
              <a:rPr lang="nb-NO" sz="1100" dirty="0">
                <a:solidFill>
                  <a:srgbClr val="00B050"/>
                </a:solidFill>
                <a:hlinkClick r:id="rId3">
                  <a:extLst>
                    <a:ext uri="{A12FA001-AC4F-418D-AE19-62706E023703}">
                      <ahyp:hlinkClr xmlns:ahyp="http://schemas.microsoft.com/office/drawing/2018/hyperlinkcolor" val="tx"/>
                    </a:ext>
                  </a:extLst>
                </a:hlinkClick>
              </a:rPr>
              <a:t>259r4</a:t>
            </a:r>
            <a:r>
              <a:rPr lang="nb-NO" sz="1100" dirty="0">
                <a:solidFill>
                  <a:srgbClr val="00B050"/>
                </a:solidFill>
              </a:rPr>
              <a:t> PDT Trigger Frame for EHT				Steve Shellammer		[SP-10’]</a:t>
            </a:r>
          </a:p>
          <a:p>
            <a:pPr lvl="0">
              <a:buFont typeface="Arial" panose="020B0604020202020204" pitchFamily="34" charset="0"/>
              <a:buChar char="•"/>
            </a:pPr>
            <a:r>
              <a:rPr lang="en-GB" sz="1200" dirty="0"/>
              <a:t>Technical Submissions - Trigger frame:</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366r2</a:t>
            </a:r>
            <a:r>
              <a:rPr lang="en-US" sz="1100" dirty="0">
                <a:solidFill>
                  <a:srgbClr val="00B050"/>
                </a:solidFill>
              </a:rPr>
              <a:t> Discussion on HE or EHT variant differentiation of a trigger frame 		Ross J. Yu     	[30’]</a:t>
            </a:r>
            <a:endParaRPr lang="nb-NO" sz="1100" dirty="0">
              <a:solidFill>
                <a:srgbClr val="00B050"/>
              </a:solidFill>
            </a:endParaRP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269r1</a:t>
            </a:r>
            <a:r>
              <a:rPr lang="en-GB" sz="1100" dirty="0">
                <a:solidFill>
                  <a:srgbClr val="00B050"/>
                </a:solidFill>
              </a:rPr>
              <a:t> </a:t>
            </a:r>
            <a:r>
              <a:rPr lang="en-GB" sz="1100" dirty="0" err="1">
                <a:solidFill>
                  <a:srgbClr val="00B050"/>
                </a:solidFill>
              </a:rPr>
              <a:t>PSR_based_SR_normalization_discussion</a:t>
            </a:r>
            <a:r>
              <a:rPr lang="en-GB" sz="1100" dirty="0">
                <a:solidFill>
                  <a:srgbClr val="00B050"/>
                </a:solidFill>
              </a:rPr>
              <a:t>					Ross J. Yu	[SP-10’]</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152r1</a:t>
            </a:r>
            <a:r>
              <a:rPr lang="en-GB" sz="1100" dirty="0">
                <a:solidFill>
                  <a:srgbClr val="00B050"/>
                </a:solidFill>
              </a:rPr>
              <a:t> UL SR Subfield Design in Enhanced Trigger Frame	Eunsung Park				[SP-10’]</a:t>
            </a:r>
          </a:p>
          <a:p>
            <a:pPr lvl="0">
              <a:buFont typeface="Arial" panose="020B0604020202020204" pitchFamily="34" charset="0"/>
              <a:buChar char="•"/>
            </a:pPr>
            <a:r>
              <a:rPr lang="en-GB" sz="1200" dirty="0"/>
              <a:t>Motions (during 2</a:t>
            </a:r>
            <a:r>
              <a:rPr lang="en-GB" sz="1200" baseline="30000" dirty="0"/>
              <a:t>nd</a:t>
            </a:r>
            <a:r>
              <a:rPr lang="en-GB" sz="1200" dirty="0"/>
              <a:t> half of meeting): </a:t>
            </a:r>
            <a:r>
              <a:rPr lang="en-GB" sz="1200" dirty="0">
                <a:hlinkClick r:id="rId7"/>
              </a:rPr>
              <a:t>1982r8</a:t>
            </a:r>
            <a:endParaRPr lang="en-GB" sz="1200" dirty="0"/>
          </a:p>
          <a:p>
            <a:pPr lvl="1">
              <a:buFont typeface="Arial" panose="020B0604020202020204" pitchFamily="34" charset="0"/>
              <a:buChar char="•"/>
            </a:pPr>
            <a:r>
              <a:rPr lang="en-GB" sz="900" dirty="0"/>
              <a:t>Editor asks for members that contributed to the motioned documents to check e-mails to verify incorporation of proposed texts to the TGbe draft.</a:t>
            </a:r>
          </a:p>
          <a:p>
            <a:pPr>
              <a:buFont typeface="Arial" panose="020B0604020202020204" pitchFamily="34" charset="0"/>
              <a:buChar char="•"/>
            </a:pPr>
            <a:r>
              <a:rPr lang="en-GB" sz="1200" dirty="0"/>
              <a:t>CR Submissions:</a:t>
            </a:r>
          </a:p>
          <a:p>
            <a:pPr lvl="1">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330r0</a:t>
            </a:r>
            <a:r>
              <a:rPr lang="en-US" sz="1100" dirty="0">
                <a:solidFill>
                  <a:srgbClr val="00B050"/>
                </a:solidFill>
              </a:rPr>
              <a:t> D0.3 CR for Section 10.6 and 10.23					Wook Bong Lee	[  8 CIDs-10’]</a:t>
            </a:r>
          </a:p>
          <a:p>
            <a:pPr lvl="2">
              <a:buFont typeface="Arial" panose="020B0604020202020204" pitchFamily="34" charset="0"/>
              <a:buChar char="•"/>
            </a:pPr>
            <a:r>
              <a:rPr lang="en-US" sz="900" dirty="0">
                <a:solidFill>
                  <a:srgbClr val="FFC000"/>
                </a:solidFill>
              </a:rPr>
              <a:t>To be continued next Joint call.</a:t>
            </a:r>
            <a:endParaRPr lang="en-GB" sz="900" dirty="0">
              <a:solidFill>
                <a:srgbClr val="FFC000"/>
              </a:solidFill>
            </a:endParaRPr>
          </a:p>
          <a:p>
            <a:pPr lvl="1">
              <a:buFont typeface="Arial" panose="020B0604020202020204" pitchFamily="34" charset="0"/>
              <a:buChar char="•"/>
            </a:pPr>
            <a:r>
              <a:rPr lang="en-US" sz="1100" dirty="0">
                <a:hlinkClick r:id="rId9"/>
              </a:rPr>
              <a:t>272r1</a:t>
            </a:r>
            <a:r>
              <a:rPr lang="en-US" sz="1100" dirty="0"/>
              <a:t> D0.3 CR for Spatial Stream &amp; MIMO Enhancement 		Wook Bong Lee	[22 CIDs-20’]</a:t>
            </a:r>
          </a:p>
          <a:p>
            <a:pPr lvl="0">
              <a:buFont typeface="Arial" panose="020B0604020202020204" pitchFamily="34" charset="0"/>
              <a:buChar char="•"/>
            </a:pPr>
            <a:r>
              <a:rPr lang="en-GB" sz="1200" dirty="0"/>
              <a:t>AoB: None.</a:t>
            </a:r>
          </a:p>
          <a:p>
            <a:pPr lvl="0">
              <a:buFont typeface="Arial" panose="020B0604020202020204" pitchFamily="34" charset="0"/>
              <a:buChar char="•"/>
            </a:pPr>
            <a:r>
              <a:rPr lang="en-GB" sz="1200" dirty="0"/>
              <a:t>Recess</a:t>
            </a: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631687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00FF00"/>
                </a:highlight>
              </a:rPr>
              <a:t>Thursday PHY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727672" y="1751014"/>
            <a:ext cx="7770813" cy="4724400"/>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a:buFont typeface="Arial" panose="020B0604020202020204" pitchFamily="34" charset="0"/>
              <a:buChar char="•"/>
            </a:pPr>
            <a:r>
              <a:rPr lang="en-GB" sz="1100" dirty="0"/>
              <a:t>Pending SPs:</a:t>
            </a:r>
          </a:p>
          <a:p>
            <a:pPr lvl="1">
              <a:buFont typeface="Arial" panose="020B0604020202020204" pitchFamily="34" charset="0"/>
              <a:buChar char="•"/>
            </a:pPr>
            <a:r>
              <a:rPr lang="en-GB" sz="1000" dirty="0">
                <a:solidFill>
                  <a:srgbClr val="00B050"/>
                </a:solidFill>
                <a:hlinkClick r:id="rId2">
                  <a:extLst>
                    <a:ext uri="{A12FA001-AC4F-418D-AE19-62706E023703}">
                      <ahyp:hlinkClr xmlns:ahyp="http://schemas.microsoft.com/office/drawing/2018/hyperlinkcolor" val="tx"/>
                    </a:ext>
                  </a:extLst>
                </a:hlinkClick>
              </a:rPr>
              <a:t>325r7</a:t>
            </a:r>
            <a:r>
              <a:rPr lang="en-GB" sz="1000" dirty="0">
                <a:solidFill>
                  <a:srgbClr val="00B050"/>
                </a:solidFill>
              </a:rPr>
              <a:t> U-SIG Comment Resolution Part 1					Sameer Vermani 	[22 CIDs-SP]</a:t>
            </a:r>
          </a:p>
          <a:p>
            <a:pPr lvl="1">
              <a:buFont typeface="Arial" panose="020B0604020202020204" pitchFamily="34" charset="0"/>
              <a:buChar char="•"/>
            </a:pPr>
            <a:r>
              <a:rPr lang="en-GB" sz="1000" dirty="0">
                <a:solidFill>
                  <a:srgbClr val="00B050"/>
                </a:solidFill>
                <a:hlinkClick r:id="rId3">
                  <a:extLst>
                    <a:ext uri="{A12FA001-AC4F-418D-AE19-62706E023703}">
                      <ahyp:hlinkClr xmlns:ahyp="http://schemas.microsoft.com/office/drawing/2018/hyperlinkcolor" val="tx"/>
                    </a:ext>
                  </a:extLst>
                </a:hlinkClick>
              </a:rPr>
              <a:t>344r3</a:t>
            </a:r>
            <a:r>
              <a:rPr lang="en-GB" sz="1000" dirty="0">
                <a:solidFill>
                  <a:srgbClr val="00B050"/>
                </a:solidFill>
              </a:rPr>
              <a:t> Compressed Supported MCS and </a:t>
            </a:r>
            <a:r>
              <a:rPr lang="en-GB" sz="1000" dirty="0" err="1">
                <a:solidFill>
                  <a:srgbClr val="00B050"/>
                </a:solidFill>
              </a:rPr>
              <a:t>Nss</a:t>
            </a:r>
            <a:r>
              <a:rPr lang="en-GB" sz="1000" dirty="0">
                <a:solidFill>
                  <a:srgbClr val="00B050"/>
                </a:solidFill>
              </a:rPr>
              <a:t> Set Field				Steve Shellhammer</a:t>
            </a:r>
          </a:p>
          <a:p>
            <a:pPr lvl="1">
              <a:buFont typeface="Arial" panose="020B0604020202020204" pitchFamily="34" charset="0"/>
              <a:buChar char="•"/>
            </a:pPr>
            <a:r>
              <a:rPr lang="en-GB" sz="1000" dirty="0">
                <a:solidFill>
                  <a:srgbClr val="00B050"/>
                </a:solidFill>
                <a:hlinkClick r:id="rId4">
                  <a:extLst>
                    <a:ext uri="{A12FA001-AC4F-418D-AE19-62706E023703}">
                      <ahyp:hlinkClr xmlns:ahyp="http://schemas.microsoft.com/office/drawing/2018/hyperlinkcolor" val="tx"/>
                    </a:ext>
                  </a:extLst>
                </a:hlinkClick>
              </a:rPr>
              <a:t>309r2</a:t>
            </a:r>
            <a:r>
              <a:rPr lang="en-GB" sz="1000" dirty="0">
                <a:solidFill>
                  <a:srgbClr val="00B050"/>
                </a:solidFill>
              </a:rPr>
              <a:t> PDT: Initial text proposal for B.4.3 and B.4.36a.2			Sigurd Schelstraete</a:t>
            </a:r>
          </a:p>
          <a:p>
            <a:pPr>
              <a:buFont typeface="Arial" panose="020B0604020202020204" pitchFamily="34" charset="0"/>
              <a:buChar char="•"/>
            </a:pPr>
            <a:r>
              <a:rPr lang="en-GB" sz="1100" dirty="0"/>
              <a:t>PDT Submissions:</a:t>
            </a:r>
          </a:p>
          <a:p>
            <a:pPr lvl="1">
              <a:buFont typeface="Arial" panose="020B0604020202020204" pitchFamily="34" charset="0"/>
              <a:buChar char="•"/>
            </a:pPr>
            <a:r>
              <a:rPr lang="en-US" altLang="en-US" sz="1000" dirty="0">
                <a:solidFill>
                  <a:srgbClr val="00B050"/>
                </a:solidFill>
                <a:hlinkClick r:id="rId5">
                  <a:extLst>
                    <a:ext uri="{A12FA001-AC4F-418D-AE19-62706E023703}">
                      <ahyp:hlinkClr xmlns:ahyp="http://schemas.microsoft.com/office/drawing/2018/hyperlinkcolor" val="tx"/>
                    </a:ext>
                  </a:extLst>
                </a:hlinkClick>
              </a:rPr>
              <a:t>372r1</a:t>
            </a:r>
            <a:r>
              <a:rPr lang="en-US" altLang="en-US" sz="1000" dirty="0">
                <a:solidFill>
                  <a:srgbClr val="00B050"/>
                </a:solidFill>
              </a:rPr>
              <a:t> PDT- EHT PPE Thresholds field					</a:t>
            </a:r>
            <a:r>
              <a:rPr lang="en-US" altLang="en-US" sz="1000" dirty="0" err="1">
                <a:solidFill>
                  <a:srgbClr val="00B050"/>
                </a:solidFill>
              </a:rPr>
              <a:t>Mengshi</a:t>
            </a:r>
            <a:r>
              <a:rPr lang="en-US" altLang="en-US" sz="1000" dirty="0">
                <a:solidFill>
                  <a:srgbClr val="00B050"/>
                </a:solidFill>
              </a:rPr>
              <a:t> Hu</a:t>
            </a:r>
          </a:p>
          <a:p>
            <a:pPr lvl="1">
              <a:buFont typeface="Arial" panose="020B0604020202020204" pitchFamily="34" charset="0"/>
              <a:buChar char="•"/>
            </a:pPr>
            <a:r>
              <a:rPr lang="en-US" altLang="en-US" sz="1000" dirty="0">
                <a:solidFill>
                  <a:srgbClr val="00B050"/>
                </a:solidFill>
                <a:hlinkClick r:id="rId6">
                  <a:extLst>
                    <a:ext uri="{A12FA001-AC4F-418D-AE19-62706E023703}">
                      <ahyp:hlinkClr xmlns:ahyp="http://schemas.microsoft.com/office/drawing/2018/hyperlinkcolor" val="tx"/>
                    </a:ext>
                  </a:extLst>
                </a:hlinkClick>
              </a:rPr>
              <a:t>402r2</a:t>
            </a:r>
            <a:r>
              <a:rPr lang="en-US" altLang="en-US" sz="1000" dirty="0">
                <a:solidFill>
                  <a:srgbClr val="00B050"/>
                </a:solidFill>
              </a:rPr>
              <a:t> PDT- Nominal Packet Padding Values Selection Rules			</a:t>
            </a:r>
            <a:r>
              <a:rPr lang="en-US" altLang="en-US" sz="1000" dirty="0" err="1">
                <a:solidFill>
                  <a:srgbClr val="00B050"/>
                </a:solidFill>
              </a:rPr>
              <a:t>Mengshi</a:t>
            </a:r>
            <a:r>
              <a:rPr lang="en-US" altLang="en-US" sz="1000" dirty="0">
                <a:solidFill>
                  <a:srgbClr val="00B050"/>
                </a:solidFill>
              </a:rPr>
              <a:t> Hu</a:t>
            </a:r>
          </a:p>
          <a:p>
            <a:pPr lvl="0">
              <a:buFont typeface="Arial" panose="020B0604020202020204" pitchFamily="34" charset="0"/>
              <a:buChar char="•"/>
            </a:pPr>
            <a:r>
              <a:rPr lang="en-GB" sz="1100" dirty="0"/>
              <a:t>CR/PDT Submissions:</a:t>
            </a:r>
          </a:p>
          <a:p>
            <a:pPr lvl="1">
              <a:buFont typeface="Arial" panose="020B0604020202020204" pitchFamily="34" charset="0"/>
              <a:buChar char="•"/>
            </a:pPr>
            <a:r>
              <a:rPr lang="en-US" sz="1000" dirty="0">
                <a:solidFill>
                  <a:srgbClr val="00B050"/>
                </a:solidFill>
                <a:hlinkClick r:id="rId7">
                  <a:extLst>
                    <a:ext uri="{A12FA001-AC4F-418D-AE19-62706E023703}">
                      <ahyp:hlinkClr xmlns:ahyp="http://schemas.microsoft.com/office/drawing/2018/hyperlinkcolor" val="tx"/>
                    </a:ext>
                  </a:extLst>
                </a:hlinkClick>
              </a:rPr>
              <a:t>353r2</a:t>
            </a:r>
            <a:r>
              <a:rPr lang="en-US" sz="1000" dirty="0">
                <a:solidFill>
                  <a:srgbClr val="00B050"/>
                </a:solidFill>
              </a:rPr>
              <a:t> U-SIG Comment Resolution Part 2					Alice Chen 		[15 CIDs]</a:t>
            </a:r>
          </a:p>
          <a:p>
            <a:pPr lvl="1">
              <a:buFont typeface="Arial" panose="020B0604020202020204" pitchFamily="34" charset="0"/>
              <a:buChar char="•"/>
            </a:pPr>
            <a:r>
              <a:rPr lang="en-US" sz="1000" dirty="0">
                <a:solidFill>
                  <a:srgbClr val="00B050"/>
                </a:solidFill>
                <a:hlinkClick r:id="rId8">
                  <a:extLst>
                    <a:ext uri="{A12FA001-AC4F-418D-AE19-62706E023703}">
                      <ahyp:hlinkClr xmlns:ahyp="http://schemas.microsoft.com/office/drawing/2018/hyperlinkcolor" val="tx"/>
                    </a:ext>
                  </a:extLst>
                </a:hlinkClick>
              </a:rPr>
              <a:t>338r0</a:t>
            </a:r>
            <a:r>
              <a:rPr lang="en-US" sz="1000" dirty="0">
                <a:solidFill>
                  <a:srgbClr val="00B050"/>
                </a:solidFill>
              </a:rPr>
              <a:t> EHT-SIG CR on P802.11be D0.3-part5					Bo Gong		[ 5 CIDs]	</a:t>
            </a:r>
          </a:p>
          <a:p>
            <a:pPr lvl="1">
              <a:buFont typeface="Arial" panose="020B0604020202020204" pitchFamily="34" charset="0"/>
              <a:buChar char="•"/>
            </a:pPr>
            <a:r>
              <a:rPr lang="en-US" sz="1000" dirty="0">
                <a:solidFill>
                  <a:schemeClr val="bg1">
                    <a:lumMod val="65000"/>
                  </a:schemeClr>
                </a:solidFill>
                <a:hlinkClick r:id="rId9">
                  <a:extLst>
                    <a:ext uri="{A12FA001-AC4F-418D-AE19-62706E023703}">
                      <ahyp:hlinkClr xmlns:ahyp="http://schemas.microsoft.com/office/drawing/2018/hyperlinkcolor" val="tx"/>
                    </a:ext>
                  </a:extLst>
                </a:hlinkClick>
              </a:rPr>
              <a:t>350r0</a:t>
            </a:r>
            <a:r>
              <a:rPr lang="en-US" sz="1000" dirty="0">
                <a:solidFill>
                  <a:schemeClr val="bg1">
                    <a:lumMod val="65000"/>
                  </a:schemeClr>
                </a:solidFill>
              </a:rPr>
              <a:t> EHT-SIG-CR-d03-annex z						Ross Jian Yu		[ 2 CIDs]</a:t>
            </a:r>
          </a:p>
          <a:p>
            <a:pPr lvl="1">
              <a:buFont typeface="Arial" panose="020B0604020202020204" pitchFamily="34" charset="0"/>
              <a:buChar char="•"/>
            </a:pPr>
            <a:r>
              <a:rPr lang="en-US" sz="1000" dirty="0">
                <a:solidFill>
                  <a:schemeClr val="bg1">
                    <a:lumMod val="65000"/>
                  </a:schemeClr>
                </a:solidFill>
                <a:hlinkClick r:id="rId10">
                  <a:extLst>
                    <a:ext uri="{A12FA001-AC4F-418D-AE19-62706E023703}">
                      <ahyp:hlinkClr xmlns:ahyp="http://schemas.microsoft.com/office/drawing/2018/hyperlinkcolor" val="tx"/>
                    </a:ext>
                  </a:extLst>
                </a:hlinkClick>
              </a:rPr>
              <a:t>371r0</a:t>
            </a:r>
            <a:r>
              <a:rPr lang="en-US" sz="1000" dirty="0">
                <a:solidFill>
                  <a:schemeClr val="bg1">
                    <a:lumMod val="65000"/>
                  </a:schemeClr>
                </a:solidFill>
              </a:rPr>
              <a:t> CR on PPDU Encoding						Youhan Kim		[6 CIDs]</a:t>
            </a:r>
          </a:p>
          <a:p>
            <a:pPr lvl="1">
              <a:buFont typeface="Arial" panose="020B0604020202020204" pitchFamily="34" charset="0"/>
              <a:buChar char="•"/>
            </a:pPr>
            <a:r>
              <a:rPr lang="en-US" sz="1000" dirty="0">
                <a:solidFill>
                  <a:schemeClr val="bg1">
                    <a:lumMod val="65000"/>
                  </a:schemeClr>
                </a:solidFill>
                <a:hlinkClick r:id="rId11">
                  <a:extLst>
                    <a:ext uri="{A12FA001-AC4F-418D-AE19-62706E023703}">
                      <ahyp:hlinkClr xmlns:ahyp="http://schemas.microsoft.com/office/drawing/2018/hyperlinkcolor" val="tx"/>
                    </a:ext>
                  </a:extLst>
                </a:hlinkClick>
              </a:rPr>
              <a:t>354r0</a:t>
            </a:r>
            <a:r>
              <a:rPr lang="en-US" sz="1000" dirty="0">
                <a:solidFill>
                  <a:schemeClr val="bg1">
                    <a:lumMod val="65000"/>
                  </a:schemeClr>
                </a:solidFill>
              </a:rPr>
              <a:t> U-SIG Comment Resolution Part 3					Alice Chen		[59 CIDs]</a:t>
            </a:r>
          </a:p>
          <a:p>
            <a:pPr lvl="1">
              <a:buFont typeface="Arial" panose="020B0604020202020204" pitchFamily="34" charset="0"/>
              <a:buChar char="•"/>
            </a:pPr>
            <a:r>
              <a:rPr lang="en-US" sz="1000" dirty="0">
                <a:solidFill>
                  <a:schemeClr val="bg1">
                    <a:lumMod val="65000"/>
                  </a:schemeClr>
                </a:solidFill>
                <a:hlinkClick r:id="rId12">
                  <a:extLst>
                    <a:ext uri="{A12FA001-AC4F-418D-AE19-62706E023703}">
                      <ahyp:hlinkClr xmlns:ahyp="http://schemas.microsoft.com/office/drawing/2018/hyperlinkcolor" val="tx"/>
                    </a:ext>
                  </a:extLst>
                </a:hlinkClick>
              </a:rPr>
              <a:t>384r0</a:t>
            </a:r>
            <a:r>
              <a:rPr lang="en-US" sz="1000" dirty="0">
                <a:solidFill>
                  <a:schemeClr val="bg1">
                    <a:lumMod val="65000"/>
                  </a:schemeClr>
                </a:solidFill>
              </a:rPr>
              <a:t> Comment Resolutions for clause 36.3.13 Packet extension			Yan Zhang		[1 CIDs]</a:t>
            </a:r>
          </a:p>
          <a:p>
            <a:pPr lvl="1">
              <a:buFont typeface="Arial" panose="020B0604020202020204" pitchFamily="34" charset="0"/>
              <a:buChar char="•"/>
            </a:pPr>
            <a:r>
              <a:rPr lang="en-US" sz="1000" dirty="0">
                <a:solidFill>
                  <a:schemeClr val="bg1">
                    <a:lumMod val="65000"/>
                  </a:schemeClr>
                </a:solidFill>
                <a:hlinkClick r:id="rId13">
                  <a:extLst>
                    <a:ext uri="{A12FA001-AC4F-418D-AE19-62706E023703}">
                      <ahyp:hlinkClr xmlns:ahyp="http://schemas.microsoft.com/office/drawing/2018/hyperlinkcolor" val="tx"/>
                    </a:ext>
                  </a:extLst>
                </a:hlinkClick>
              </a:rPr>
              <a:t>360r0</a:t>
            </a:r>
            <a:r>
              <a:rPr lang="en-US" sz="1000" dirty="0">
                <a:solidFill>
                  <a:schemeClr val="bg1">
                    <a:lumMod val="65000"/>
                  </a:schemeClr>
                </a:solidFill>
              </a:rPr>
              <a:t> CRs on CIDs related to Clause 36.1.1					Kanke Wu		[26 CIDs]</a:t>
            </a:r>
          </a:p>
          <a:p>
            <a:pPr lvl="0">
              <a:buFont typeface="Arial" panose="020B0604020202020204" pitchFamily="34" charset="0"/>
              <a:buChar char="•"/>
            </a:pPr>
            <a:r>
              <a:rPr lang="en-GB" sz="1200" dirty="0"/>
              <a:t>AoB: None.</a:t>
            </a:r>
          </a:p>
          <a:p>
            <a:pPr lvl="0">
              <a:buFont typeface="Arial" panose="020B0604020202020204" pitchFamily="34" charset="0"/>
              <a:buChar char="•"/>
            </a:pPr>
            <a:r>
              <a:rPr lang="en-GB" sz="1200" dirty="0"/>
              <a:t>Adjourn</a:t>
            </a:r>
            <a:endParaRPr lang="en-US" sz="12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248079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Thursday MAC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281r4</a:t>
            </a:r>
            <a:r>
              <a:rPr lang="en-GB" sz="1200" dirty="0">
                <a:solidFill>
                  <a:srgbClr val="00B050"/>
                </a:solidFill>
              </a:rPr>
              <a:t> Res. for CIDs for MLO Discovery procedures RNR	       	Laurent Cariou 	[99 CIDs-20’]</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364r1</a:t>
            </a:r>
            <a:r>
              <a:rPr lang="en-GB" sz="1200" dirty="0">
                <a:solidFill>
                  <a:srgbClr val="00B050"/>
                </a:solidFill>
              </a:rPr>
              <a:t> CR Definition of NSTR MLD				       	Yunbo Li	    	[2 CIDs-10’]</a:t>
            </a:r>
          </a:p>
          <a:p>
            <a:pPr lvl="1">
              <a:buFont typeface="Arial" panose="020B0604020202020204" pitchFamily="34" charset="0"/>
              <a:buChar char="•"/>
            </a:pPr>
            <a:r>
              <a:rPr lang="en-GB" sz="1200" dirty="0">
                <a:solidFill>
                  <a:schemeClr val="bg1">
                    <a:lumMod val="75000"/>
                  </a:schemeClr>
                </a:solidFill>
                <a:hlinkClick r:id="rId4">
                  <a:extLst>
                    <a:ext uri="{A12FA001-AC4F-418D-AE19-62706E023703}">
                      <ahyp:hlinkClr xmlns:ahyp="http://schemas.microsoft.com/office/drawing/2018/hyperlinkcolor" val="tx"/>
                    </a:ext>
                  </a:extLst>
                </a:hlinkClick>
              </a:rPr>
              <a:t>373r1</a:t>
            </a:r>
            <a:r>
              <a:rPr lang="en-GB" sz="1200" dirty="0">
                <a:solidFill>
                  <a:schemeClr val="bg1">
                    <a:lumMod val="75000"/>
                  </a:schemeClr>
                </a:solidFill>
              </a:rPr>
              <a:t> CR MAC STR Capability signaling			       	Yunbo Li	    	[9 CIDs-20’]</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260r1</a:t>
            </a:r>
            <a:r>
              <a:rPr lang="en-GB" sz="1200" dirty="0">
                <a:solidFill>
                  <a:srgbClr val="00B050"/>
                </a:solidFill>
              </a:rPr>
              <a:t> CR for 12.4							Po-Kai Huang     	[6 CIDs-20’]</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320r1</a:t>
            </a:r>
            <a:r>
              <a:rPr lang="en-GB" sz="1200" dirty="0">
                <a:solidFill>
                  <a:schemeClr val="bg1">
                    <a:lumMod val="75000"/>
                  </a:schemeClr>
                </a:solidFill>
              </a:rPr>
              <a:t> CR for 35.3.11							Po-Kai Huang 	[17 CIDs-20’]</a:t>
            </a:r>
          </a:p>
          <a:p>
            <a:pPr lvl="0">
              <a:buFont typeface="Arial" panose="020B0604020202020204" pitchFamily="34" charset="0"/>
              <a:buChar char="•"/>
            </a:pPr>
            <a:r>
              <a:rPr lang="en-GB" sz="1400" dirty="0"/>
              <a:t>PDT Submissions: </a:t>
            </a:r>
          </a:p>
          <a:p>
            <a:pPr lvl="1">
              <a:buFont typeface="Arial" panose="020B0604020202020204" pitchFamily="34" charset="0"/>
              <a:buChar char="•"/>
            </a:pPr>
            <a:r>
              <a:rPr lang="en-GB" sz="1200" dirty="0">
                <a:solidFill>
                  <a:schemeClr val="bg1">
                    <a:lumMod val="75000"/>
                  </a:schemeClr>
                </a:solidFill>
                <a:hlinkClick r:id="rId7">
                  <a:extLst>
                    <a:ext uri="{A12FA001-AC4F-418D-AE19-62706E023703}">
                      <ahyp:hlinkClr xmlns:ahyp="http://schemas.microsoft.com/office/drawing/2018/hyperlinkcolor" val="tx"/>
                    </a:ext>
                  </a:extLst>
                </a:hlinkClick>
              </a:rPr>
              <a:t>221r3</a:t>
            </a:r>
            <a:r>
              <a:rPr lang="en-GB" sz="1200" dirty="0">
                <a:solidFill>
                  <a:schemeClr val="bg1">
                    <a:lumMod val="75000"/>
                  </a:schemeClr>
                </a:solidFill>
              </a:rPr>
              <a:t> MAC-MLO-NSTR-blindness-TBD				Dibakar Das [SP]</a:t>
            </a:r>
          </a:p>
          <a:p>
            <a:pPr lvl="1">
              <a:buFont typeface="Arial" panose="020B0604020202020204" pitchFamily="34" charset="0"/>
              <a:buChar char="•"/>
            </a:pPr>
            <a:r>
              <a:rPr lang="en-GB" sz="1200" dirty="0">
                <a:solidFill>
                  <a:schemeClr val="bg1">
                    <a:lumMod val="75000"/>
                  </a:schemeClr>
                </a:solidFill>
                <a:hlinkClick r:id="rId8">
                  <a:extLst>
                    <a:ext uri="{A12FA001-AC4F-418D-AE19-62706E023703}">
                      <ahyp:hlinkClr xmlns:ahyp="http://schemas.microsoft.com/office/drawing/2018/hyperlinkcolor" val="tx"/>
                    </a:ext>
                  </a:extLst>
                </a:hlinkClick>
              </a:rPr>
              <a:t>222r1</a:t>
            </a:r>
            <a:r>
              <a:rPr lang="en-GB" sz="1200" dirty="0">
                <a:solidFill>
                  <a:schemeClr val="bg1">
                    <a:lumMod val="75000"/>
                  </a:schemeClr>
                </a:solidFill>
              </a:rPr>
              <a:t> MAC-Common Info-ML element				Dibakar Das</a:t>
            </a:r>
          </a:p>
          <a:p>
            <a:pPr lvl="1">
              <a:buFont typeface="Arial" panose="020B0604020202020204" pitchFamily="34" charset="0"/>
              <a:buChar char="•"/>
            </a:pPr>
            <a:r>
              <a:rPr lang="en-GB" sz="1200" dirty="0">
                <a:solidFill>
                  <a:schemeClr val="bg1">
                    <a:lumMod val="75000"/>
                  </a:schemeClr>
                </a:solidFill>
                <a:hlinkClick r:id="rId9">
                  <a:extLst>
                    <a:ext uri="{A12FA001-AC4F-418D-AE19-62706E023703}">
                      <ahyp:hlinkClr xmlns:ahyp="http://schemas.microsoft.com/office/drawing/2018/hyperlinkcolor" val="tx"/>
                    </a:ext>
                  </a:extLst>
                </a:hlinkClick>
              </a:rPr>
              <a:t>233r1</a:t>
            </a:r>
            <a:r>
              <a:rPr lang="en-GB" sz="1200" dirty="0">
                <a:solidFill>
                  <a:schemeClr val="bg1">
                    <a:lumMod val="75000"/>
                  </a:schemeClr>
                </a:solidFill>
              </a:rPr>
              <a:t> PDT MLD security considerations				Gaurav Patwardhan</a:t>
            </a:r>
          </a:p>
          <a:p>
            <a:pPr lvl="1">
              <a:buFont typeface="Arial" panose="020B0604020202020204" pitchFamily="34" charset="0"/>
              <a:buChar char="•"/>
            </a:pPr>
            <a:r>
              <a:rPr lang="en-GB" sz="1200" dirty="0">
                <a:solidFill>
                  <a:schemeClr val="bg1">
                    <a:lumMod val="75000"/>
                  </a:schemeClr>
                </a:solidFill>
                <a:hlinkClick r:id="rId10">
                  <a:extLst>
                    <a:ext uri="{A12FA001-AC4F-418D-AE19-62706E023703}">
                      <ahyp:hlinkClr xmlns:ahyp="http://schemas.microsoft.com/office/drawing/2018/hyperlinkcolor" val="tx"/>
                    </a:ext>
                  </a:extLst>
                </a:hlinkClick>
              </a:rPr>
              <a:t>335r0</a:t>
            </a:r>
            <a:r>
              <a:rPr lang="en-GB" sz="1200" dirty="0">
                <a:solidFill>
                  <a:schemeClr val="bg1">
                    <a:lumMod val="75000"/>
                  </a:schemeClr>
                </a:solidFill>
              </a:rPr>
              <a:t> PDT MAC MLO EMLMR TBDs				Young H. Kwon</a:t>
            </a:r>
          </a:p>
          <a:p>
            <a:pPr lvl="1">
              <a:buFont typeface="Arial" panose="020B0604020202020204" pitchFamily="34" charset="0"/>
              <a:buChar char="•"/>
            </a:pPr>
            <a:r>
              <a:rPr lang="en-GB" sz="1200" dirty="0">
                <a:solidFill>
                  <a:schemeClr val="bg1">
                    <a:lumMod val="75000"/>
                  </a:schemeClr>
                </a:solidFill>
                <a:hlinkClick r:id="rId11">
                  <a:extLst>
                    <a:ext uri="{A12FA001-AC4F-418D-AE19-62706E023703}">
                      <ahyp:hlinkClr xmlns:ahyp="http://schemas.microsoft.com/office/drawing/2018/hyperlinkcolor" val="tx"/>
                    </a:ext>
                  </a:extLst>
                </a:hlinkClick>
              </a:rPr>
              <a:t>336r0</a:t>
            </a:r>
            <a:r>
              <a:rPr lang="en-GB" sz="1200" dirty="0">
                <a:solidFill>
                  <a:schemeClr val="bg1">
                    <a:lumMod val="75000"/>
                  </a:schemeClr>
                </a:solidFill>
              </a:rPr>
              <a:t> PDT MAC MLO single STA trigger				Young H. Kwon</a:t>
            </a:r>
          </a:p>
          <a:p>
            <a:pPr lvl="0">
              <a:buFont typeface="Arial" panose="020B0604020202020204" pitchFamily="34" charset="0"/>
              <a:buChar char="•"/>
            </a:pPr>
            <a:r>
              <a:rPr lang="en-GB" sz="1400" dirty="0"/>
              <a:t>AoB: None</a:t>
            </a:r>
          </a:p>
          <a:p>
            <a:pPr lvl="0">
              <a:buFont typeface="Arial" panose="020B0604020202020204" pitchFamily="34" charset="0"/>
              <a:buChar char="•"/>
            </a:pPr>
            <a:r>
              <a:rPr lang="en-GB" sz="1400" dirty="0"/>
              <a:t>Adjourn</a:t>
            </a:r>
            <a:endParaRPr lang="en-US" sz="1400" dirty="0"/>
          </a:p>
          <a:p>
            <a:pPr marL="0" indent="0"/>
            <a:endParaRPr lang="en-US" sz="20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008851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Monday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lvl="0">
              <a:buFont typeface="Arial" panose="020B0604020202020204" pitchFamily="34" charset="0"/>
              <a:buChar char="•"/>
            </a:pPr>
            <a:r>
              <a:rPr lang="en-US" sz="1100" dirty="0"/>
              <a:t>Announcements:</a:t>
            </a:r>
          </a:p>
          <a:p>
            <a:pPr lvl="1">
              <a:buFont typeface="Arial" panose="020B0604020202020204" pitchFamily="34" charset="0"/>
              <a:buChar char="•"/>
            </a:pPr>
            <a:r>
              <a:rPr lang="en-US" sz="1000" dirty="0">
                <a:solidFill>
                  <a:srgbClr val="00B050"/>
                </a:solidFill>
              </a:rPr>
              <a:t>TGbe Joint call of April 21</a:t>
            </a:r>
            <a:r>
              <a:rPr lang="en-US" sz="1000" baseline="30000" dirty="0">
                <a:solidFill>
                  <a:srgbClr val="00B050"/>
                </a:solidFill>
              </a:rPr>
              <a:t>st</a:t>
            </a:r>
            <a:r>
              <a:rPr lang="en-US" sz="1000" dirty="0">
                <a:solidFill>
                  <a:srgbClr val="00B050"/>
                </a:solidFill>
              </a:rPr>
              <a:t>, 2021 will be converted to Joint TGbe-802.1 TSN. Call for submissions to follow.</a:t>
            </a:r>
          </a:p>
          <a:p>
            <a:pPr lvl="0">
              <a:buFont typeface="Arial" panose="020B0604020202020204" pitchFamily="34" charset="0"/>
              <a:buChar char="•"/>
            </a:pPr>
            <a:r>
              <a:rPr lang="en-US" sz="1100" dirty="0"/>
              <a:t>Guidelines: </a:t>
            </a:r>
            <a:r>
              <a:rPr lang="en-GB" sz="1000" b="0" dirty="0">
                <a:solidFill>
                  <a:srgbClr val="00B050"/>
                </a:solidFill>
                <a:hlinkClick r:id="rId2">
                  <a:extLst>
                    <a:ext uri="{A12FA001-AC4F-418D-AE19-62706E023703}">
                      <ahyp:hlinkClr xmlns:ahyp="http://schemas.microsoft.com/office/drawing/2018/hyperlinkcolor" val="tx"/>
                    </a:ext>
                  </a:extLst>
                </a:hlinkClick>
              </a:rPr>
              <a:t>1961r4</a:t>
            </a:r>
            <a:r>
              <a:rPr lang="en-GB" sz="1000" b="0" dirty="0">
                <a:solidFill>
                  <a:srgbClr val="00B050"/>
                </a:solidFill>
              </a:rPr>
              <a:t> Follow up on Release Guidelines-An Overview [Follow Up]-10’</a:t>
            </a:r>
            <a:endParaRPr lang="en-US" sz="1000" b="0" dirty="0">
              <a:solidFill>
                <a:srgbClr val="00B050"/>
              </a:solidFill>
            </a:endParaRPr>
          </a:p>
          <a:p>
            <a:pPr lvl="0">
              <a:buFont typeface="Arial" panose="020B0604020202020204" pitchFamily="34" charset="0"/>
              <a:buChar char="•"/>
            </a:pPr>
            <a:r>
              <a:rPr lang="en-US" sz="1100" dirty="0"/>
              <a:t>TGbe Editor Status Report/Updates [10’]</a:t>
            </a:r>
          </a:p>
          <a:p>
            <a:pPr lvl="1">
              <a:buFont typeface="Arial" panose="020B0604020202020204" pitchFamily="34" charset="0"/>
              <a:buChar char="•"/>
            </a:pPr>
            <a:r>
              <a:rPr lang="en-US" sz="1000" dirty="0">
                <a:solidFill>
                  <a:srgbClr val="00B050"/>
                </a:solidFill>
                <a:hlinkClick r:id="rId3">
                  <a:extLst>
                    <a:ext uri="{A12FA001-AC4F-418D-AE19-62706E023703}">
                      <ahyp:hlinkClr xmlns:ahyp="http://schemas.microsoft.com/office/drawing/2018/hyperlinkcolor" val="tx"/>
                    </a:ext>
                  </a:extLst>
                </a:hlinkClick>
              </a:rPr>
              <a:t>19/1935r1</a:t>
            </a:r>
            <a:r>
              <a:rPr lang="en-US" sz="1000" dirty="0">
                <a:solidFill>
                  <a:srgbClr val="00B050"/>
                </a:solidFill>
              </a:rPr>
              <a:t> TGbe Editor's Report; </a:t>
            </a:r>
            <a:r>
              <a:rPr lang="en-US" sz="1000" dirty="0">
                <a:solidFill>
                  <a:srgbClr val="00B050"/>
                </a:solidFill>
                <a:hlinkClick r:id="rId4">
                  <a:extLst>
                    <a:ext uri="{A12FA001-AC4F-418D-AE19-62706E023703}">
                      <ahyp:hlinkClr xmlns:ahyp="http://schemas.microsoft.com/office/drawing/2018/hyperlinkcolor" val="tx"/>
                    </a:ext>
                  </a:extLst>
                </a:hlinkClick>
              </a:rPr>
              <a:t>997r95</a:t>
            </a:r>
            <a:r>
              <a:rPr lang="en-US" sz="1000" dirty="0">
                <a:solidFill>
                  <a:srgbClr val="00B050"/>
                </a:solidFill>
              </a:rPr>
              <a:t> Volunteers &amp; Status; </a:t>
            </a:r>
            <a:r>
              <a:rPr lang="en-US" sz="1000" dirty="0">
                <a:solidFill>
                  <a:srgbClr val="00B050"/>
                </a:solidFill>
                <a:hlinkClick r:id="rId5">
                  <a:extLst>
                    <a:ext uri="{A12FA001-AC4F-418D-AE19-62706E023703}">
                      <ahyp:hlinkClr xmlns:ahyp="http://schemas.microsoft.com/office/drawing/2018/hyperlinkcolor" val="tx"/>
                    </a:ext>
                  </a:extLst>
                </a:hlinkClick>
              </a:rPr>
              <a:t>20/1935r19</a:t>
            </a:r>
            <a:r>
              <a:rPr lang="en-US" sz="1000" dirty="0">
                <a:solidFill>
                  <a:srgbClr val="00B050"/>
                </a:solidFill>
              </a:rPr>
              <a:t> Comp. of SPs–Part 2; </a:t>
            </a:r>
            <a:r>
              <a:rPr lang="en-US" sz="1000" dirty="0">
                <a:solidFill>
                  <a:srgbClr val="00B050"/>
                </a:solidFill>
                <a:hlinkClick r:id="rId6">
                  <a:extLst>
                    <a:ext uri="{A12FA001-AC4F-418D-AE19-62706E023703}">
                      <ahyp:hlinkClr xmlns:ahyp="http://schemas.microsoft.com/office/drawing/2018/hyperlinkcolor" val="tx"/>
                    </a:ext>
                  </a:extLst>
                </a:hlinkClick>
              </a:rPr>
              <a:t>1262r23</a:t>
            </a:r>
            <a:r>
              <a:rPr lang="en-US" sz="1000" dirty="0">
                <a:solidFill>
                  <a:srgbClr val="00B050"/>
                </a:solidFill>
              </a:rPr>
              <a:t> TGbe SFD; </a:t>
            </a:r>
          </a:p>
          <a:p>
            <a:pPr lvl="0">
              <a:buFont typeface="Arial" panose="020B0604020202020204" pitchFamily="34" charset="0"/>
              <a:buChar char="•"/>
            </a:pPr>
            <a:r>
              <a:rPr lang="en-GB" sz="1100" dirty="0"/>
              <a:t>CR/PDT Submissions</a:t>
            </a:r>
          </a:p>
          <a:p>
            <a:pPr lvl="1">
              <a:buFont typeface="Arial" panose="020B0604020202020204" pitchFamily="34" charset="0"/>
              <a:buChar char="•"/>
            </a:pPr>
            <a:r>
              <a:rPr lang="en-US" sz="1000" dirty="0">
                <a:solidFill>
                  <a:srgbClr val="00B050"/>
                </a:solidFill>
                <a:hlinkClick r:id="rId7">
                  <a:extLst>
                    <a:ext uri="{A12FA001-AC4F-418D-AE19-62706E023703}">
                      <ahyp:hlinkClr xmlns:ahyp="http://schemas.microsoft.com/office/drawing/2018/hyperlinkcolor" val="tx"/>
                    </a:ext>
                  </a:extLst>
                </a:hlinkClick>
              </a:rPr>
              <a:t>330r2</a:t>
            </a:r>
            <a:r>
              <a:rPr lang="en-US" sz="1000" dirty="0">
                <a:solidFill>
                  <a:srgbClr val="00B050"/>
                </a:solidFill>
              </a:rPr>
              <a:t> D0.3 CR for Section 10.6 and 10.23					Wook Bong Lee			[  8 CIDs-10’]</a:t>
            </a:r>
          </a:p>
          <a:p>
            <a:pPr lvl="1">
              <a:buFont typeface="Arial" panose="020B0604020202020204" pitchFamily="34" charset="0"/>
              <a:buChar char="•"/>
            </a:pPr>
            <a:r>
              <a:rPr lang="en-GB" sz="1000" dirty="0">
                <a:solidFill>
                  <a:srgbClr val="00B050"/>
                </a:solidFill>
                <a:hlinkClick r:id="rId8">
                  <a:extLst>
                    <a:ext uri="{A12FA001-AC4F-418D-AE19-62706E023703}">
                      <ahyp:hlinkClr xmlns:ahyp="http://schemas.microsoft.com/office/drawing/2018/hyperlinkcolor" val="tx"/>
                    </a:ext>
                  </a:extLst>
                </a:hlinkClick>
              </a:rPr>
              <a:t>440r2</a:t>
            </a:r>
            <a:r>
              <a:rPr lang="en-GB" sz="1000" dirty="0">
                <a:solidFill>
                  <a:srgbClr val="00B050"/>
                </a:solidFill>
              </a:rPr>
              <a:t> PDT-EHT-PSR-based-SR						Ross Jian Yu				[10 ‘]</a:t>
            </a:r>
          </a:p>
          <a:p>
            <a:pPr>
              <a:buFont typeface="Arial" panose="020B0604020202020204" pitchFamily="34" charset="0"/>
              <a:buChar char="•"/>
            </a:pPr>
            <a:r>
              <a:rPr lang="en-GB" sz="1100" dirty="0"/>
              <a:t>Technical Submissions</a:t>
            </a:r>
          </a:p>
          <a:p>
            <a:pPr lvl="1">
              <a:buFont typeface="Arial" panose="020B0604020202020204" pitchFamily="34" charset="0"/>
              <a:buChar char="•"/>
            </a:pPr>
            <a:r>
              <a:rPr lang="en-GB" sz="1000" dirty="0">
                <a:solidFill>
                  <a:srgbClr val="00B050"/>
                </a:solidFill>
                <a:hlinkClick r:id="rId9">
                  <a:extLst>
                    <a:ext uri="{A12FA001-AC4F-418D-AE19-62706E023703}">
                      <ahyp:hlinkClr xmlns:ahyp="http://schemas.microsoft.com/office/drawing/2018/hyperlinkcolor" val="tx"/>
                    </a:ext>
                  </a:extLst>
                </a:hlinkClick>
              </a:rPr>
              <a:t>0095r5</a:t>
            </a:r>
            <a:r>
              <a:rPr lang="en-GB" sz="1000" dirty="0">
                <a:solidFill>
                  <a:srgbClr val="00B050"/>
                </a:solidFill>
              </a:rPr>
              <a:t> PHY-related agreements for SST					Sigurd Schelstraete		[SP-10’]</a:t>
            </a:r>
          </a:p>
          <a:p>
            <a:pPr>
              <a:buFont typeface="Arial" panose="020B0604020202020204" pitchFamily="34" charset="0"/>
              <a:buChar char="•"/>
            </a:pPr>
            <a:r>
              <a:rPr lang="en-GB" sz="1100" dirty="0"/>
              <a:t>Motions (during 2</a:t>
            </a:r>
            <a:r>
              <a:rPr lang="en-GB" sz="1100" baseline="30000" dirty="0"/>
              <a:t>nd</a:t>
            </a:r>
            <a:r>
              <a:rPr lang="en-GB" sz="1100" dirty="0"/>
              <a:t> half of meeting): </a:t>
            </a:r>
            <a:r>
              <a:rPr lang="en-GB" sz="1100" dirty="0">
                <a:solidFill>
                  <a:srgbClr val="00B050"/>
                </a:solidFill>
                <a:hlinkClick r:id="rId10">
                  <a:extLst>
                    <a:ext uri="{A12FA001-AC4F-418D-AE19-62706E023703}">
                      <ahyp:hlinkClr xmlns:ahyp="http://schemas.microsoft.com/office/drawing/2018/hyperlinkcolor" val="tx"/>
                    </a:ext>
                  </a:extLst>
                </a:hlinkClick>
              </a:rPr>
              <a:t>1982r11</a:t>
            </a:r>
            <a:endParaRPr lang="en-GB" sz="1100" dirty="0">
              <a:solidFill>
                <a:srgbClr val="00B050"/>
              </a:solidFill>
            </a:endParaRPr>
          </a:p>
          <a:p>
            <a:pPr>
              <a:buFont typeface="Arial" panose="020B0604020202020204" pitchFamily="34" charset="0"/>
              <a:buChar char="•"/>
            </a:pPr>
            <a:r>
              <a:rPr lang="en-GB" sz="1100" dirty="0"/>
              <a:t>Technical Submissions</a:t>
            </a:r>
          </a:p>
          <a:p>
            <a:pPr lvl="1">
              <a:buFont typeface="Arial" panose="020B0604020202020204" pitchFamily="34" charset="0"/>
              <a:buChar char="•"/>
            </a:pPr>
            <a:r>
              <a:rPr lang="en-GB" sz="1000" dirty="0">
                <a:solidFill>
                  <a:srgbClr val="00B050"/>
                </a:solidFill>
                <a:hlinkClick r:id="rId11">
                  <a:extLst>
                    <a:ext uri="{A12FA001-AC4F-418D-AE19-62706E023703}">
                      <ahyp:hlinkClr xmlns:ahyp="http://schemas.microsoft.com/office/drawing/2018/hyperlinkcolor" val="tx"/>
                    </a:ext>
                  </a:extLst>
                </a:hlinkClick>
              </a:rPr>
              <a:t>102r5</a:t>
            </a:r>
            <a:r>
              <a:rPr lang="en-GB" sz="1000" dirty="0">
                <a:solidFill>
                  <a:srgbClr val="00B050"/>
                </a:solidFill>
              </a:rPr>
              <a:t> Considerations on Caps. &amp; Op. Mode: MU-MIMO			Wook Bong Lee			[SP-10’]</a:t>
            </a:r>
          </a:p>
          <a:p>
            <a:pPr lvl="1">
              <a:buFont typeface="Arial" panose="020B0604020202020204" pitchFamily="34" charset="0"/>
              <a:buChar char="•"/>
            </a:pPr>
            <a:r>
              <a:rPr lang="en-GB" sz="1000" dirty="0">
                <a:solidFill>
                  <a:srgbClr val="00B050"/>
                </a:solidFill>
                <a:hlinkClick r:id="rId12">
                  <a:extLst>
                    <a:ext uri="{A12FA001-AC4F-418D-AE19-62706E023703}">
                      <ahyp:hlinkClr xmlns:ahyp="http://schemas.microsoft.com/office/drawing/2018/hyperlinkcolor" val="tx"/>
                    </a:ext>
                  </a:extLst>
                </a:hlinkClick>
              </a:rPr>
              <a:t>265r0</a:t>
            </a:r>
            <a:r>
              <a:rPr lang="en-GB" sz="1000" dirty="0">
                <a:solidFill>
                  <a:srgbClr val="00B050"/>
                </a:solidFill>
              </a:rPr>
              <a:t> Further-discussion-for-BW-extension-of-</a:t>
            </a:r>
            <a:r>
              <a:rPr lang="en-GB" sz="1000" dirty="0" err="1">
                <a:solidFill>
                  <a:srgbClr val="00B050"/>
                </a:solidFill>
              </a:rPr>
              <a:t>eht</a:t>
            </a:r>
            <a:r>
              <a:rPr lang="en-GB" sz="1000" dirty="0">
                <a:solidFill>
                  <a:srgbClr val="00B050"/>
                </a:solidFill>
              </a:rPr>
              <a:t>-trigger-frame		Ming Gan			30’</a:t>
            </a:r>
          </a:p>
          <a:p>
            <a:pPr lvl="1">
              <a:buFont typeface="Arial" panose="020B0604020202020204" pitchFamily="34" charset="0"/>
              <a:buChar char="•"/>
            </a:pPr>
            <a:r>
              <a:rPr lang="en-GB" sz="1000" dirty="0">
                <a:solidFill>
                  <a:schemeClr val="bg1">
                    <a:lumMod val="75000"/>
                  </a:schemeClr>
                </a:solidFill>
                <a:hlinkClick r:id="rId13">
                  <a:extLst>
                    <a:ext uri="{A12FA001-AC4F-418D-AE19-62706E023703}">
                      <ahyp:hlinkClr xmlns:ahyp="http://schemas.microsoft.com/office/drawing/2018/hyperlinkcolor" val="tx"/>
                    </a:ext>
                  </a:extLst>
                </a:hlinkClick>
              </a:rPr>
              <a:t>1672r2</a:t>
            </a:r>
            <a:r>
              <a:rPr lang="en-GB" sz="1000" dirty="0">
                <a:solidFill>
                  <a:schemeClr val="bg1">
                    <a:lumMod val="75000"/>
                  </a:schemeClr>
                </a:solidFill>
              </a:rPr>
              <a:t> UL Beamforming for TB PPDUs					Shimi Shilo			30’</a:t>
            </a:r>
          </a:p>
          <a:p>
            <a:pPr lvl="0">
              <a:buFont typeface="Arial" panose="020B0604020202020204" pitchFamily="34" charset="0"/>
              <a:buChar char="•"/>
            </a:pPr>
            <a:r>
              <a:rPr lang="en-GB" sz="1100" dirty="0"/>
              <a:t>AoB: None.</a:t>
            </a:r>
          </a:p>
          <a:p>
            <a:pPr lvl="0">
              <a:buFont typeface="Arial" panose="020B0604020202020204" pitchFamily="34" charset="0"/>
              <a:buChar char="•"/>
            </a:pPr>
            <a:r>
              <a:rPr lang="en-GB" sz="1100" dirty="0"/>
              <a:t>Adjourn</a:t>
            </a:r>
            <a:endParaRPr lang="en-US" sz="11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7160822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sschelstraete@quantenna.com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jeongki.kim@lge.com</a:t>
            </a:r>
            <a:r>
              <a:rPr lang="en-GB" sz="1200" dirty="0"/>
              <a:t>)</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67548</TotalTime>
  <Words>3498</Words>
  <Application>Microsoft Office PowerPoint</Application>
  <PresentationFormat>On-screen Show (4:3)</PresentationFormat>
  <Paragraphs>361</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March 2021 Meeting Agenda</vt:lpstr>
      <vt:lpstr>IEEE 802.11 TGbe: Enhancements for Extremely High Throughput (EHT) WLAN Task Group</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PHY Agenda (19:00-21:00)-Cont.</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1313</cp:revision>
  <cp:lastPrinted>1601-01-01T00:00:00Z</cp:lastPrinted>
  <dcterms:created xsi:type="dcterms:W3CDTF">2017-01-26T15:28:16Z</dcterms:created>
  <dcterms:modified xsi:type="dcterms:W3CDTF">2021-03-15T15:00:29Z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