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6" r:id="rId20"/>
    <p:sldId id="334" r:id="rId21"/>
    <p:sldId id="335" r:id="rId22"/>
    <p:sldId id="337" r:id="rId23"/>
    <p:sldId id="323"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F7BA3C-DFC6-48F9-A62B-B03D2B47DB6D}" v="146" dt="2021-03-06T19:04:49.9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623" autoAdjust="0"/>
    <p:restoredTop sz="94660"/>
  </p:normalViewPr>
  <p:slideViewPr>
    <p:cSldViewPr>
      <p:cViewPr varScale="1">
        <p:scale>
          <a:sx n="115" d="100"/>
          <a:sy n="115" d="100"/>
        </p:scale>
        <p:origin x="1092"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6T19:05:48.809" v="1386" actId="20577"/>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6T19:00:47.484" v="1373" actId="20577"/>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6T19:00:47.484" v="1373" actId="20577"/>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802.11-21/0205r2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384-00-00be-comment-resolutions-for-clause-36-3-13-packet-extension.docx" TargetMode="External"/><Relationship Id="rId3" Type="http://schemas.openxmlformats.org/officeDocument/2006/relationships/hyperlink" Target="https://mentor.ieee.org/802.11/dcn/21/11-21-0325-05-00be-u-sig-comment-resolution-part-1.docx" TargetMode="External"/><Relationship Id="rId7" Type="http://schemas.openxmlformats.org/officeDocument/2006/relationships/hyperlink" Target="https://mentor.ieee.org/802.11/dcn/21/11-21-0371-00-00be-cr-on-ppdu-encoding.docx" TargetMode="External"/><Relationship Id="rId2" Type="http://schemas.openxmlformats.org/officeDocument/2006/relationships/hyperlink" Target="https://mentor.ieee.org/802.11/dcn/21/11-21-0334-02-00be-cr-for-clause-36-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50-00-00be-eht-sig-cr-d03-annex-z.doc" TargetMode="External"/><Relationship Id="rId5" Type="http://schemas.openxmlformats.org/officeDocument/2006/relationships/hyperlink" Target="https://mentor.ieee.org/802.11/dcn/21/11-21-0338-00-00be-eht-sig-cr-on-p802-11be-d0-3-part5.doc" TargetMode="External"/><Relationship Id="rId10" Type="http://schemas.openxmlformats.org/officeDocument/2006/relationships/hyperlink" Target="https://mentor.ieee.org/802.11/dcn/21/11-21-0331-00-00be-d03-cr-on-eht-phy-introduction.docx" TargetMode="External"/><Relationship Id="rId4" Type="http://schemas.openxmlformats.org/officeDocument/2006/relationships/hyperlink" Target="https://mentor.ieee.org/802.11/dcn/21/11-21-0353-00-00be-u-sig-comment-resolution-part-2.docx" TargetMode="External"/><Relationship Id="rId9" Type="http://schemas.openxmlformats.org/officeDocument/2006/relationships/hyperlink" Target="https://mentor.ieee.org/802.11/dcn/21/11-21-0360-00-00be-crs-on-cids-related-to-clause-36-1-1.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373-00-00be-cr-mac-str-capability-signaling.docx" TargetMode="External"/><Relationship Id="rId3" Type="http://schemas.openxmlformats.org/officeDocument/2006/relationships/hyperlink" Target="https://mentor.ieee.org/802.11/dcn/21/11-21-0252-04-00be-cc34-resolution-for-misc-cids-related-to-clause-9-11.docx" TargetMode="External"/><Relationship Id="rId7" Type="http://schemas.openxmlformats.org/officeDocument/2006/relationships/hyperlink" Target="https://mentor.ieee.org/802.11/dcn/21/11-21-0364-00-00be-cr-definition-of-nstr-mld.docx" TargetMode="External"/><Relationship Id="rId2" Type="http://schemas.openxmlformats.org/officeDocument/2006/relationships/hyperlink" Target="https://mentor.ieee.org/802.11/dcn/20/11-20-1554-04-00be-ml-reconfigu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1-00-00be-resolutions-for-cc34-cids-for-mlo-discovery-procedures-rnr.docx" TargetMode="External"/><Relationship Id="rId5" Type="http://schemas.openxmlformats.org/officeDocument/2006/relationships/hyperlink" Target="https://mentor.ieee.org/802.11/dcn/21/11-21-0242-02-00be-cc34-resolution-for-cids-related-to-ml-ie.docx" TargetMode="External"/><Relationship Id="rId10" Type="http://schemas.openxmlformats.org/officeDocument/2006/relationships/hyperlink" Target="https://mentor.ieee.org/802.11/dcn/21/11-21-0320-00-00be-cr-for-35-3-11.docx" TargetMode="External"/><Relationship Id="rId4" Type="http://schemas.openxmlformats.org/officeDocument/2006/relationships/hyperlink" Target="https://mentor.ieee.org/802.11/dcn/21/11-21-0253-00-00be-cc34-resolution-for-cids-related-to-eht-capabilities-ie.docx" TargetMode="External"/><Relationship Id="rId9" Type="http://schemas.openxmlformats.org/officeDocument/2006/relationships/hyperlink" Target="https://mentor.ieee.org/802.11/dcn/21/11-21-0260-01-00be-cr-for-12-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330-00-00be-d0-3-cr-for-section-10-6-and-10-23.docx" TargetMode="External"/><Relationship Id="rId3" Type="http://schemas.openxmlformats.org/officeDocument/2006/relationships/hyperlink" Target="https://mentor.ieee.org/802.11/dcn/21/11-21-0366-01-00be-dicussion-on-he-or-eht-variant-differentiation-of-a-trigger-frame.pptx" TargetMode="External"/><Relationship Id="rId7" Type="http://schemas.openxmlformats.org/officeDocument/2006/relationships/hyperlink" Target="https://mentor.ieee.org/802.11/dcn/21/11-21-0272-01-00be-d0-3-cr-for-spatial-stream-and-mimo-enhancement.docx" TargetMode="External"/><Relationship Id="rId2" Type="http://schemas.openxmlformats.org/officeDocument/2006/relationships/hyperlink" Target="https://mentor.ieee.org/802.11/dcn/21/11-21-0259-03-00be-pdt-trigger-frame-for-eht.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07-00be-tgbe-motions-list-for-teleconferences-part-2.pptx" TargetMode="External"/><Relationship Id="rId5" Type="http://schemas.openxmlformats.org/officeDocument/2006/relationships/hyperlink" Target="https://mentor.ieee.org/802.11/dcn/21/11-21-0269-01-00be-psr-based-sr-normalization-discussion.pptx" TargetMode="External"/><Relationship Id="rId4" Type="http://schemas.openxmlformats.org/officeDocument/2006/relationships/hyperlink" Target="https://mentor.ieee.org/802.11/dcn/21/11-21-0152-00-00be-ul-spatial-reuse-subfield-design-in-enhanced-trigger-fram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102-03-00be-considerations-on-capabilities-and-operation-mode-mu-mimo.pptx" TargetMode="External"/><Relationship Id="rId3" Type="http://schemas.openxmlformats.org/officeDocument/2006/relationships/hyperlink" Target="https://mentor.ieee.org/802.11/dcn/19/11-19-1935-03-00be-tgbe-editor-s-report.ppt" TargetMode="External"/><Relationship Id="rId7" Type="http://schemas.openxmlformats.org/officeDocument/2006/relationships/hyperlink" Target="https://mentor.ieee.org/802.11/dcn/21/11-21-0095-05-00be-phy-related-agreements-for-sst.pptx" TargetMode="External"/><Relationship Id="rId2" Type="http://schemas.openxmlformats.org/officeDocument/2006/relationships/hyperlink" Target="https://mentor.ieee.org/802.11/dcn/20/11-20-1961-02-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62-23-00be-specification-framework-for-tgbe.docx" TargetMode="External"/><Relationship Id="rId5" Type="http://schemas.openxmlformats.org/officeDocument/2006/relationships/hyperlink" Target="https://mentor.ieee.org/802.11/dcn/20/11-20-1935-19-00be-compendium-of-straw-polls-and-potential-changes-to-the-specification-framework-document-part-2.docx" TargetMode="External"/><Relationship Id="rId4" Type="http://schemas.openxmlformats.org/officeDocument/2006/relationships/hyperlink" Target="https://mentor.ieee.org/802.11/dcn/20/11-20-0997-95-00be-tgbe-spec-text-volunteers-and-status.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CR/PDT Submissions:</a:t>
            </a:r>
          </a:p>
          <a:p>
            <a:pPr lvl="1">
              <a:buFont typeface="Arial" panose="020B0604020202020204" pitchFamily="34" charset="0"/>
              <a:buChar char="•"/>
            </a:pPr>
            <a:r>
              <a:rPr lang="en-US" sz="1200" dirty="0">
                <a:hlinkClick r:id="rId2"/>
              </a:rPr>
              <a:t>334r2</a:t>
            </a:r>
            <a:r>
              <a:rPr lang="en-US" sz="1200" dirty="0"/>
              <a:t> CR for clause 36.3.3					Junghoon Suh		[7 CIDs]</a:t>
            </a:r>
            <a:endParaRPr lang="en-GB" sz="1200" dirty="0"/>
          </a:p>
          <a:p>
            <a:pPr lvl="1">
              <a:buFont typeface="Arial" panose="020B0604020202020204" pitchFamily="34" charset="0"/>
              <a:buChar char="•"/>
            </a:pPr>
            <a:r>
              <a:rPr lang="en-US" sz="1200" dirty="0">
                <a:hlinkClick r:id="rId3"/>
              </a:rPr>
              <a:t>325r5</a:t>
            </a:r>
            <a:r>
              <a:rPr lang="en-US" sz="1200" dirty="0"/>
              <a:t> U-SIG Comment Resolution Part 1			Sameer Vermani 	[22 CIDs]</a:t>
            </a:r>
          </a:p>
          <a:p>
            <a:pPr lvl="1">
              <a:buFont typeface="Arial" panose="020B0604020202020204" pitchFamily="34" charset="0"/>
              <a:buChar char="•"/>
            </a:pPr>
            <a:r>
              <a:rPr lang="en-US" sz="1200" dirty="0">
                <a:hlinkClick r:id="rId4"/>
              </a:rPr>
              <a:t>353r0</a:t>
            </a:r>
            <a:r>
              <a:rPr lang="en-US" sz="1200" dirty="0"/>
              <a:t> U-SIG Comment Resolution Part 2			Alice Chen 		[15 CIDs]</a:t>
            </a:r>
          </a:p>
          <a:p>
            <a:pPr lvl="1">
              <a:buFont typeface="Arial" panose="020B0604020202020204" pitchFamily="34" charset="0"/>
              <a:buChar char="•"/>
            </a:pPr>
            <a:r>
              <a:rPr lang="en-US" sz="1200" dirty="0">
                <a:hlinkClick r:id="rId5"/>
              </a:rPr>
              <a:t>338r0</a:t>
            </a:r>
            <a:r>
              <a:rPr lang="en-US" sz="1200" dirty="0"/>
              <a:t> EHT-SIG CR on P802.11be D0.3-part5			Bo Gong		[5 CIDs]	</a:t>
            </a:r>
          </a:p>
          <a:p>
            <a:pPr lvl="1">
              <a:buFont typeface="Arial" panose="020B0604020202020204" pitchFamily="34" charset="0"/>
              <a:buChar char="•"/>
            </a:pPr>
            <a:r>
              <a:rPr lang="en-US" sz="1200" dirty="0">
                <a:hlinkClick r:id="rId6"/>
              </a:rPr>
              <a:t>350r0</a:t>
            </a:r>
            <a:r>
              <a:rPr lang="en-US" sz="1200" dirty="0"/>
              <a:t> EHT-SIG-CR-d03-annex z				Ross Jian Yu		[2 CIDs]</a:t>
            </a:r>
          </a:p>
          <a:p>
            <a:pPr lvl="1">
              <a:buFont typeface="Arial" panose="020B0604020202020204" pitchFamily="34" charset="0"/>
              <a:buChar char="•"/>
            </a:pPr>
            <a:r>
              <a:rPr lang="en-US" sz="1200" dirty="0">
                <a:hlinkClick r:id="rId7"/>
              </a:rPr>
              <a:t>371r0</a:t>
            </a:r>
            <a:r>
              <a:rPr lang="en-US" sz="1200" dirty="0"/>
              <a:t> CR on PPDU Encoding					Youhan Kim		[6 CIDs]</a:t>
            </a:r>
          </a:p>
          <a:p>
            <a:pPr lvl="1">
              <a:buFont typeface="Arial" panose="020B0604020202020204" pitchFamily="34" charset="0"/>
              <a:buChar char="•"/>
            </a:pPr>
            <a:r>
              <a:rPr lang="en-US" sz="1200" dirty="0">
                <a:hlinkClick r:id="rId8"/>
              </a:rPr>
              <a:t>384r0</a:t>
            </a:r>
            <a:r>
              <a:rPr lang="en-US" sz="1200" dirty="0"/>
              <a:t> CRs for clause 36.3.13 Packet extension		Yan Zhang 		[1 CID]</a:t>
            </a:r>
          </a:p>
          <a:p>
            <a:pPr lvl="1">
              <a:buFont typeface="Arial" panose="020B0604020202020204" pitchFamily="34" charset="0"/>
              <a:buChar char="•"/>
            </a:pPr>
            <a:r>
              <a:rPr lang="en-US" sz="1100" dirty="0">
                <a:hlinkClick r:id="rId9"/>
              </a:rPr>
              <a:t>360r0</a:t>
            </a:r>
            <a:r>
              <a:rPr lang="en-US" sz="1100" dirty="0"/>
              <a:t> CRs on CIDs related to Clause 36.1.1			Kanke Wu		[26 CIDs]</a:t>
            </a:r>
          </a:p>
          <a:p>
            <a:pPr lvl="1">
              <a:buFont typeface="Arial" panose="020B0604020202020204" pitchFamily="34" charset="0"/>
              <a:buChar char="•"/>
            </a:pPr>
            <a:r>
              <a:rPr lang="en-US" sz="1100" dirty="0">
                <a:hlinkClick r:id="rId10"/>
              </a:rPr>
              <a:t>331r0</a:t>
            </a:r>
            <a:r>
              <a:rPr lang="en-US" sz="1100" dirty="0"/>
              <a:t> D03 CR on EHT PHY Introduction				Bin Tian		[27 CIDs]</a:t>
            </a:r>
            <a:endParaRPr lang="en-GB" sz="1100" dirty="0"/>
          </a:p>
          <a:p>
            <a:pPr lvl="0">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i="1" dirty="0"/>
              <a:t>Pending Requests</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Deferred SPs:</a:t>
            </a:r>
          </a:p>
          <a:p>
            <a:pPr lvl="1">
              <a:buFont typeface="Arial" panose="020B0604020202020204" pitchFamily="34" charset="0"/>
              <a:buChar char="•"/>
            </a:pPr>
            <a:r>
              <a:rPr lang="en-GB" sz="1200" dirty="0">
                <a:hlinkClick r:id="rId2"/>
              </a:rPr>
              <a:t>1554r4</a:t>
            </a:r>
            <a:r>
              <a:rPr lang="en-GB" sz="1200" dirty="0"/>
              <a:t> ML Reconfiguration						Payam Torab   	[1 SP-10’]</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hlinkClick r:id="rId3"/>
              </a:rPr>
              <a:t>252r4</a:t>
            </a:r>
            <a:r>
              <a:rPr lang="en-GB" sz="1200" dirty="0"/>
              <a:t> </a:t>
            </a:r>
            <a:r>
              <a:rPr lang="en-US" sz="1200" dirty="0"/>
              <a:t>Res. for Misc. CIDs related to Clause 9 and Clause 11     	Gaurang Naik  	[8 CIDs-SP-10’]</a:t>
            </a:r>
            <a:endParaRPr lang="en-GB" sz="1200" dirty="0"/>
          </a:p>
          <a:p>
            <a:pPr lvl="1">
              <a:buFont typeface="Arial" panose="020B0604020202020204" pitchFamily="34" charset="0"/>
              <a:buChar char="•"/>
            </a:pPr>
            <a:r>
              <a:rPr lang="en-GB" sz="1200" dirty="0">
                <a:hlinkClick r:id="rId4"/>
              </a:rPr>
              <a:t>253r0</a:t>
            </a:r>
            <a:r>
              <a:rPr lang="en-GB" sz="1200" dirty="0"/>
              <a:t> Res. for CIDs related to EHT Capabilities IE		     	Gaurang Naik  	[14 CIDs-10’]</a:t>
            </a:r>
          </a:p>
          <a:p>
            <a:pPr lvl="1">
              <a:buFont typeface="Arial" panose="020B0604020202020204" pitchFamily="34" charset="0"/>
              <a:buChar char="•"/>
            </a:pPr>
            <a:r>
              <a:rPr lang="en-GB" sz="1200" dirty="0">
                <a:hlinkClick r:id="rId5"/>
              </a:rPr>
              <a:t>242r2</a:t>
            </a:r>
            <a:r>
              <a:rPr lang="en-GB" sz="1200" dirty="0"/>
              <a:t> Res. for CIDs related to ML IE				       	Abhishek Patil 	[49 CIDs-30’]</a:t>
            </a:r>
          </a:p>
          <a:p>
            <a:pPr lvl="1">
              <a:buFont typeface="Arial" panose="020B0604020202020204" pitchFamily="34" charset="0"/>
              <a:buChar char="•"/>
            </a:pPr>
            <a:r>
              <a:rPr lang="en-GB" sz="1200" dirty="0">
                <a:hlinkClick r:id="rId6"/>
              </a:rPr>
              <a:t>281r0</a:t>
            </a:r>
            <a:r>
              <a:rPr lang="en-GB" sz="1200" dirty="0"/>
              <a:t> Res. for CIDs for MLO Discovery procedures RNR	       	Laurent Cariou 	[99 CIDs-50’]</a:t>
            </a:r>
          </a:p>
          <a:p>
            <a:pPr lvl="1">
              <a:buFont typeface="Arial" panose="020B0604020202020204" pitchFamily="34" charset="0"/>
              <a:buChar char="•"/>
            </a:pPr>
            <a:r>
              <a:rPr lang="en-GB" sz="1200" dirty="0">
                <a:hlinkClick r:id="rId7"/>
              </a:rPr>
              <a:t>364r0</a:t>
            </a:r>
            <a:r>
              <a:rPr lang="en-GB" sz="1200" dirty="0"/>
              <a:t> CR Definition of NSTR MLD				       	Yunbo Li	    	[2 CIDs]</a:t>
            </a:r>
          </a:p>
          <a:p>
            <a:pPr lvl="1">
              <a:buFont typeface="Arial" panose="020B0604020202020204" pitchFamily="34" charset="0"/>
              <a:buChar char="•"/>
            </a:pPr>
            <a:r>
              <a:rPr lang="en-GB" sz="1200" dirty="0">
                <a:hlinkClick r:id="rId8"/>
              </a:rPr>
              <a:t>373r0</a:t>
            </a:r>
            <a:r>
              <a:rPr lang="en-GB" sz="1200" dirty="0"/>
              <a:t> CR MAC STR Capability signaling			       	Yunbo Li	    	[9 CIDs]</a:t>
            </a:r>
          </a:p>
          <a:p>
            <a:pPr lvl="1">
              <a:buFont typeface="Arial" panose="020B0604020202020204" pitchFamily="34" charset="0"/>
              <a:buChar char="•"/>
            </a:pPr>
            <a:r>
              <a:rPr lang="en-GB" sz="1200" dirty="0">
                <a:hlinkClick r:id="rId9"/>
              </a:rPr>
              <a:t>260r1</a:t>
            </a:r>
            <a:r>
              <a:rPr lang="en-GB" sz="1200" dirty="0"/>
              <a:t> CR for 12.4							Po-Kai Huang     	[6 CIDs]</a:t>
            </a:r>
          </a:p>
          <a:p>
            <a:pPr lvl="1">
              <a:buFont typeface="Arial" panose="020B0604020202020204" pitchFamily="34" charset="0"/>
              <a:buChar char="•"/>
            </a:pPr>
            <a:r>
              <a:rPr lang="en-GB" sz="1200" dirty="0">
                <a:hlinkClick r:id="rId10"/>
              </a:rPr>
              <a:t>320r0</a:t>
            </a:r>
            <a:r>
              <a:rPr lang="en-GB" sz="1200" dirty="0"/>
              <a:t> CR for 35.3.11							Po-Kai Huang 	[6 CIDs]</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PDT Submissions:</a:t>
            </a:r>
          </a:p>
          <a:p>
            <a:pPr lvl="1">
              <a:buFont typeface="Arial" panose="020B0604020202020204" pitchFamily="34" charset="0"/>
              <a:buChar char="•"/>
            </a:pPr>
            <a:r>
              <a:rPr lang="nb-NO" sz="1400" dirty="0">
                <a:hlinkClick r:id="rId2"/>
              </a:rPr>
              <a:t>259r3</a:t>
            </a:r>
            <a:r>
              <a:rPr lang="nb-NO" sz="1400" dirty="0"/>
              <a:t> PDT Trigger Frame for EHT				Steve Shellammer		[SP-10’]</a:t>
            </a:r>
          </a:p>
          <a:p>
            <a:pPr lvl="0">
              <a:buFont typeface="Arial" panose="020B0604020202020204" pitchFamily="34" charset="0"/>
              <a:buChar char="•"/>
            </a:pPr>
            <a:r>
              <a:rPr lang="en-GB" sz="1600" dirty="0"/>
              <a:t>Technical Submissions - Trigger frame:</a:t>
            </a:r>
          </a:p>
          <a:p>
            <a:pPr lvl="1">
              <a:buFont typeface="Arial" panose="020B0604020202020204" pitchFamily="34" charset="0"/>
              <a:buChar char="•"/>
            </a:pPr>
            <a:r>
              <a:rPr lang="en-US" sz="1400" dirty="0">
                <a:hlinkClick r:id="rId3"/>
              </a:rPr>
              <a:t>366r1</a:t>
            </a:r>
            <a:r>
              <a:rPr lang="en-US" sz="1400" dirty="0"/>
              <a:t> Discussion on HE or EHT variant differentiation of a trigger frame Ross J. Yu     [30’]</a:t>
            </a:r>
            <a:endParaRPr lang="nb-NO" sz="1400" dirty="0"/>
          </a:p>
          <a:p>
            <a:pPr lvl="1">
              <a:buFont typeface="Arial" panose="020B0604020202020204" pitchFamily="34" charset="0"/>
              <a:buChar char="•"/>
            </a:pPr>
            <a:r>
              <a:rPr lang="en-GB" sz="1400" dirty="0">
                <a:hlinkClick r:id="rId4"/>
              </a:rPr>
              <a:t>152r0</a:t>
            </a:r>
            <a:r>
              <a:rPr lang="en-GB" sz="1400" dirty="0"/>
              <a:t> UL SR Subfield Design in Enhanced Trigger Frame	Eunsung Park		[SP-10’]</a:t>
            </a:r>
          </a:p>
          <a:p>
            <a:pPr lvl="1">
              <a:buFont typeface="Arial" panose="020B0604020202020204" pitchFamily="34" charset="0"/>
              <a:buChar char="•"/>
            </a:pPr>
            <a:r>
              <a:rPr lang="en-GB" sz="1400" dirty="0">
                <a:hlinkClick r:id="rId5"/>
              </a:rPr>
              <a:t>269r0</a:t>
            </a:r>
            <a:r>
              <a:rPr lang="en-GB" sz="1400" dirty="0"/>
              <a:t> </a:t>
            </a:r>
            <a:r>
              <a:rPr lang="en-GB" sz="1400" dirty="0" err="1"/>
              <a:t>PSR_based_SR_normalization_discussion</a:t>
            </a:r>
            <a:r>
              <a:rPr lang="en-GB" sz="1400" dirty="0"/>
              <a:t>		Ross J. Yu			[SP-10’]</a:t>
            </a:r>
          </a:p>
          <a:p>
            <a:pPr lvl="0">
              <a:buFont typeface="Arial" panose="020B0604020202020204" pitchFamily="34" charset="0"/>
              <a:buChar char="•"/>
            </a:pPr>
            <a:r>
              <a:rPr lang="en-GB" sz="1600" dirty="0"/>
              <a:t>Motions(during 2</a:t>
            </a:r>
            <a:r>
              <a:rPr lang="en-GB" sz="1600" baseline="30000" dirty="0"/>
              <a:t>nd</a:t>
            </a:r>
            <a:r>
              <a:rPr lang="en-GB" sz="1600" dirty="0"/>
              <a:t> half of meeting): </a:t>
            </a:r>
            <a:r>
              <a:rPr lang="en-GB" sz="1600" dirty="0">
                <a:hlinkClick r:id="rId6"/>
              </a:rPr>
              <a:t>1982r7</a:t>
            </a:r>
            <a:endParaRPr lang="en-GB" sz="1600" dirty="0"/>
          </a:p>
          <a:p>
            <a:pPr>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hlinkClick r:id="rId7"/>
              </a:rPr>
              <a:t>272r1</a:t>
            </a:r>
            <a:r>
              <a:rPr lang="en-US" sz="1400" dirty="0"/>
              <a:t> D0.3 CR for Spatial Stream &amp; MIMO Enhancement Wook Bong Lee	[22 CIDs-20’]</a:t>
            </a:r>
          </a:p>
          <a:p>
            <a:pPr lvl="1">
              <a:buFont typeface="Arial" panose="020B0604020202020204" pitchFamily="34" charset="0"/>
              <a:buChar char="•"/>
            </a:pPr>
            <a:r>
              <a:rPr lang="en-US" sz="1400" dirty="0">
                <a:hlinkClick r:id="rId8"/>
              </a:rPr>
              <a:t>330r0</a:t>
            </a:r>
            <a:r>
              <a:rPr lang="en-US" sz="1400" dirty="0"/>
              <a:t> D0.3 CR for Section 10.6 and 10.23			Wook Bong Lee	[08 CIDs-10’]</a:t>
            </a:r>
            <a:endParaRPr lang="en-GB" sz="1400" dirty="0"/>
          </a:p>
          <a:p>
            <a:pPr lvl="0">
              <a:buFont typeface="Arial" panose="020B0604020202020204" pitchFamily="34" charset="0"/>
              <a:buChar char="•"/>
            </a:pPr>
            <a:r>
              <a:rPr lang="en-GB" sz="1600" dirty="0"/>
              <a:t>AoB: </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Thursday PHY Agenda (09:00-11:00)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CR/PDT Submissions:</a:t>
            </a:r>
          </a:p>
          <a:p>
            <a:pPr lvl="0">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a:t>AoB: </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MAC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CR/PDT Submissions:</a:t>
            </a:r>
          </a:p>
          <a:p>
            <a:pPr lvl="0">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a:t>AoB: </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Guidelines</a:t>
            </a:r>
          </a:p>
          <a:p>
            <a:pPr lvl="1">
              <a:buFont typeface="Arial" panose="020B0604020202020204" pitchFamily="34" charset="0"/>
              <a:buChar char="•"/>
            </a:pPr>
            <a:r>
              <a:rPr lang="en-GB" sz="1100" dirty="0">
                <a:hlinkClick r:id="rId2"/>
              </a:rPr>
              <a:t>1961r2</a:t>
            </a:r>
            <a:r>
              <a:rPr lang="en-GB" sz="1100" dirty="0"/>
              <a:t> Follow up on Release Guidelines-An Overview [Follow Up]</a:t>
            </a:r>
            <a:endParaRPr lang="en-US" sz="1100" dirty="0"/>
          </a:p>
          <a:p>
            <a:pPr lvl="0">
              <a:buFont typeface="Arial" panose="020B0604020202020204" pitchFamily="34" charset="0"/>
              <a:buChar char="•"/>
            </a:pPr>
            <a:r>
              <a:rPr lang="en-US" sz="1400" dirty="0"/>
              <a:t>TGbe Editor Status Report/Updates [10 mins]:</a:t>
            </a:r>
          </a:p>
          <a:p>
            <a:pPr lvl="1">
              <a:buFont typeface="Arial" panose="020B0604020202020204" pitchFamily="34" charset="0"/>
              <a:buChar char="•"/>
            </a:pPr>
            <a:r>
              <a:rPr lang="en-US" sz="1100" dirty="0">
                <a:hlinkClick r:id="rId3"/>
              </a:rPr>
              <a:t>19/1935r1</a:t>
            </a:r>
            <a:r>
              <a:rPr lang="en-US" sz="1100" dirty="0"/>
              <a:t> TGbe Editor's Report; </a:t>
            </a:r>
            <a:r>
              <a:rPr lang="en-US" sz="1100" dirty="0">
                <a:hlinkClick r:id="rId4"/>
              </a:rPr>
              <a:t>997r95</a:t>
            </a:r>
            <a:r>
              <a:rPr lang="en-US" sz="1100" dirty="0"/>
              <a:t> Volunteers &amp; Status; </a:t>
            </a:r>
            <a:r>
              <a:rPr lang="en-US" sz="1100" dirty="0">
                <a:hlinkClick r:id="rId5"/>
              </a:rPr>
              <a:t>20/1935r19</a:t>
            </a:r>
            <a:r>
              <a:rPr lang="en-US" sz="1100" dirty="0"/>
              <a:t> Comp. of SPs–Part 2; </a:t>
            </a:r>
            <a:r>
              <a:rPr lang="en-US" sz="1100" dirty="0">
                <a:hlinkClick r:id="rId6"/>
              </a:rPr>
              <a:t>1262r23</a:t>
            </a:r>
            <a:r>
              <a:rPr lang="en-US" sz="1100" dirty="0"/>
              <a:t> TGbe SFD; </a:t>
            </a:r>
          </a:p>
          <a:p>
            <a:pPr lvl="0">
              <a:buFont typeface="Arial" panose="020B0604020202020204" pitchFamily="34" charset="0"/>
              <a:buChar char="•"/>
            </a:pPr>
            <a:r>
              <a:rPr lang="en-GB" sz="1400" dirty="0"/>
              <a:t>CR/PDT Submissions:</a:t>
            </a:r>
          </a:p>
          <a:p>
            <a:pPr lvl="0">
              <a:buFont typeface="Arial" panose="020B0604020202020204" pitchFamily="34" charset="0"/>
              <a:buChar char="•"/>
            </a:pPr>
            <a:r>
              <a:rPr lang="en-GB" sz="1400" dirty="0"/>
              <a:t>Technical Submissions:</a:t>
            </a:r>
          </a:p>
          <a:p>
            <a:pPr lvl="1">
              <a:buFont typeface="Arial" panose="020B0604020202020204" pitchFamily="34" charset="0"/>
              <a:buChar char="•"/>
            </a:pPr>
            <a:r>
              <a:rPr lang="en-GB" sz="1100" dirty="0">
                <a:hlinkClick r:id="rId7"/>
              </a:rPr>
              <a:t>0095r5</a:t>
            </a:r>
            <a:r>
              <a:rPr lang="en-GB" sz="1100" dirty="0"/>
              <a:t> PHY-related agreements for SST			Sigurd Schelstraete		[SP-10’]</a:t>
            </a:r>
          </a:p>
          <a:p>
            <a:pPr lvl="1">
              <a:buFont typeface="Arial" panose="020B0604020202020204" pitchFamily="34" charset="0"/>
              <a:buChar char="•"/>
            </a:pPr>
            <a:r>
              <a:rPr lang="en-GB" sz="1100" dirty="0">
                <a:hlinkClick r:id="rId8"/>
              </a:rPr>
              <a:t>102r3</a:t>
            </a:r>
            <a:r>
              <a:rPr lang="en-GB" sz="1100" dirty="0"/>
              <a:t> Considerations on Caps. &amp; Op. Mode: MU-MIMO	Wook Bong Lee		[SP-10’]</a:t>
            </a:r>
          </a:p>
          <a:p>
            <a:pPr lvl="0">
              <a:buFont typeface="Arial" panose="020B0604020202020204" pitchFamily="34" charset="0"/>
              <a:buChar char="•"/>
            </a:pPr>
            <a:r>
              <a:rPr lang="en-GB" sz="1400" dirty="0"/>
              <a:t>Motions (during 2</a:t>
            </a:r>
            <a:r>
              <a:rPr lang="en-GB" sz="1400" baseline="30000" dirty="0"/>
              <a:t>nd</a:t>
            </a:r>
            <a:r>
              <a:rPr lang="en-GB" sz="1400" dirty="0"/>
              <a:t> half of meeting):</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a:t>
            </a:r>
            <a:r>
              <a:rPr lang="en-GB" sz="1400"/>
              <a:t>Electronic Interim”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63515</TotalTime>
  <Words>2820</Words>
  <Application>Microsoft Office PowerPoint</Application>
  <PresentationFormat>On-screen Show (4:3)</PresentationFormat>
  <Paragraphs>316</Paragraphs>
  <Slides>23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2021-03-06T19:05:49Z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