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36" r:id="rId20"/>
    <p:sldId id="334" r:id="rId21"/>
    <p:sldId id="335" r:id="rId22"/>
    <p:sldId id="337" r:id="rId23"/>
    <p:sldId id="32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F7BA3C-DFC6-48F9-A62B-B03D2B47DB6D}" v="126" dt="2021-03-05T05:34:08.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5T05:33:53.289" v="1212" actId="20577"/>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5T03:58:51.065" v="711" actId="403"/>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5T03:58:51.065" v="711" actId="403"/>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5T05:07:07.598" v="1136" actId="20577"/>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5T05:07:07.598" v="1136" actId="20577"/>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2-09T16:22:12.847" v="12"/>
        <pc:sldMasterMkLst>
          <pc:docMk/>
          <pc:sldMasterMk cId="0" sldId="2147483648"/>
        </pc:sldMasterMkLst>
        <pc:spChg chg="mod">
          <ac:chgData name="Alfred Asterjadhi" userId="39de57b9-85c0-4fd1-aaac-8ca2b6560ad0" providerId="ADAL" clId="{B4F7BA3C-DFC6-48F9-A62B-B03D2B47DB6D}" dt="2021-02-09T16:21:50.024" v="1"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802.11-21/0205r1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21-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353-00-00be-u-sig-comment-resolution-part-2.docx" TargetMode="External"/><Relationship Id="rId7" Type="http://schemas.openxmlformats.org/officeDocument/2006/relationships/hyperlink" Target="https://mentor.ieee.org/802.11/dcn/21/11-21-0384-00-00be-comment-resolutions-for-clause-36-3-13-packet-extension.docx" TargetMode="External"/><Relationship Id="rId2" Type="http://schemas.openxmlformats.org/officeDocument/2006/relationships/hyperlink" Target="https://mentor.ieee.org/802.11/dcn/21/11-21-0325-05-00be-u-sig-comment-resolu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371-00-00be-cr-on-ppdu-encoding.docx" TargetMode="External"/><Relationship Id="rId5" Type="http://schemas.openxmlformats.org/officeDocument/2006/relationships/hyperlink" Target="https://mentor.ieee.org/802.11/dcn/21/11-21-0350-00-00be-eht-sig-cr-d03-annex-z.doc" TargetMode="External"/><Relationship Id="rId4" Type="http://schemas.openxmlformats.org/officeDocument/2006/relationships/hyperlink" Target="https://mentor.ieee.org/802.11/dcn/21/11-21-0338-00-00be-eht-sig-cr-on-p802-11be-d0-3-part5.doc"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0373-00-00be-cr-mac-str-capability-signaling.docx" TargetMode="External"/><Relationship Id="rId3" Type="http://schemas.openxmlformats.org/officeDocument/2006/relationships/hyperlink" Target="https://mentor.ieee.org/802.11/dcn/21/11-21-0252-04-00be-cc34-resolution-for-misc-cids-related-to-clause-9-11.docx" TargetMode="External"/><Relationship Id="rId7" Type="http://schemas.openxmlformats.org/officeDocument/2006/relationships/hyperlink" Target="https://mentor.ieee.org/802.11/dcn/21/11-21-0364-00-00be-cr-definition-of-nstr-mld.docx" TargetMode="External"/><Relationship Id="rId2" Type="http://schemas.openxmlformats.org/officeDocument/2006/relationships/hyperlink" Target="https://mentor.ieee.org/802.11/dcn/20/11-20-1554-04-00be-ml-reconfigu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281-00-00be-resolutions-for-cc34-cids-for-mlo-discovery-procedures-rnr.docx" TargetMode="External"/><Relationship Id="rId5" Type="http://schemas.openxmlformats.org/officeDocument/2006/relationships/hyperlink" Target="https://mentor.ieee.org/802.11/dcn/21/11-21-0242-02-00be-cc34-resolution-for-cids-related-to-ml-ie.docx" TargetMode="External"/><Relationship Id="rId4" Type="http://schemas.openxmlformats.org/officeDocument/2006/relationships/hyperlink" Target="https://mentor.ieee.org/802.11/dcn/21/11-21-0253-00-00be-cc34-resolution-for-cids-related-to-eht-capabilities-ie.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0330-00-00be-d0-3-cr-for-section-10-6-and-10-23.docx" TargetMode="External"/><Relationship Id="rId3" Type="http://schemas.openxmlformats.org/officeDocument/2006/relationships/hyperlink" Target="https://mentor.ieee.org/802.11/dcn/21/11-21-0366-01-00be-dicussion-on-he-or-eht-variant-differentiation-of-a-trigger-frame.pptx" TargetMode="External"/><Relationship Id="rId7" Type="http://schemas.openxmlformats.org/officeDocument/2006/relationships/hyperlink" Target="https://mentor.ieee.org/802.11/dcn/21/11-21-0272-01-00be-d0-3-cr-for-spatial-stream-and-mimo-enhancement.docx" TargetMode="External"/><Relationship Id="rId2" Type="http://schemas.openxmlformats.org/officeDocument/2006/relationships/hyperlink" Target="https://mentor.ieee.org/802.11/dcn/21/11-21-0259-03-00be-pdt-trigger-frame-for-eht.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07-00be-tgbe-motions-list-for-teleconferences-part-2.pptx" TargetMode="External"/><Relationship Id="rId5" Type="http://schemas.openxmlformats.org/officeDocument/2006/relationships/hyperlink" Target="https://mentor.ieee.org/802.11/dcn/21/11-21-0269-01-00be-psr-based-sr-normalization-discussion.pptx" TargetMode="External"/><Relationship Id="rId4" Type="http://schemas.openxmlformats.org/officeDocument/2006/relationships/hyperlink" Target="https://mentor.ieee.org/802.11/dcn/21/11-21-0152-00-00be-ul-spatial-reuse-subfield-design-in-enhanced-trigger-fram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0102-03-00be-considerations-on-capabilities-and-operation-mode-mu-mimo.pptx" TargetMode="External"/><Relationship Id="rId3" Type="http://schemas.openxmlformats.org/officeDocument/2006/relationships/hyperlink" Target="https://mentor.ieee.org/802.11/dcn/19/11-19-1935-03-00be-tgbe-editor-s-report.ppt" TargetMode="External"/><Relationship Id="rId7" Type="http://schemas.openxmlformats.org/officeDocument/2006/relationships/hyperlink" Target="https://mentor.ieee.org/802.11/dcn/21/11-21-0095-05-00be-phy-related-agreements-for-sst.pptx" TargetMode="External"/><Relationship Id="rId2" Type="http://schemas.openxmlformats.org/officeDocument/2006/relationships/hyperlink" Target="https://mentor.ieee.org/802.11/dcn/20/11-20-1961-02-00be-release-guidelines-an-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62-23-00be-specification-framework-for-tgbe.docx" TargetMode="External"/><Relationship Id="rId5" Type="http://schemas.openxmlformats.org/officeDocument/2006/relationships/hyperlink" Target="https://mentor.ieee.org/802.11/dcn/20/11-20-1935-19-00be-compendium-of-straw-polls-and-potential-changes-to-the-specification-framework-document-part-2.docx" TargetMode="External"/><Relationship Id="rId4" Type="http://schemas.openxmlformats.org/officeDocument/2006/relationships/hyperlink" Target="https://mentor.ieee.org/802.11/dcn/20/11-20-0997-95-00be-tgbe-spec-text-volunteers-and-status.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https://mentor.ieee.org/802.11/dcn/20/11-20-1917-21-00be-jan-mar-tgbe-teleconference-agendas.docx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MAC/PHY ad-hoc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CR/PDT Submissions:</a:t>
            </a:r>
          </a:p>
          <a:p>
            <a:pPr lvl="1">
              <a:buFont typeface="Arial" panose="020B0604020202020204" pitchFamily="34" charset="0"/>
              <a:buChar char="•"/>
            </a:pPr>
            <a:r>
              <a:rPr lang="en-US" sz="1400" dirty="0">
                <a:hlinkClick r:id="rId2"/>
              </a:rPr>
              <a:t>325r5</a:t>
            </a:r>
            <a:r>
              <a:rPr lang="en-US" sz="1400" dirty="0"/>
              <a:t> U-SIG Comment Resolution Part 1			Sameer Vermani 	[22 CIDs]</a:t>
            </a:r>
          </a:p>
          <a:p>
            <a:pPr lvl="1">
              <a:buFont typeface="Arial" panose="020B0604020202020204" pitchFamily="34" charset="0"/>
              <a:buChar char="•"/>
            </a:pPr>
            <a:r>
              <a:rPr lang="en-US" sz="1400" dirty="0">
                <a:hlinkClick r:id="rId3"/>
              </a:rPr>
              <a:t>353r0</a:t>
            </a:r>
            <a:r>
              <a:rPr lang="en-US" sz="1400" dirty="0"/>
              <a:t> U-SIG Comment Resolution Part 2			Alice Chen 		[15 CIDs]</a:t>
            </a:r>
          </a:p>
          <a:p>
            <a:pPr lvl="1">
              <a:buFont typeface="Arial" panose="020B0604020202020204" pitchFamily="34" charset="0"/>
              <a:buChar char="•"/>
            </a:pPr>
            <a:r>
              <a:rPr lang="en-US" sz="1400" dirty="0">
                <a:hlinkClick r:id="rId4"/>
              </a:rPr>
              <a:t>338r0</a:t>
            </a:r>
            <a:r>
              <a:rPr lang="en-US" sz="1400" dirty="0"/>
              <a:t> EHT-SIG CR on P802.11be D0.3-part5			Bo Gong		[5 CIDs]	</a:t>
            </a:r>
          </a:p>
          <a:p>
            <a:pPr lvl="1">
              <a:buFont typeface="Arial" panose="020B0604020202020204" pitchFamily="34" charset="0"/>
              <a:buChar char="•"/>
            </a:pPr>
            <a:r>
              <a:rPr lang="en-US" sz="1400" dirty="0">
                <a:hlinkClick r:id="rId5"/>
              </a:rPr>
              <a:t>350r0</a:t>
            </a:r>
            <a:r>
              <a:rPr lang="en-US" sz="1400" dirty="0"/>
              <a:t> EHT-SIG-CR-d03-annex z					Ross Jian Yu	[2 CIDs]</a:t>
            </a:r>
          </a:p>
          <a:p>
            <a:pPr lvl="1">
              <a:buFont typeface="Arial" panose="020B0604020202020204" pitchFamily="34" charset="0"/>
              <a:buChar char="•"/>
            </a:pPr>
            <a:r>
              <a:rPr lang="en-US" sz="1400" dirty="0">
                <a:hlinkClick r:id="rId6"/>
              </a:rPr>
              <a:t>371r0</a:t>
            </a:r>
            <a:r>
              <a:rPr lang="en-US" sz="1400" dirty="0"/>
              <a:t> CR on PPDU Encoding					Youhan Kim	[6 CIDs]</a:t>
            </a:r>
          </a:p>
          <a:p>
            <a:pPr lvl="1">
              <a:buFont typeface="Arial" panose="020B0604020202020204" pitchFamily="34" charset="0"/>
              <a:buChar char="•"/>
            </a:pPr>
            <a:r>
              <a:rPr lang="en-US" sz="1400" dirty="0">
                <a:hlinkClick r:id="rId7"/>
              </a:rPr>
              <a:t>384r0</a:t>
            </a:r>
            <a:r>
              <a:rPr lang="en-US" sz="1400" dirty="0"/>
              <a:t> CRs for clause 36.3.13 Packet extension		Yan Zhang 		[1 CID]</a:t>
            </a:r>
            <a:endParaRPr lang="en-GB" sz="1400" dirty="0"/>
          </a:p>
          <a:p>
            <a:pPr lvl="0">
              <a:buFont typeface="Arial" panose="020B0604020202020204" pitchFamily="34" charset="0"/>
              <a:buChar char="•"/>
            </a:pPr>
            <a:r>
              <a:rPr lang="en-GB" sz="1600" dirty="0"/>
              <a:t>Technical Submissions:</a:t>
            </a:r>
          </a:p>
          <a:p>
            <a:pPr lvl="1">
              <a:buFont typeface="Arial" panose="020B0604020202020204" pitchFamily="34" charset="0"/>
              <a:buChar char="•"/>
            </a:pPr>
            <a:r>
              <a:rPr lang="en-GB" sz="1400" i="1" dirty="0"/>
              <a:t>Pending Requests</a:t>
            </a:r>
          </a:p>
          <a:p>
            <a:pPr lvl="0">
              <a:buFont typeface="Arial" panose="020B0604020202020204" pitchFamily="34" charset="0"/>
              <a:buChar char="•"/>
            </a:pPr>
            <a:r>
              <a:rPr lang="en-GB" sz="1600" dirty="0"/>
              <a:t>AoB: </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Deferred SPs:</a:t>
            </a:r>
          </a:p>
          <a:p>
            <a:pPr lvl="1">
              <a:buFont typeface="Arial" panose="020B0604020202020204" pitchFamily="34" charset="0"/>
              <a:buChar char="•"/>
            </a:pPr>
            <a:r>
              <a:rPr lang="en-GB" sz="1400" dirty="0">
                <a:hlinkClick r:id="rId2"/>
              </a:rPr>
              <a:t>1554r4</a:t>
            </a:r>
            <a:r>
              <a:rPr lang="en-GB" sz="1400" dirty="0"/>
              <a:t> ML Reconfiguration						Payam Torab   [1 SP-10’]</a:t>
            </a:r>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400" dirty="0">
                <a:hlinkClick r:id="rId3"/>
              </a:rPr>
              <a:t>252r4</a:t>
            </a:r>
            <a:r>
              <a:rPr lang="en-GB" sz="1400" dirty="0"/>
              <a:t> </a:t>
            </a:r>
            <a:r>
              <a:rPr lang="en-US" sz="1400" dirty="0"/>
              <a:t>Res. for Misc. CIDs related to Clause 9 and Clause 11     Gaurang Naik  [8 CIDs-SP-10’]</a:t>
            </a:r>
            <a:endParaRPr lang="en-GB" sz="1400" dirty="0"/>
          </a:p>
          <a:p>
            <a:pPr lvl="1">
              <a:buFont typeface="Arial" panose="020B0604020202020204" pitchFamily="34" charset="0"/>
              <a:buChar char="•"/>
            </a:pPr>
            <a:r>
              <a:rPr lang="en-GB" sz="1400" dirty="0">
                <a:hlinkClick r:id="rId4"/>
              </a:rPr>
              <a:t>253r0</a:t>
            </a:r>
            <a:r>
              <a:rPr lang="en-GB" sz="1400" dirty="0"/>
              <a:t> Res. for CIDs related to EHT Capabilities IE		       Gaurang Naik  [14 CIDs-10’]</a:t>
            </a:r>
          </a:p>
          <a:p>
            <a:pPr lvl="1">
              <a:buFont typeface="Arial" panose="020B0604020202020204" pitchFamily="34" charset="0"/>
              <a:buChar char="•"/>
            </a:pPr>
            <a:r>
              <a:rPr lang="en-GB" sz="1400" dirty="0">
                <a:hlinkClick r:id="rId5"/>
              </a:rPr>
              <a:t>242r2</a:t>
            </a:r>
            <a:r>
              <a:rPr lang="en-GB" sz="1400" dirty="0"/>
              <a:t> Res. for CIDs related to ML IE				       Abhishek Patil [49 CIDs-30’]</a:t>
            </a:r>
          </a:p>
          <a:p>
            <a:pPr lvl="1">
              <a:buFont typeface="Arial" panose="020B0604020202020204" pitchFamily="34" charset="0"/>
              <a:buChar char="•"/>
            </a:pPr>
            <a:r>
              <a:rPr lang="en-GB" sz="1400" dirty="0">
                <a:hlinkClick r:id="rId6"/>
              </a:rPr>
              <a:t>281r0</a:t>
            </a:r>
            <a:r>
              <a:rPr lang="en-GB" sz="1400" dirty="0"/>
              <a:t> Res. for CC34 CIDs for MLO Discovery procedures RNR	Laurent Cariou [99 CIDs-50’]</a:t>
            </a:r>
          </a:p>
          <a:p>
            <a:pPr lvl="1">
              <a:buFont typeface="Arial" panose="020B0604020202020204" pitchFamily="34" charset="0"/>
              <a:buChar char="•"/>
            </a:pPr>
            <a:r>
              <a:rPr lang="en-GB" sz="1400" dirty="0">
                <a:hlinkClick r:id="rId7"/>
              </a:rPr>
              <a:t>364r0</a:t>
            </a:r>
            <a:r>
              <a:rPr lang="en-GB" sz="1400" dirty="0"/>
              <a:t> CR Definition of NSTR MLD				      Yunbo Li	    [2 CIDs]</a:t>
            </a:r>
          </a:p>
          <a:p>
            <a:pPr lvl="1">
              <a:buFont typeface="Arial" panose="020B0604020202020204" pitchFamily="34" charset="0"/>
              <a:buChar char="•"/>
            </a:pPr>
            <a:r>
              <a:rPr lang="en-GB" sz="1400" dirty="0">
                <a:hlinkClick r:id="rId8"/>
              </a:rPr>
              <a:t>373r0</a:t>
            </a:r>
            <a:r>
              <a:rPr lang="en-GB" sz="1400" dirty="0"/>
              <a:t> CR MAC STR Capability signaling			     Yunbo Li	    [9 CIDs]</a:t>
            </a:r>
          </a:p>
          <a:p>
            <a:pPr lvl="0">
              <a:buFont typeface="Arial" panose="020B0604020202020204" pitchFamily="34" charset="0"/>
              <a:buChar char="•"/>
            </a:pPr>
            <a:r>
              <a:rPr lang="en-GB" sz="1600" dirty="0"/>
              <a:t>AoB: </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PDT Submissions:</a:t>
            </a:r>
          </a:p>
          <a:p>
            <a:pPr lvl="1">
              <a:buFont typeface="Arial" panose="020B0604020202020204" pitchFamily="34" charset="0"/>
              <a:buChar char="•"/>
            </a:pPr>
            <a:r>
              <a:rPr lang="nb-NO" sz="1400" dirty="0">
                <a:hlinkClick r:id="rId2"/>
              </a:rPr>
              <a:t>259r3</a:t>
            </a:r>
            <a:r>
              <a:rPr lang="nb-NO" sz="1400" dirty="0"/>
              <a:t> PDT Trigger Frame for EHT				Steve Shellammer		[SP-10’]</a:t>
            </a:r>
          </a:p>
          <a:p>
            <a:pPr lvl="0">
              <a:buFont typeface="Arial" panose="020B0604020202020204" pitchFamily="34" charset="0"/>
              <a:buChar char="•"/>
            </a:pPr>
            <a:r>
              <a:rPr lang="en-GB" sz="1600" dirty="0"/>
              <a:t>Technical Submissions - Trigger frame:</a:t>
            </a:r>
          </a:p>
          <a:p>
            <a:pPr lvl="1">
              <a:buFont typeface="Arial" panose="020B0604020202020204" pitchFamily="34" charset="0"/>
              <a:buChar char="•"/>
            </a:pPr>
            <a:r>
              <a:rPr lang="en-US" sz="1400" dirty="0">
                <a:hlinkClick r:id="rId3"/>
              </a:rPr>
              <a:t>366r1</a:t>
            </a:r>
            <a:r>
              <a:rPr lang="en-US" sz="1400" dirty="0"/>
              <a:t> Discussion on HE or EHT variant differentiation of a trigger frame Ross J. Yu     [30’]</a:t>
            </a:r>
            <a:endParaRPr lang="nb-NO" sz="1400" dirty="0"/>
          </a:p>
          <a:p>
            <a:pPr lvl="1">
              <a:buFont typeface="Arial" panose="020B0604020202020204" pitchFamily="34" charset="0"/>
              <a:buChar char="•"/>
            </a:pPr>
            <a:r>
              <a:rPr lang="en-GB" sz="1400" dirty="0">
                <a:hlinkClick r:id="rId4"/>
              </a:rPr>
              <a:t>152r0</a:t>
            </a:r>
            <a:r>
              <a:rPr lang="en-GB" sz="1400" dirty="0"/>
              <a:t> UL SR Subfield Design in Enhanced Trigger Frame	Eunsung Park		[SP-10’]</a:t>
            </a:r>
          </a:p>
          <a:p>
            <a:pPr lvl="1">
              <a:buFont typeface="Arial" panose="020B0604020202020204" pitchFamily="34" charset="0"/>
              <a:buChar char="•"/>
            </a:pPr>
            <a:r>
              <a:rPr lang="en-GB" sz="1400" dirty="0">
                <a:hlinkClick r:id="rId5"/>
              </a:rPr>
              <a:t>269r0</a:t>
            </a:r>
            <a:r>
              <a:rPr lang="en-GB" sz="1400" dirty="0"/>
              <a:t> </a:t>
            </a:r>
            <a:r>
              <a:rPr lang="en-GB" sz="1400" dirty="0" err="1"/>
              <a:t>PSR_based_SR_normalization_discussion</a:t>
            </a:r>
            <a:r>
              <a:rPr lang="en-GB" sz="1400" dirty="0"/>
              <a:t>		Ross J. Yu			[SP-10’]</a:t>
            </a:r>
          </a:p>
          <a:p>
            <a:pPr lvl="0">
              <a:buFont typeface="Arial" panose="020B0604020202020204" pitchFamily="34" charset="0"/>
              <a:buChar char="•"/>
            </a:pPr>
            <a:r>
              <a:rPr lang="en-GB" sz="1600" dirty="0"/>
              <a:t>Motions(during 2</a:t>
            </a:r>
            <a:r>
              <a:rPr lang="en-GB" sz="1600" baseline="30000" dirty="0"/>
              <a:t>nd</a:t>
            </a:r>
            <a:r>
              <a:rPr lang="en-GB" sz="1600" dirty="0"/>
              <a:t> half of meeting): </a:t>
            </a:r>
            <a:r>
              <a:rPr lang="en-GB" sz="1600" dirty="0">
                <a:hlinkClick r:id="rId6"/>
              </a:rPr>
              <a:t>1982r7</a:t>
            </a:r>
            <a:endParaRPr lang="en-GB" sz="1600" dirty="0"/>
          </a:p>
          <a:p>
            <a:pPr>
              <a:buFont typeface="Arial" panose="020B0604020202020204" pitchFamily="34" charset="0"/>
              <a:buChar char="•"/>
            </a:pPr>
            <a:r>
              <a:rPr lang="en-GB" sz="1600" dirty="0"/>
              <a:t>CR Submissions:</a:t>
            </a:r>
          </a:p>
          <a:p>
            <a:pPr lvl="1">
              <a:buFont typeface="Arial" panose="020B0604020202020204" pitchFamily="34" charset="0"/>
              <a:buChar char="•"/>
            </a:pPr>
            <a:r>
              <a:rPr lang="en-US" sz="1400" dirty="0">
                <a:hlinkClick r:id="rId7"/>
              </a:rPr>
              <a:t>272r1</a:t>
            </a:r>
            <a:r>
              <a:rPr lang="en-US" sz="1400" dirty="0"/>
              <a:t> D0.3 CR for Spatial Stream &amp; MIMO Enhancement Wook Bong Lee	[22 CIDs-20’]</a:t>
            </a:r>
          </a:p>
          <a:p>
            <a:pPr lvl="1">
              <a:buFont typeface="Arial" panose="020B0604020202020204" pitchFamily="34" charset="0"/>
              <a:buChar char="•"/>
            </a:pPr>
            <a:r>
              <a:rPr lang="en-US" sz="1400" dirty="0">
                <a:hlinkClick r:id="rId8"/>
              </a:rPr>
              <a:t>330r0</a:t>
            </a:r>
            <a:r>
              <a:rPr lang="en-US" sz="1400" dirty="0"/>
              <a:t> D0.3 CR for Section 10.6 and 10.23			Wook Bong Lee	[08 CIDs-10’]</a:t>
            </a:r>
            <a:endParaRPr lang="en-GB" sz="1400" dirty="0"/>
          </a:p>
          <a:p>
            <a:pPr lvl="0">
              <a:buFont typeface="Arial" panose="020B0604020202020204" pitchFamily="34" charset="0"/>
              <a:buChar char="•"/>
            </a:pPr>
            <a:r>
              <a:rPr lang="en-GB" sz="1600" dirty="0"/>
              <a:t>AoB: </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631687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t>Thursday PHY Agenda (09:00-11:00)</a:t>
            </a:r>
            <a:endParaRPr lang="en-US" dirty="0"/>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248079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MAC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CR/PDT Submissions:</a:t>
            </a:r>
          </a:p>
          <a:p>
            <a:pPr lvl="0">
              <a:buFont typeface="Arial" panose="020B0604020202020204" pitchFamily="34" charset="0"/>
              <a:buChar char="•"/>
            </a:pPr>
            <a:r>
              <a:rPr lang="en-GB" sz="2000" dirty="0"/>
              <a:t>Technical Submissions:</a:t>
            </a:r>
          </a:p>
          <a:p>
            <a:pPr lvl="0">
              <a:buFont typeface="Arial" panose="020B0604020202020204" pitchFamily="34" charset="0"/>
              <a:buChar char="•"/>
            </a:pPr>
            <a:r>
              <a:rPr lang="en-GB" sz="2000" dirty="0"/>
              <a:t>AoB: </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08851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Guidelines</a:t>
            </a:r>
          </a:p>
          <a:p>
            <a:pPr lvl="1">
              <a:buFont typeface="Arial" panose="020B0604020202020204" pitchFamily="34" charset="0"/>
              <a:buChar char="•"/>
            </a:pPr>
            <a:r>
              <a:rPr lang="en-GB" sz="1100" dirty="0">
                <a:hlinkClick r:id="rId2"/>
              </a:rPr>
              <a:t>1961r2</a:t>
            </a:r>
            <a:r>
              <a:rPr lang="en-GB" sz="1100" dirty="0"/>
              <a:t> Follow up on Release Guidelines-An Overview [Follow Up]</a:t>
            </a:r>
            <a:endParaRPr lang="en-US" sz="1100" dirty="0"/>
          </a:p>
          <a:p>
            <a:pPr lvl="0">
              <a:buFont typeface="Arial" panose="020B0604020202020204" pitchFamily="34" charset="0"/>
              <a:buChar char="•"/>
            </a:pPr>
            <a:r>
              <a:rPr lang="en-US" sz="1400" dirty="0"/>
              <a:t>TGbe Editor Status Report/Updates [10 mins]:</a:t>
            </a:r>
          </a:p>
          <a:p>
            <a:pPr lvl="1">
              <a:buFont typeface="Arial" panose="020B0604020202020204" pitchFamily="34" charset="0"/>
              <a:buChar char="•"/>
            </a:pPr>
            <a:r>
              <a:rPr lang="en-US" sz="1100" dirty="0">
                <a:hlinkClick r:id="rId3"/>
              </a:rPr>
              <a:t>19/1935r1</a:t>
            </a:r>
            <a:r>
              <a:rPr lang="en-US" sz="1100" dirty="0"/>
              <a:t> TGbe Editor's Report; </a:t>
            </a:r>
            <a:r>
              <a:rPr lang="en-US" sz="1100" dirty="0">
                <a:hlinkClick r:id="rId4"/>
              </a:rPr>
              <a:t>997r95</a:t>
            </a:r>
            <a:r>
              <a:rPr lang="en-US" sz="1100" dirty="0"/>
              <a:t> Volunteers &amp; Status; </a:t>
            </a:r>
            <a:r>
              <a:rPr lang="en-US" sz="1100" dirty="0">
                <a:hlinkClick r:id="rId5"/>
              </a:rPr>
              <a:t>20/1935r19</a:t>
            </a:r>
            <a:r>
              <a:rPr lang="en-US" sz="1100" dirty="0"/>
              <a:t> Comp. of SPs–Part 2; </a:t>
            </a:r>
            <a:r>
              <a:rPr lang="en-US" sz="1100" dirty="0">
                <a:hlinkClick r:id="rId6"/>
              </a:rPr>
              <a:t>1262r23</a:t>
            </a:r>
            <a:r>
              <a:rPr lang="en-US" sz="1100" dirty="0"/>
              <a:t> TGbe SFD; </a:t>
            </a:r>
          </a:p>
          <a:p>
            <a:pPr lvl="0">
              <a:buFont typeface="Arial" panose="020B0604020202020204" pitchFamily="34" charset="0"/>
              <a:buChar char="•"/>
            </a:pPr>
            <a:r>
              <a:rPr lang="en-GB" sz="1400" dirty="0"/>
              <a:t>CR/PDT Submissions:</a:t>
            </a:r>
          </a:p>
          <a:p>
            <a:pPr lvl="0">
              <a:buFont typeface="Arial" panose="020B0604020202020204" pitchFamily="34" charset="0"/>
              <a:buChar char="•"/>
            </a:pPr>
            <a:r>
              <a:rPr lang="en-GB" sz="1400" dirty="0"/>
              <a:t>Technical Submissions:</a:t>
            </a:r>
          </a:p>
          <a:p>
            <a:pPr lvl="1">
              <a:buFont typeface="Arial" panose="020B0604020202020204" pitchFamily="34" charset="0"/>
              <a:buChar char="•"/>
            </a:pPr>
            <a:r>
              <a:rPr lang="en-GB" sz="1100" dirty="0">
                <a:hlinkClick r:id="rId7"/>
              </a:rPr>
              <a:t>0095r5</a:t>
            </a:r>
            <a:r>
              <a:rPr lang="en-GB" sz="1100" dirty="0"/>
              <a:t> PHY-related agreements for SST			Sigurd Schelstraete		[SP-10’]</a:t>
            </a:r>
          </a:p>
          <a:p>
            <a:pPr lvl="1">
              <a:buFont typeface="Arial" panose="020B0604020202020204" pitchFamily="34" charset="0"/>
              <a:buChar char="•"/>
            </a:pPr>
            <a:r>
              <a:rPr lang="en-GB" sz="1100" dirty="0">
                <a:hlinkClick r:id="rId8"/>
              </a:rPr>
              <a:t>102r3</a:t>
            </a:r>
            <a:r>
              <a:rPr lang="en-GB" sz="1100" dirty="0"/>
              <a:t> Considerations on Caps. &amp; Op. Mode: MU-MIMO	Wook Bong Lee		[SP-10’]</a:t>
            </a:r>
          </a:p>
          <a:p>
            <a:pPr lvl="0">
              <a:buFont typeface="Arial" panose="020B0604020202020204" pitchFamily="34" charset="0"/>
              <a:buChar char="•"/>
            </a:pPr>
            <a:r>
              <a:rPr lang="en-GB" sz="1400" dirty="0"/>
              <a:t>Motions (during 2</a:t>
            </a:r>
            <a:r>
              <a:rPr lang="en-GB" sz="1400" baseline="30000" dirty="0"/>
              <a:t>nd</a:t>
            </a:r>
            <a:r>
              <a:rPr lang="en-GB" sz="1400" dirty="0"/>
              <a:t> half of meeting):</a:t>
            </a:r>
          </a:p>
          <a:p>
            <a:pPr lvl="0">
              <a:buFont typeface="Arial" panose="020B0604020202020204" pitchFamily="34" charset="0"/>
              <a:buChar char="•"/>
            </a:pPr>
            <a:r>
              <a:rPr lang="en-GB" sz="1400" dirty="0"/>
              <a:t>AoB: </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16082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62287</TotalTime>
  <Words>2714</Words>
  <Application>Microsoft Office PowerPoint</Application>
  <PresentationFormat>On-screen Show (4:3)</PresentationFormat>
  <Paragraphs>311</Paragraphs>
  <Slides>23</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 Black</vt:lpstr>
      <vt:lpstr>Calibri</vt:lpstr>
      <vt:lpstr>Monotype Sorts</vt:lpstr>
      <vt:lpstr>Times New Roman</vt:lpstr>
      <vt:lpstr>Office Theme</vt:lpstr>
      <vt:lpstr>Document</vt:lpstr>
      <vt:lpstr>TGbe March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2021-03-05T05:34:09Z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