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2" r:id="rId3"/>
    <p:sldId id="315" r:id="rId4"/>
    <p:sldId id="328" r:id="rId5"/>
    <p:sldId id="267" r:id="rId6"/>
    <p:sldId id="260" r:id="rId7"/>
    <p:sldId id="261" r:id="rId8"/>
    <p:sldId id="262" r:id="rId9"/>
    <p:sldId id="263" r:id="rId10"/>
    <p:sldId id="283" r:id="rId11"/>
    <p:sldId id="284" r:id="rId12"/>
    <p:sldId id="287" r:id="rId13"/>
    <p:sldId id="288" r:id="rId14"/>
    <p:sldId id="289" r:id="rId15"/>
    <p:sldId id="361" r:id="rId16"/>
    <p:sldId id="365" r:id="rId17"/>
    <p:sldId id="367" r:id="rId18"/>
    <p:sldId id="363" r:id="rId19"/>
    <p:sldId id="334" r:id="rId20"/>
    <p:sldId id="366" r:id="rId21"/>
    <p:sldId id="36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29" d="100"/>
          <a:sy n="129" d="100"/>
        </p:scale>
        <p:origin x="132" y="18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95852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March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802.11-21/0195r2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0/11-20-1122-03-00be-802-11be-architecture-association-discussion.pptx" TargetMode="External"/><Relationship Id="rId3" Type="http://schemas.openxmlformats.org/officeDocument/2006/relationships/hyperlink" Target="https://mentor.ieee.org/802.11/dcn/20/11-20-1148-00-00be-discussion-on-mld-architecture.pptx" TargetMode="External"/><Relationship Id="rId7" Type="http://schemas.openxmlformats.org/officeDocument/2006/relationships/hyperlink" Target="https://mentor.ieee.org/802.11/dcn/20/11-20-1200-00-00be-11be-architecture-discussion.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1240-00-00be-how-many-macs-and-spacetime-in-reference-models.pptx" TargetMode="External"/><Relationship Id="rId5" Type="http://schemas.openxmlformats.org/officeDocument/2006/relationships/hyperlink" Target="https://mentor.ieee.org/802.11/dcn/20/11-20-1171-01-00be-multi-link-ap-network-reference-model-discussion.pptx" TargetMode="External"/><Relationship Id="rId10" Type="http://schemas.openxmlformats.org/officeDocument/2006/relationships/hyperlink" Target="https://mentor.ieee.org/802.11/dcn/20/11-20-1166-04-00bd-ngv-11bd-architecture-discussion.pptx" TargetMode="External"/><Relationship Id="rId4" Type="http://schemas.openxmlformats.org/officeDocument/2006/relationships/hyperlink" Target="https://mentor.ieee.org/802.11/dcn/20/11-20-1131-01-00be-multi-link-reference-model-discussion.pptx" TargetMode="External"/><Relationship Id="rId9" Type="http://schemas.openxmlformats.org/officeDocument/2006/relationships/hyperlink" Target="https://mentor.ieee.org/802.11/dcn/20/11-20-1660-01-0arc-discussion-on-soft-ap-mld-definition.ppt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ARC-SC-agenda-Mar-2021</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2021-03-07</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844"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8 Mar 2021, 13:30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8 Mar 13:30 ET,   10 Mar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sz="2400" dirty="0"/>
              <a:t>Annex G way forward (including, especially, for </a:t>
            </a:r>
            <a:r>
              <a:rPr lang="en-US" sz="2400" dirty="0" err="1"/>
              <a:t>TGbe</a:t>
            </a:r>
            <a:r>
              <a:rPr lang="en-US" sz="2400" dirty="0"/>
              <a:t> and </a:t>
            </a:r>
            <a:r>
              <a:rPr lang="en-US" sz="2400" dirty="0" err="1"/>
              <a:t>REVme’s</a:t>
            </a:r>
            <a:r>
              <a:rPr lang="en-US" sz="2400" dirty="0"/>
              <a:t> integration of 11ax)</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10 Mar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a:t>
            </a:r>
          </a:p>
          <a:p>
            <a:pPr lvl="1" eaLnBrk="1" hangingPunct="1">
              <a:lnSpc>
                <a:spcPct val="90000"/>
              </a:lnSpc>
              <a:spcBef>
                <a:spcPts val="300"/>
              </a:spcBef>
              <a:spcAft>
                <a:spcPts val="600"/>
              </a:spcAft>
              <a:defRPr/>
            </a:pPr>
            <a:r>
              <a:rPr lang="en-US" sz="2400" dirty="0"/>
              <a:t>Annex G way forward (including, especially, for </a:t>
            </a:r>
            <a:r>
              <a:rPr lang="en-US" sz="2400" dirty="0" err="1"/>
              <a:t>REVbe</a:t>
            </a:r>
            <a:r>
              <a:rPr lang="en-US" sz="2400" dirty="0"/>
              <a:t>)</a:t>
            </a:r>
          </a:p>
          <a:p>
            <a:pPr lvl="1" eaLnBrk="1" hangingPunct="1">
              <a:lnSpc>
                <a:spcPct val="90000"/>
              </a:lnSpc>
              <a:spcBef>
                <a:spcPts val="300"/>
              </a:spcBef>
              <a:spcAft>
                <a:spcPts val="600"/>
              </a:spcAft>
              <a:defRPr/>
            </a:pPr>
            <a:r>
              <a:rPr lang="en-US" sz="2400" dirty="0"/>
              <a:t>Other topic(s)?  (See next slide)</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11267" name="Rectangle 3"/>
          <p:cNvSpPr>
            <a:spLocks noGrp="1" noChangeArrowheads="1"/>
          </p:cNvSpPr>
          <p:nvPr>
            <p:ph idx="1"/>
          </p:nvPr>
        </p:nvSpPr>
        <p:spPr>
          <a:xfrm>
            <a:off x="342900" y="1524000"/>
            <a:ext cx="8458200" cy="4038600"/>
          </a:xfrm>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Annex G (purpose and value?, work to update or work to deprecate?)</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0" lvl="1" indent="0" eaLnBrk="1" hangingPunct="1">
              <a:lnSpc>
                <a:spcPct val="90000"/>
              </a:lnSpc>
              <a:spcBef>
                <a:spcPts val="300"/>
              </a:spcBef>
              <a:buNone/>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dirty="0">
                <a:solidFill>
                  <a:srgbClr val="000000"/>
                </a:solidFill>
              </a:rPr>
              <a:t>January plenary</a:t>
            </a:r>
          </a:p>
          <a:p>
            <a:pPr lvl="1" eaLnBrk="1" hangingPunct="1">
              <a:lnSpc>
                <a:spcPct val="90000"/>
              </a:lnSpc>
              <a:spcBef>
                <a:spcPts val="300"/>
              </a:spcBef>
              <a:defRPr/>
            </a:pPr>
            <a:r>
              <a:rPr lang="en-US" sz="2400" dirty="0">
                <a:solidFill>
                  <a:srgbClr val="000000"/>
                </a:solidFill>
              </a:rPr>
              <a:t>11-21/0158:</a:t>
            </a:r>
          </a:p>
          <a:p>
            <a:pPr marL="400050" lvl="1" indent="0" eaLnBrk="1" hangingPunct="1">
              <a:lnSpc>
                <a:spcPct val="90000"/>
              </a:lnSpc>
              <a:spcBef>
                <a:spcPts val="300"/>
              </a:spcBef>
              <a:buNone/>
              <a:defRPr/>
            </a:pPr>
            <a:r>
              <a:rPr lang="en-US" sz="2400" dirty="0">
                <a:solidFill>
                  <a:srgbClr val="000000"/>
                </a:solidFill>
              </a:rPr>
              <a:t>February/March telecons:</a:t>
            </a:r>
          </a:p>
          <a:p>
            <a:pPr lvl="1" eaLnBrk="1" hangingPunct="1">
              <a:lnSpc>
                <a:spcPct val="90000"/>
              </a:lnSpc>
              <a:spcBef>
                <a:spcPts val="300"/>
              </a:spcBef>
              <a:defRPr/>
            </a:pPr>
            <a:r>
              <a:rPr lang="en-US" dirty="0">
                <a:solidFill>
                  <a:srgbClr val="000000"/>
                </a:solidFill>
              </a:rPr>
              <a:t>Feb 1</a:t>
            </a:r>
          </a:p>
          <a:p>
            <a:pPr lvl="1" eaLnBrk="1" hangingPunct="1">
              <a:lnSpc>
                <a:spcPct val="90000"/>
              </a:lnSpc>
              <a:spcBef>
                <a:spcPts val="300"/>
              </a:spcBef>
              <a:defRPr/>
            </a:pPr>
            <a:r>
              <a:rPr lang="en-US" dirty="0">
                <a:solidFill>
                  <a:srgbClr val="000000"/>
                </a:solidFill>
              </a:rPr>
              <a:t>Feb 8</a:t>
            </a:r>
          </a:p>
          <a:p>
            <a:pPr lvl="1" eaLnBrk="1" hangingPunct="1">
              <a:lnSpc>
                <a:spcPct val="90000"/>
              </a:lnSpc>
              <a:spcBef>
                <a:spcPts val="300"/>
              </a:spcBef>
              <a:defRPr/>
            </a:pPr>
            <a:r>
              <a:rPr lang="en-US" dirty="0">
                <a:solidFill>
                  <a:srgbClr val="000000"/>
                </a:solidFill>
              </a:rPr>
              <a:t>Feb 22</a:t>
            </a:r>
          </a:p>
          <a:p>
            <a:pPr lvl="1" eaLnBrk="1" hangingPunct="1">
              <a:lnSpc>
                <a:spcPct val="90000"/>
              </a:lnSpc>
              <a:spcBef>
                <a:spcPts val="300"/>
              </a:spcBef>
              <a:defRPr/>
            </a:pPr>
            <a:r>
              <a:rPr lang="en-US" dirty="0">
                <a:solidFill>
                  <a:srgbClr val="000000"/>
                </a:solidFill>
              </a:rPr>
              <a:t>Mar 1</a:t>
            </a:r>
            <a:endParaRPr lang="en-US" b="1" dirty="0"/>
          </a:p>
          <a:p>
            <a:pPr marL="457200" indent="-457200">
              <a:lnSpc>
                <a:spcPct val="90000"/>
              </a:lnSpc>
              <a:spcBef>
                <a:spcPts val="0"/>
              </a:spcBef>
              <a:spcAft>
                <a:spcPts val="600"/>
              </a:spcAft>
              <a:buFont typeface="Arial" panose="020B0604020202020204" pitchFamily="34" charset="0"/>
              <a:buChar char="•"/>
              <a:defRPr/>
            </a:pP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Contributions</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685800" lvl="2" indent="-342900" eaLnBrk="1" hangingPunct="1">
              <a:lnSpc>
                <a:spcPct val="90000"/>
              </a:lnSpc>
              <a:spcBef>
                <a:spcPts val="300"/>
              </a:spcBef>
              <a:buFont typeface="Arial" pitchFamily="34" charset="0"/>
              <a:buChar char="•"/>
              <a:defRPr/>
            </a:pPr>
            <a:r>
              <a:rPr lang="en-US" sz="2000" dirty="0"/>
              <a:t>11-20/1639 – Mark Hamilton</a:t>
            </a:r>
          </a:p>
          <a:p>
            <a:pPr marL="685800" lvl="2" indent="-342900" eaLnBrk="1" hangingPunct="1">
              <a:lnSpc>
                <a:spcPct val="90000"/>
              </a:lnSpc>
              <a:spcBef>
                <a:spcPts val="300"/>
              </a:spcBef>
              <a:buFont typeface="Arial" pitchFamily="34" charset="0"/>
              <a:buChar char="•"/>
              <a:defRPr/>
            </a:pPr>
            <a:r>
              <a:rPr lang="en-US" sz="2000" dirty="0"/>
              <a:t>11-21/0396 - Mark Hamilton</a:t>
            </a:r>
          </a:p>
          <a:p>
            <a:pPr marL="685800" lvl="2" indent="-342900" eaLnBrk="1" hangingPunct="1">
              <a:lnSpc>
                <a:spcPct val="90000"/>
              </a:lnSpc>
              <a:spcBef>
                <a:spcPts val="300"/>
              </a:spcBef>
              <a:buFont typeface="Arial" pitchFamily="34" charset="0"/>
              <a:buChar char="•"/>
              <a:defRPr/>
            </a:pPr>
            <a:r>
              <a:rPr lang="en-US" sz="2000" dirty="0"/>
              <a:t>(Wed) 11-21/316 – Duncan Ho, Mike Montemurro</a:t>
            </a:r>
          </a:p>
          <a:p>
            <a:pPr marL="685800" lvl="2" indent="-342900" eaLnBrk="1" hangingPunct="1">
              <a:lnSpc>
                <a:spcPct val="90000"/>
              </a:lnSpc>
              <a:spcBef>
                <a:spcPts val="300"/>
              </a:spcBef>
              <a:buFont typeface="Arial" pitchFamily="34" charset="0"/>
              <a:buChar char="•"/>
              <a:defRPr/>
            </a:pPr>
            <a:endParaRPr lang="en-US" sz="2000" dirty="0"/>
          </a:p>
          <a:p>
            <a:pPr marL="685800" lvl="2" indent="-342900" eaLnBrk="1" hangingPunct="1">
              <a:lnSpc>
                <a:spcPct val="90000"/>
              </a:lnSpc>
              <a:spcBef>
                <a:spcPts val="300"/>
              </a:spcBef>
              <a:buFont typeface="Arial" pitchFamily="34" charset="0"/>
              <a:buChar char="•"/>
              <a:defRPr/>
            </a:pPr>
            <a:endParaRPr lang="en-US" dirty="0"/>
          </a:p>
          <a:p>
            <a:pPr marL="0" indent="0" eaLnBrk="1" hangingPunct="1">
              <a:lnSpc>
                <a:spcPct val="90000"/>
              </a:lnSpc>
              <a:spcBef>
                <a:spcPts val="300"/>
              </a:spcBef>
              <a:buNone/>
              <a:defRPr/>
            </a:pPr>
            <a:r>
              <a:rPr lang="en-US" sz="2800" dirty="0">
                <a:solidFill>
                  <a:srgbClr val="000000"/>
                </a:solidFill>
              </a:rPr>
              <a:t>Annex G way forward</a:t>
            </a:r>
          </a:p>
          <a:p>
            <a:pPr marL="0" indent="-400050" eaLnBrk="1" hangingPunct="1">
              <a:lnSpc>
                <a:spcPct val="90000"/>
              </a:lnSpc>
              <a:spcBef>
                <a:spcPts val="300"/>
              </a:spcBef>
              <a:buFont typeface="Arial" pitchFamily="34" charset="0"/>
              <a:buChar char="•"/>
              <a:defRPr/>
            </a:pPr>
            <a:r>
              <a:rPr lang="en-US" sz="2000" b="0" dirty="0">
                <a:solidFill>
                  <a:srgbClr val="000000"/>
                </a:solidFill>
              </a:rPr>
              <a:t>(in </a:t>
            </a:r>
            <a:r>
              <a:rPr lang="en-US" sz="2000" b="0" dirty="0" err="1">
                <a:solidFill>
                  <a:srgbClr val="000000"/>
                </a:solidFill>
              </a:rPr>
              <a:t>REVmd</a:t>
            </a:r>
            <a:r>
              <a:rPr lang="en-US" sz="2000" b="0" dirty="0">
                <a:solidFill>
                  <a:srgbClr val="000000"/>
                </a:solidFill>
              </a:rPr>
              <a:t>) 11-17/1261 – Graham Smith</a:t>
            </a:r>
          </a:p>
          <a:p>
            <a:pPr marL="0" indent="-400050" eaLnBrk="1" hangingPunct="1">
              <a:lnSpc>
                <a:spcPct val="90000"/>
              </a:lnSpc>
              <a:spcBef>
                <a:spcPts val="300"/>
              </a:spcBef>
              <a:buFont typeface="Arial" pitchFamily="34" charset="0"/>
              <a:buChar char="•"/>
              <a:defRPr/>
            </a:pPr>
            <a:r>
              <a:rPr lang="en-US" sz="2000" b="0" dirty="0"/>
              <a:t>Straw Polls (and discussion) in Sept 2019, see 11-19/1513</a:t>
            </a:r>
          </a:p>
          <a:p>
            <a:pPr marL="0" indent="-400050" eaLnBrk="1" hangingPunct="1">
              <a:lnSpc>
                <a:spcPct val="90000"/>
              </a:lnSpc>
              <a:spcBef>
                <a:spcPts val="300"/>
              </a:spcBef>
              <a:buFont typeface="Arial" pitchFamily="34" charset="0"/>
              <a:buChar char="•"/>
              <a:defRPr/>
            </a:pPr>
            <a:endParaRPr lang="en-US" sz="2000"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March 2021, Plenary Session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Past contributions (for reference)</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sz="1600" u="sng" dirty="0">
                <a:hlinkClick r:id="rId3"/>
              </a:rPr>
              <a:t>https://mentor.ieee.org/802.11/dcn/20/11-20-1148-00-00be-discussion-on-mld-architecture.pptx</a:t>
            </a:r>
            <a:r>
              <a:rPr lang="en-US" sz="1600" u="sng" dirty="0"/>
              <a:t> - Po-Kai Huang</a:t>
            </a:r>
          </a:p>
          <a:p>
            <a:pPr marL="342900" lvl="1" indent="-342900" eaLnBrk="1" hangingPunct="1">
              <a:lnSpc>
                <a:spcPct val="90000"/>
              </a:lnSpc>
              <a:spcBef>
                <a:spcPts val="300"/>
              </a:spcBef>
              <a:buFont typeface="Arial" pitchFamily="34" charset="0"/>
              <a:buChar char="•"/>
              <a:defRPr/>
            </a:pPr>
            <a:r>
              <a:rPr lang="en-US" sz="1600" dirty="0">
                <a:hlinkClick r:id="rId4"/>
              </a:rPr>
              <a:t>https://mentor.ieee.org/802.11/dcn/20/11-20-1131-01-00be-multi-link-reference-model-discussion.pptx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5"/>
              </a:rPr>
              <a:t>https://mentor.ieee.org/802.11/dcn/20/11-20-1171-01-00be-multi-link-ap-network-reference-model-discussion.pptx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de-DE" sz="1600" dirty="0">
                <a:hlinkClick r:id="rId6"/>
              </a:rPr>
              <a:t>https://mentor.ieee.org/802.11/dcn/20/11-20-1240-00-00be-how-many-macs-and-spacetime-in-reference-models.pptx</a:t>
            </a:r>
            <a:r>
              <a:rPr lang="de-DE" sz="1600" dirty="0"/>
              <a:t> - Mark Hamilton</a:t>
            </a:r>
          </a:p>
          <a:p>
            <a:pPr marL="342900" lvl="1" indent="-342900" eaLnBrk="1" hangingPunct="1">
              <a:lnSpc>
                <a:spcPct val="90000"/>
              </a:lnSpc>
              <a:spcBef>
                <a:spcPts val="300"/>
              </a:spcBef>
              <a:buFont typeface="Arial" pitchFamily="34" charset="0"/>
              <a:buChar char="•"/>
              <a:defRPr/>
            </a:pPr>
            <a:r>
              <a:rPr lang="de-DE" sz="1600" dirty="0">
                <a:hlinkClick r:id="rId7"/>
              </a:rPr>
              <a:t>https://mentor.ieee.org/802.11/dcn/20/11-20-1200-00-00be-11be-architecture-discussion.pptx</a:t>
            </a:r>
            <a:r>
              <a:rPr lang="de-DE" sz="1600" dirty="0"/>
              <a:t> - Mark Hamilton</a:t>
            </a:r>
          </a:p>
          <a:p>
            <a:pPr marL="342900" lvl="1" indent="-342900" eaLnBrk="1" hangingPunct="1">
              <a:lnSpc>
                <a:spcPct val="90000"/>
              </a:lnSpc>
              <a:spcBef>
                <a:spcPts val="300"/>
              </a:spcBef>
              <a:buFont typeface="Arial" pitchFamily="34" charset="0"/>
              <a:buChar char="•"/>
              <a:defRPr/>
            </a:pPr>
            <a:r>
              <a:rPr lang="en-US" sz="1600" dirty="0">
                <a:hlinkClick r:id="rId8"/>
              </a:rPr>
              <a:t>https://mentor.ieee.org/802.11/dcn/20/11-20-1122-03-00be-802-11be-architecture-association-discussion.pptx</a:t>
            </a:r>
            <a:r>
              <a:rPr lang="en-US" sz="1600" dirty="0"/>
              <a:t> - Joe Levy</a:t>
            </a:r>
            <a:endParaRPr lang="de-DE" sz="1600" dirty="0"/>
          </a:p>
          <a:p>
            <a:pPr marL="0" lvl="1" indent="0" eaLnBrk="1" hangingPunct="1">
              <a:lnSpc>
                <a:spcPct val="90000"/>
              </a:lnSpc>
              <a:spcBef>
                <a:spcPts val="300"/>
              </a:spcBef>
              <a:buNone/>
              <a:defRPr/>
            </a:pPr>
            <a:r>
              <a:rPr lang="de-DE" sz="2800" b="1" dirty="0"/>
              <a:t>Soft AP MLD:</a:t>
            </a:r>
          </a:p>
          <a:p>
            <a:pPr marL="285750" lvl="1" eaLnBrk="1" hangingPunct="1">
              <a:lnSpc>
                <a:spcPct val="90000"/>
              </a:lnSpc>
              <a:spcBef>
                <a:spcPts val="300"/>
              </a:spcBef>
              <a:buFont typeface="Arial" panose="020B0604020202020204" pitchFamily="34" charset="0"/>
              <a:buChar char="•"/>
              <a:defRPr/>
            </a:pPr>
            <a:r>
              <a:rPr lang="de-DE" sz="1600" dirty="0">
                <a:hlinkClick r:id="rId9"/>
              </a:rPr>
              <a:t>https://mentor.ieee.org/802.11/dcn/20/11-20-1660-01-0arc-discussion-on-soft-ap-mld-definition.pptx</a:t>
            </a:r>
            <a:r>
              <a:rPr lang="de-DE" sz="1600" dirty="0"/>
              <a:t> - Jinjing Jiang</a:t>
            </a:r>
          </a:p>
          <a:p>
            <a:pPr marL="0" lvl="2" indent="0" eaLnBrk="1" hangingPunct="1">
              <a:lnSpc>
                <a:spcPct val="90000"/>
              </a:lnSpc>
              <a:spcBef>
                <a:spcPts val="300"/>
              </a:spcBef>
              <a:buNone/>
              <a:defRPr/>
            </a:pPr>
            <a:r>
              <a:rPr lang="en-US" sz="2800" b="1" dirty="0">
                <a:solidFill>
                  <a:srgbClr val="000000"/>
                </a:solidFill>
              </a:rPr>
              <a:t>802.11 </a:t>
            </a:r>
            <a:r>
              <a:rPr lang="en-US" sz="2800" b="1" dirty="0" err="1">
                <a:solidFill>
                  <a:srgbClr val="000000"/>
                </a:solidFill>
              </a:rPr>
              <a:t>TGbd</a:t>
            </a:r>
            <a:r>
              <a:rPr lang="en-US" sz="2800" b="1" dirty="0">
                <a:solidFill>
                  <a:srgbClr val="000000"/>
                </a:solidFill>
              </a:rPr>
              <a:t> architecture discussion:</a:t>
            </a:r>
          </a:p>
          <a:p>
            <a:pPr marL="342900" lvl="1" indent="-342900" eaLnBrk="1" hangingPunct="1">
              <a:lnSpc>
                <a:spcPct val="90000"/>
              </a:lnSpc>
              <a:spcBef>
                <a:spcPts val="300"/>
              </a:spcBef>
              <a:buFont typeface="Arial" pitchFamily="34" charset="0"/>
              <a:buChar char="•"/>
              <a:defRPr/>
            </a:pPr>
            <a:r>
              <a:rPr lang="en-US" sz="1600" dirty="0">
                <a:hlinkClick r:id="rId10"/>
              </a:rPr>
              <a:t>https://mentor.ieee.org/802.11/dcn/20/11-20-1166-04-00bd-ngv-11bd-architecture-discussion.pptx</a:t>
            </a:r>
            <a:r>
              <a:rPr lang="en-US" sz="1600" dirty="0"/>
              <a:t> - Joe Levy</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5203155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 </a:t>
            </a:r>
            <a:r>
              <a:rPr lang="en-US" altLang="en-US" dirty="0" err="1"/>
              <a:t>TGbe</a:t>
            </a:r>
            <a:r>
              <a:rPr lang="en-US" altLang="en-US" dirty="0"/>
              <a:t> architecture topics, especially trying to consolidate security discussion to be liaised to </a:t>
            </a:r>
            <a:r>
              <a:rPr lang="en-US" altLang="en-US" dirty="0" err="1"/>
              <a:t>TGbe</a:t>
            </a:r>
            <a:endParaRPr lang="en-US" altLang="en-US" dirty="0"/>
          </a:p>
          <a:p>
            <a:pPr eaLnBrk="1" hangingPunct="1"/>
            <a:r>
              <a:rPr lang="en-US" altLang="en-US" dirty="0"/>
              <a:t>Next Teleconference(s):</a:t>
            </a:r>
          </a:p>
          <a:p>
            <a:pPr lvl="1" eaLnBrk="1" hangingPunct="1"/>
            <a:r>
              <a:rPr lang="en-US" altLang="en-US" dirty="0"/>
              <a:t>March to May teleconference plan…?</a:t>
            </a:r>
            <a:endParaRPr lang="en-US" altLang="en-US" sz="2000" dirty="0"/>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March 2020 Interim Plenary</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94140</TotalTime>
  <Words>2110</Words>
  <Application>Microsoft Office PowerPoint</Application>
  <PresentationFormat>On-screen Show (4:3)</PresentationFormat>
  <Paragraphs>209</Paragraphs>
  <Slides>21</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ARC-SC-agenda-Mar-2021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8 Mar 2021, 13:30 ET</vt:lpstr>
      <vt:lpstr>ARC Agenda – 10 Mar 2021, 11:15 ET</vt:lpstr>
      <vt:lpstr>ARC (Architecture) – Other</vt:lpstr>
      <vt:lpstr>Prior meeting minutes</vt:lpstr>
      <vt:lpstr>Contributions</vt:lpstr>
      <vt:lpstr>Past contributions (for reference)</vt:lpstr>
      <vt:lpstr>Next steps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929</cp:revision>
  <cp:lastPrinted>1998-02-10T13:28:06Z</cp:lastPrinted>
  <dcterms:created xsi:type="dcterms:W3CDTF">2009-07-15T16:38:20Z</dcterms:created>
  <dcterms:modified xsi:type="dcterms:W3CDTF">2021-03-07T21:37:34Z</dcterms:modified>
</cp:coreProperties>
</file>