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8"/>
  </p:notesMasterIdLst>
  <p:handoutMasterIdLst>
    <p:handoutMasterId r:id="rId99"/>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691" r:id="rId22"/>
    <p:sldId id="591" r:id="rId23"/>
    <p:sldId id="569" r:id="rId24"/>
    <p:sldId id="345" r:id="rId25"/>
    <p:sldId id="690" r:id="rId26"/>
    <p:sldId id="678" r:id="rId27"/>
    <p:sldId id="693" r:id="rId28"/>
    <p:sldId id="694" r:id="rId29"/>
    <p:sldId id="861" r:id="rId30"/>
    <p:sldId id="679" r:id="rId31"/>
    <p:sldId id="864" r:id="rId32"/>
    <p:sldId id="680" r:id="rId33"/>
    <p:sldId id="862" r:id="rId34"/>
    <p:sldId id="863" r:id="rId35"/>
    <p:sldId id="689" r:id="rId36"/>
    <p:sldId id="887" r:id="rId37"/>
    <p:sldId id="888" r:id="rId38"/>
    <p:sldId id="684" r:id="rId39"/>
    <p:sldId id="685" r:id="rId40"/>
    <p:sldId id="686" r:id="rId41"/>
    <p:sldId id="889" r:id="rId42"/>
    <p:sldId id="885" r:id="rId43"/>
    <p:sldId id="868" r:id="rId44"/>
    <p:sldId id="886" r:id="rId45"/>
    <p:sldId id="722" r:id="rId46"/>
    <p:sldId id="884" r:id="rId47"/>
    <p:sldId id="687" r:id="rId48"/>
    <p:sldId id="688" r:id="rId49"/>
    <p:sldId id="890" r:id="rId50"/>
    <p:sldId id="899" r:id="rId51"/>
    <p:sldId id="892" r:id="rId52"/>
    <p:sldId id="896" r:id="rId53"/>
    <p:sldId id="897" r:id="rId54"/>
    <p:sldId id="898" r:id="rId55"/>
    <p:sldId id="900" r:id="rId56"/>
    <p:sldId id="901" r:id="rId57"/>
    <p:sldId id="902" r:id="rId58"/>
    <p:sldId id="903" r:id="rId59"/>
    <p:sldId id="904" r:id="rId60"/>
    <p:sldId id="905" r:id="rId61"/>
    <p:sldId id="906" r:id="rId62"/>
    <p:sldId id="907" r:id="rId63"/>
    <p:sldId id="908" r:id="rId64"/>
    <p:sldId id="909" r:id="rId65"/>
    <p:sldId id="910" r:id="rId66"/>
    <p:sldId id="911" r:id="rId67"/>
    <p:sldId id="912" r:id="rId68"/>
    <p:sldId id="919" r:id="rId69"/>
    <p:sldId id="921" r:id="rId70"/>
    <p:sldId id="920" r:id="rId71"/>
    <p:sldId id="914" r:id="rId72"/>
    <p:sldId id="915" r:id="rId73"/>
    <p:sldId id="916" r:id="rId74"/>
    <p:sldId id="917" r:id="rId75"/>
    <p:sldId id="922" r:id="rId76"/>
    <p:sldId id="930" r:id="rId77"/>
    <p:sldId id="926" r:id="rId78"/>
    <p:sldId id="927" r:id="rId79"/>
    <p:sldId id="928" r:id="rId80"/>
    <p:sldId id="929" r:id="rId81"/>
    <p:sldId id="931" r:id="rId82"/>
    <p:sldId id="932" r:id="rId83"/>
    <p:sldId id="933" r:id="rId84"/>
    <p:sldId id="934" r:id="rId85"/>
    <p:sldId id="935" r:id="rId86"/>
    <p:sldId id="936" r:id="rId87"/>
    <p:sldId id="315" r:id="rId88"/>
    <p:sldId id="312" r:id="rId89"/>
    <p:sldId id="318" r:id="rId90"/>
    <p:sldId id="472" r:id="rId91"/>
    <p:sldId id="473" r:id="rId92"/>
    <p:sldId id="474" r:id="rId93"/>
    <p:sldId id="480" r:id="rId94"/>
    <p:sldId id="259" r:id="rId95"/>
    <p:sldId id="260" r:id="rId96"/>
    <p:sldId id="261" r:id="rId9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691"/>
            <p14:sldId id="591"/>
            <p14:sldId id="569"/>
            <p14:sldId id="345"/>
          </p14:sldIdLst>
        </p14:section>
        <p14:section name="March 9th daily slot 3 - March IEEE electronic meeting" id="{5906853D-78D7-4DA8-9FA6-A28981EEDFB8}">
          <p14:sldIdLst>
            <p14:sldId id="690"/>
            <p14:sldId id="678"/>
            <p14:sldId id="693"/>
            <p14:sldId id="694"/>
            <p14:sldId id="861"/>
            <p14:sldId id="679"/>
            <p14:sldId id="864"/>
            <p14:sldId id="680"/>
          </p14:sldIdLst>
        </p14:section>
        <p14:section name="March 10th daily slot 3 - March IEEE electronic meeting" id="{DE843586-E506-4D30-A655-52B441F0114A}">
          <p14:sldIdLst>
            <p14:sldId id="862"/>
            <p14:sldId id="863"/>
            <p14:sldId id="689"/>
            <p14:sldId id="887"/>
            <p14:sldId id="888"/>
            <p14:sldId id="684"/>
            <p14:sldId id="685"/>
          </p14:sldIdLst>
        </p14:section>
        <p14:section name="March 11th daily slot 3 - March IEEE electronic meeting" id="{347EDFAB-725B-4685-8406-804F1F654820}">
          <p14:sldIdLst>
            <p14:sldId id="686"/>
            <p14:sldId id="889"/>
            <p14:sldId id="885"/>
            <p14:sldId id="868"/>
            <p14:sldId id="886"/>
            <p14:sldId id="722"/>
            <p14:sldId id="884"/>
            <p14:sldId id="687"/>
            <p14:sldId id="688"/>
          </p14:sldIdLst>
        </p14:section>
        <p14:section name="March 17th TGaz Telecon" id="{4F3D8880-0257-478E-B28E-050EB87FCC03}">
          <p14:sldIdLst>
            <p14:sldId id="890"/>
            <p14:sldId id="899"/>
            <p14:sldId id="892"/>
            <p14:sldId id="896"/>
            <p14:sldId id="897"/>
            <p14:sldId id="898"/>
          </p14:sldIdLst>
        </p14:section>
        <p14:section name="March 25th TGaz Telecon" id="{1C2F4A77-7433-4972-ADFD-5E58C265D11C}">
          <p14:sldIdLst>
            <p14:sldId id="900"/>
            <p14:sldId id="901"/>
            <p14:sldId id="902"/>
            <p14:sldId id="903"/>
            <p14:sldId id="904"/>
            <p14:sldId id="905"/>
          </p14:sldIdLst>
        </p14:section>
        <p14:section name="March 31st TGaz Telecon" id="{223D8419-808F-46B9-A5F5-40A38E367AAD}">
          <p14:sldIdLst>
            <p14:sldId id="906"/>
            <p14:sldId id="907"/>
            <p14:sldId id="908"/>
            <p14:sldId id="909"/>
            <p14:sldId id="910"/>
            <p14:sldId id="911"/>
          </p14:sldIdLst>
        </p14:section>
        <p14:section name="April 7th TGaz Telecon" id="{12D621A8-02DE-42AC-A5BC-E931EF9AEBD7}">
          <p14:sldIdLst>
            <p14:sldId id="912"/>
            <p14:sldId id="919"/>
            <p14:sldId id="921"/>
            <p14:sldId id="920"/>
            <p14:sldId id="914"/>
            <p14:sldId id="915"/>
            <p14:sldId id="916"/>
            <p14:sldId id="917"/>
          </p14:sldIdLst>
        </p14:section>
        <p14:section name="April 29th TGaz Telecon" id="{58E8469F-29DD-4052-AB63-188E4C3E020F}">
          <p14:sldIdLst>
            <p14:sldId id="922"/>
            <p14:sldId id="930"/>
            <p14:sldId id="926"/>
            <p14:sldId id="927"/>
            <p14:sldId id="928"/>
            <p14:sldId id="929"/>
          </p14:sldIdLst>
        </p14:section>
        <p14:section name="May 5th TGaz Telecon" id="{12CB87F7-BB88-4CFC-8757-B8433C176637}">
          <p14:sldIdLst>
            <p14:sldId id="931"/>
            <p14:sldId id="932"/>
            <p14:sldId id="933"/>
            <p14:sldId id="934"/>
            <p14:sldId id="935"/>
            <p14:sldId id="936"/>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2D034B3-C8CF-4D32-8D18-E77D12B83BEE}" v="5" dt="2021-05-04T19:47:50.522"/>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31" autoAdjust="0"/>
    <p:restoredTop sz="96807" autoAdjust="0"/>
  </p:normalViewPr>
  <p:slideViewPr>
    <p:cSldViewPr>
      <p:cViewPr varScale="1">
        <p:scale>
          <a:sx n="126" d="100"/>
          <a:sy n="126" d="100"/>
        </p:scale>
        <p:origin x="438" y="132"/>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presProps" Target="presProps.xml"/><Relationship Id="rId105"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handoutMaster" Target="handoutMasters/handoutMaster1.xml"/><Relationship Id="rId10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92D034B3-C8CF-4D32-8D18-E77D12B83BEE}"/>
    <pc:docChg chg="custSel addSld modSld modMainMaster modSection">
      <pc:chgData name="Segev, Jonathan" userId="7c67a1b0-8725-4553-8055-0888dbcaef94" providerId="ADAL" clId="{92D034B3-C8CF-4D32-8D18-E77D12B83BEE}" dt="2021-05-04T19:49:21.866" v="123" actId="313"/>
      <pc:docMkLst>
        <pc:docMk/>
      </pc:docMkLst>
      <pc:sldChg chg="modSp add mod">
        <pc:chgData name="Segev, Jonathan" userId="7c67a1b0-8725-4553-8055-0888dbcaef94" providerId="ADAL" clId="{92D034B3-C8CF-4D32-8D18-E77D12B83BEE}" dt="2021-05-04T19:49:21.866" v="123" actId="313"/>
        <pc:sldMkLst>
          <pc:docMk/>
          <pc:sldMk cId="817496388" sldId="931"/>
        </pc:sldMkLst>
        <pc:spChg chg="mod">
          <ac:chgData name="Segev, Jonathan" userId="7c67a1b0-8725-4553-8055-0888dbcaef94" providerId="ADAL" clId="{92D034B3-C8CF-4D32-8D18-E77D12B83BEE}" dt="2021-05-04T19:46:10.842" v="15" actId="20577"/>
          <ac:spMkLst>
            <pc:docMk/>
            <pc:sldMk cId="817496388" sldId="931"/>
            <ac:spMk id="2" creationId="{00000000-0000-0000-0000-000000000000}"/>
          </ac:spMkLst>
        </pc:spChg>
        <pc:spChg chg="mod">
          <ac:chgData name="Segev, Jonathan" userId="7c67a1b0-8725-4553-8055-0888dbcaef94" providerId="ADAL" clId="{92D034B3-C8CF-4D32-8D18-E77D12B83BEE}" dt="2021-05-04T19:49:21.866" v="123" actId="313"/>
          <ac:spMkLst>
            <pc:docMk/>
            <pc:sldMk cId="817496388" sldId="931"/>
            <ac:spMk id="3" creationId="{00000000-0000-0000-0000-000000000000}"/>
          </ac:spMkLst>
        </pc:spChg>
      </pc:sldChg>
      <pc:sldChg chg="modSp add mod">
        <pc:chgData name="Segev, Jonathan" userId="7c67a1b0-8725-4553-8055-0888dbcaef94" providerId="ADAL" clId="{92D034B3-C8CF-4D32-8D18-E77D12B83BEE}" dt="2021-05-04T19:48:53.399" v="121" actId="20577"/>
        <pc:sldMkLst>
          <pc:docMk/>
          <pc:sldMk cId="4174588421" sldId="932"/>
        </pc:sldMkLst>
        <pc:spChg chg="mod">
          <ac:chgData name="Segev, Jonathan" userId="7c67a1b0-8725-4553-8055-0888dbcaef94" providerId="ADAL" clId="{92D034B3-C8CF-4D32-8D18-E77D12B83BEE}" dt="2021-05-04T19:48:32.832" v="108" actId="20577"/>
          <ac:spMkLst>
            <pc:docMk/>
            <pc:sldMk cId="4174588421" sldId="932"/>
            <ac:spMk id="2" creationId="{BF93BB75-7630-4617-A5B0-465C61FA8F0B}"/>
          </ac:spMkLst>
        </pc:spChg>
        <pc:spChg chg="mod">
          <ac:chgData name="Segev, Jonathan" userId="7c67a1b0-8725-4553-8055-0888dbcaef94" providerId="ADAL" clId="{92D034B3-C8CF-4D32-8D18-E77D12B83BEE}" dt="2021-05-04T19:48:53.399" v="121" actId="20577"/>
          <ac:spMkLst>
            <pc:docMk/>
            <pc:sldMk cId="4174588421" sldId="932"/>
            <ac:spMk id="3" creationId="{12FF0AE0-CB3E-469F-A727-E80186B52CD3}"/>
          </ac:spMkLst>
        </pc:spChg>
      </pc:sldChg>
      <pc:sldChg chg="add">
        <pc:chgData name="Segev, Jonathan" userId="7c67a1b0-8725-4553-8055-0888dbcaef94" providerId="ADAL" clId="{92D034B3-C8CF-4D32-8D18-E77D12B83BEE}" dt="2021-05-04T19:46:02.404" v="2"/>
        <pc:sldMkLst>
          <pc:docMk/>
          <pc:sldMk cId="4278373018" sldId="933"/>
        </pc:sldMkLst>
      </pc:sldChg>
      <pc:sldChg chg="add">
        <pc:chgData name="Segev, Jonathan" userId="7c67a1b0-8725-4553-8055-0888dbcaef94" providerId="ADAL" clId="{92D034B3-C8CF-4D32-8D18-E77D12B83BEE}" dt="2021-05-04T19:46:02.404" v="2"/>
        <pc:sldMkLst>
          <pc:docMk/>
          <pc:sldMk cId="227579021" sldId="934"/>
        </pc:sldMkLst>
      </pc:sldChg>
      <pc:sldChg chg="add">
        <pc:chgData name="Segev, Jonathan" userId="7c67a1b0-8725-4553-8055-0888dbcaef94" providerId="ADAL" clId="{92D034B3-C8CF-4D32-8D18-E77D12B83BEE}" dt="2021-05-04T19:46:02.404" v="2"/>
        <pc:sldMkLst>
          <pc:docMk/>
          <pc:sldMk cId="1698601886" sldId="935"/>
        </pc:sldMkLst>
      </pc:sldChg>
      <pc:sldChg chg="add">
        <pc:chgData name="Segev, Jonathan" userId="7c67a1b0-8725-4553-8055-0888dbcaef94" providerId="ADAL" clId="{92D034B3-C8CF-4D32-8D18-E77D12B83BEE}" dt="2021-05-04T19:46:02.404" v="2"/>
        <pc:sldMkLst>
          <pc:docMk/>
          <pc:sldMk cId="2171474297" sldId="936"/>
        </pc:sldMkLst>
      </pc:sldChg>
      <pc:sldMasterChg chg="modSp mod">
        <pc:chgData name="Segev, Jonathan" userId="7c67a1b0-8725-4553-8055-0888dbcaef94" providerId="ADAL" clId="{92D034B3-C8CF-4D32-8D18-E77D12B83BEE}" dt="2021-05-04T19:45:46.302" v="1" actId="20577"/>
        <pc:sldMasterMkLst>
          <pc:docMk/>
          <pc:sldMasterMk cId="0" sldId="2147483648"/>
        </pc:sldMasterMkLst>
        <pc:spChg chg="mod">
          <ac:chgData name="Segev, Jonathan" userId="7c67a1b0-8725-4553-8055-0888dbcaef94" providerId="ADAL" clId="{92D034B3-C8CF-4D32-8D18-E77D12B83BEE}" dt="2021-05-04T19:45:46.302"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5/4/2021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94</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95</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96</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560694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39412170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45</a:t>
            </a:fld>
            <a:endParaRPr lang="en-US"/>
          </a:p>
        </p:txBody>
      </p:sp>
    </p:spTree>
    <p:extLst>
      <p:ext uri="{BB962C8B-B14F-4D97-AF65-F5344CB8AC3E}">
        <p14:creationId xmlns:p14="http://schemas.microsoft.com/office/powerpoint/2010/main" val="6830934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802.11-21/188r16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March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2021-04-26</a:t>
            </a:r>
          </a:p>
        </p:txBody>
      </p:sp>
      <p:sp>
        <p:nvSpPr>
          <p:cNvPr id="6" name="Date Placeholder 3"/>
          <p:cNvSpPr>
            <a:spLocks noGrp="1"/>
          </p:cNvSpPr>
          <p:nvPr>
            <p:ph type="dt" idx="10"/>
          </p:nvPr>
        </p:nvSpPr>
        <p:spPr/>
        <p:txBody>
          <a:bodyPr/>
          <a:lstStyle/>
          <a:p>
            <a:r>
              <a:rPr lang="en-US"/>
              <a:t>Apr.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 </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March Electronic Meeting Agenda </a:t>
            </a:r>
          </a:p>
          <a:p>
            <a:pPr algn="ctr">
              <a:lnSpc>
                <a:spcPct val="90000"/>
              </a:lnSpc>
              <a:buFontTx/>
              <a:buNone/>
            </a:pPr>
            <a:r>
              <a:rPr lang="en-US" altLang="en-US" sz="3600" dirty="0">
                <a:cs typeface="Times New Roman" panose="02020603050405020304" pitchFamily="18" charset="0"/>
              </a:rPr>
              <a:t>And telecons meetings running between March and May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Apr. 2021</a:t>
            </a:r>
          </a:p>
        </p:txBody>
      </p:sp>
    </p:spTree>
    <p:extLst>
      <p:ext uri="{BB962C8B-B14F-4D97-AF65-F5344CB8AC3E}">
        <p14:creationId xmlns:p14="http://schemas.microsoft.com/office/powerpoint/2010/main" val="9259290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Electronic Meeting Week Agenda</a:t>
            </a:r>
            <a:endParaRPr lang="en-US" dirty="0"/>
          </a:p>
        </p:txBody>
      </p:sp>
      <p:sp>
        <p:nvSpPr>
          <p:cNvPr id="3" name="Content Placeholder 2"/>
          <p:cNvSpPr>
            <a:spLocks noGrp="1"/>
          </p:cNvSpPr>
          <p:nvPr>
            <p:ph idx="1"/>
          </p:nvPr>
        </p:nvSpPr>
        <p:spPr>
          <a:xfrm>
            <a:off x="914401" y="1462707"/>
            <a:ext cx="10361084" cy="4846613"/>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 (as needed)</a:t>
            </a:r>
          </a:p>
          <a:p>
            <a:pPr algn="just">
              <a:spcBef>
                <a:spcPct val="20000"/>
              </a:spcBef>
              <a:buFontTx/>
              <a:buChar char="•"/>
            </a:pPr>
            <a:r>
              <a:rPr lang="en-US" altLang="en-US" sz="1800" b="0" dirty="0"/>
              <a:t>Consider motions that met SP threshold from earlier meetings (5min)</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915679794"/>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11-21-0188</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altLang="en-US" sz="1400" kern="1200" dirty="0">
                          <a:solidFill>
                            <a:schemeClr val="dk1"/>
                          </a:solidFill>
                          <a:latin typeface="+mn-lt"/>
                          <a:ea typeface="+mn-ea"/>
                          <a:cs typeface="+mn-cs"/>
                        </a:rPr>
                        <a:t>11-21-0307</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altLang="en-US" sz="1400" kern="1200" dirty="0">
                          <a:solidFill>
                            <a:schemeClr val="dk1"/>
                          </a:solidFill>
                          <a:latin typeface="+mn-lt"/>
                          <a:ea typeface="+mn-ea"/>
                          <a:cs typeface="+mn-cs"/>
                        </a:rPr>
                        <a:t>11-21-0346</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LB253 resolution to CID-set1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11-21-0318</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 part 2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9</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07146955"/>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4536504">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1318528">
                  <a:extLst>
                    <a:ext uri="{9D8B030D-6E8A-4147-A177-3AD203B41FA5}">
                      <a16:colId xmlns:a16="http://schemas.microsoft.com/office/drawing/2014/main" val="240817670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11-21-0188</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tc>
                  <a:txBody>
                    <a:bodyPr/>
                    <a:lstStyle/>
                    <a:p>
                      <a:r>
                        <a:rPr lang="en-US" sz="1400" b="0" dirty="0"/>
                        <a:t>10 min</a:t>
                      </a:r>
                    </a:p>
                  </a:txBody>
                  <a:tcPr marT="45712" marB="45712"/>
                </a:tc>
                <a:extLst>
                  <a:ext uri="{0D108BD9-81ED-4DB2-BD59-A6C34878D82A}">
                    <a16:rowId xmlns:a16="http://schemas.microsoft.com/office/drawing/2014/main" val="10002"/>
                  </a:ext>
                </a:extLst>
              </a:tr>
              <a:tr h="0">
                <a:tc>
                  <a:txBody>
                    <a:bodyPr/>
                    <a:lstStyle/>
                    <a:p>
                      <a:r>
                        <a:rPr lang="en-US" altLang="en-US" sz="1400" kern="1200" dirty="0">
                          <a:solidFill>
                            <a:schemeClr val="dk1"/>
                          </a:solidFill>
                          <a:latin typeface="+mn-lt"/>
                          <a:ea typeface="+mn-ea"/>
                          <a:cs typeface="+mn-cs"/>
                        </a:rPr>
                        <a:t>11-21-0346</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LB253 resolution to CID-set1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r>
              <a:rPr lang="en-US" sz="2000" b="0" dirty="0"/>
              <a:t>Document 11-21-072 “11-21-072 </a:t>
            </a:r>
            <a:r>
              <a:rPr lang="en-US" sz="2000" b="0" dirty="0" err="1"/>
              <a:t>TGaz</a:t>
            </a:r>
            <a:r>
              <a:rPr lang="en-US" sz="2000" b="0" dirty="0"/>
              <a:t> January 2021 interim minutes” posted Jan. 11</a:t>
            </a:r>
            <a:r>
              <a:rPr lang="en-US" sz="2000" b="0" baseline="30000" dirty="0"/>
              <a:t>th</a:t>
            </a:r>
            <a:r>
              <a:rPr lang="en-US" sz="2000" b="0" dirty="0"/>
              <a:t>. </a:t>
            </a:r>
          </a:p>
          <a:p>
            <a:pPr marL="0" indent="0"/>
            <a:endParaRPr lang="en-US" sz="2000" dirty="0"/>
          </a:p>
          <a:p>
            <a:r>
              <a:rPr lang="en-US" sz="2000" dirty="0"/>
              <a:t>Motion </a:t>
            </a:r>
            <a:r>
              <a:rPr lang="en-US" sz="2000" b="0" dirty="0"/>
              <a:t>(202103-01):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endParaRPr lang="en-US" sz="2000" b="0" dirty="0"/>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r>
              <a:rPr lang="en-US" sz="2000" b="0" dirty="0"/>
              <a:t>Document 11-20-1986 “TGaz-November-January-2020-telecon-minutes” posted Jan. 6</a:t>
            </a:r>
            <a:r>
              <a:rPr lang="en-US" sz="2000" b="0" baseline="30000" dirty="0"/>
              <a:t>th </a:t>
            </a:r>
            <a:r>
              <a:rPr lang="en-US" sz="2000" b="0" dirty="0"/>
              <a:t>and r1 revision posted on Jan. 11</a:t>
            </a:r>
            <a:r>
              <a:rPr lang="en-US" sz="2000" b="0" baseline="30000" dirty="0"/>
              <a:t>th</a:t>
            </a:r>
            <a:r>
              <a:rPr lang="en-US" sz="2000" b="0" dirty="0"/>
              <a:t> . </a:t>
            </a:r>
          </a:p>
          <a:p>
            <a:pPr marL="0" indent="0"/>
            <a:endParaRPr lang="en-US" sz="2000" dirty="0"/>
          </a:p>
          <a:p>
            <a:r>
              <a:rPr lang="en-US" sz="2000" dirty="0"/>
              <a:t>Motion </a:t>
            </a:r>
            <a:r>
              <a:rPr lang="en-US" sz="2000" b="0" dirty="0"/>
              <a:t>(202103-02):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6947099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11-21-0291</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(202103-03):</a:t>
            </a:r>
            <a:endParaRPr lang="en-US" sz="2000" dirty="0">
              <a:solidFill>
                <a:schemeClr val="tx1"/>
              </a:solidFill>
            </a:endParaRP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r>
              <a:rPr lang="en-US" sz="2000" b="0" dirty="0"/>
              <a:t>5445, 5453, 5455, and 5456 ( 43 CIDs total),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a:t>
            </a:r>
          </a:p>
          <a:p>
            <a:pPr marL="0" indent="0"/>
            <a:r>
              <a:rPr lang="en-US" sz="2000" b="0" dirty="0"/>
              <a:t>Unanimous approval.</a:t>
            </a:r>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779673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March Electronic meeting and teleconferences running between the March and May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11-21-0346</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(202103-04):</a:t>
            </a:r>
            <a:endParaRPr lang="en-US" sz="2000" dirty="0">
              <a:solidFill>
                <a:schemeClr val="tx1"/>
              </a:solidFill>
            </a:endParaRPr>
          </a:p>
          <a:p>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Solomon Trainin </a:t>
            </a:r>
          </a:p>
          <a:p>
            <a:pPr marL="0" indent="0"/>
            <a:r>
              <a:rPr lang="en-US" sz="2000" b="0" dirty="0"/>
              <a:t>Results (Y/N/A):</a:t>
            </a:r>
          </a:p>
          <a:p>
            <a:pPr marL="0" indent="0"/>
            <a:r>
              <a:rPr lang="en-US" sz="2000" b="0" dirty="0"/>
              <a:t>Unanimous approval.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4520475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submissions. – as time permits</a:t>
            </a:r>
          </a:p>
          <a:p>
            <a:pPr algn="just">
              <a:spcBef>
                <a:spcPct val="20000"/>
              </a:spcBef>
              <a:buFontTx/>
              <a:buChar char="•"/>
            </a:pPr>
            <a:r>
              <a:rPr lang="en-US" altLang="en-US" sz="1800" b="0" dirty="0"/>
              <a:t>Do group comment resolution (Editors/Chair) – if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1830933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Wed.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60002049"/>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4536504">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1318528">
                  <a:extLst>
                    <a:ext uri="{9D8B030D-6E8A-4147-A177-3AD203B41FA5}">
                      <a16:colId xmlns:a16="http://schemas.microsoft.com/office/drawing/2014/main" val="240817670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11-21-0188</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10001"/>
                  </a:ext>
                </a:extLst>
              </a:tr>
              <a:tr h="0">
                <a:tc>
                  <a:txBody>
                    <a:bodyPr/>
                    <a:lstStyle/>
                    <a:p>
                      <a:r>
                        <a:rPr lang="en-US" altLang="en-US" sz="1400" kern="1200" dirty="0">
                          <a:solidFill>
                            <a:schemeClr val="dk1"/>
                          </a:solidFill>
                          <a:latin typeface="+mn-lt"/>
                          <a:ea typeface="+mn-ea"/>
                          <a:cs typeface="+mn-cs"/>
                        </a:rPr>
                        <a:t>11-21-0307</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b="0" dirty="0"/>
                        <a:t>30min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11-21-0318</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 part 2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146975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83417-7506-441C-BEEE-962EC66CF51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21ADC231-A2CC-498D-9DF6-056CFEA18CA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83B5509-5FA1-4F2E-BA69-61657C35615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EBDCFF63-6404-48C2-BAAE-9ACC2DF2398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325353-1333-4395-868A-FA6EDA95449D}"/>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8501103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11-21-0307</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(202103-05):</a:t>
            </a:r>
            <a:endParaRPr lang="en-US" sz="2000" dirty="0">
              <a:solidFill>
                <a:schemeClr val="tx1"/>
              </a:solidFill>
            </a:endParaRPr>
          </a:p>
          <a:p>
            <a:r>
              <a:rPr lang="en-US" sz="2000" b="0" dirty="0"/>
              <a:t>Move to adopt the resolution depicted by document 11-21-0307r3 for </a:t>
            </a:r>
            <a:r>
              <a:rPr lang="pt-BR" sz="2000" b="0" dirty="0"/>
              <a:t>CIDs 5088, 5454, 5193, and 5175 </a:t>
            </a:r>
            <a:r>
              <a:rPr lang="en-US" sz="2000" b="0" dirty="0"/>
              <a:t>( 4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4433888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11-21-0318</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(202103-06):</a:t>
            </a:r>
            <a:endParaRPr lang="en-US" sz="2000" dirty="0">
              <a:solidFill>
                <a:schemeClr val="tx1"/>
              </a:solidFill>
            </a:endParaRPr>
          </a:p>
          <a:p>
            <a:r>
              <a:rPr lang="en-US" sz="2000" b="0" dirty="0"/>
              <a:t>Move to adopt the resolution depicted by document 11-21-0318r2 for </a:t>
            </a:r>
            <a:r>
              <a:rPr lang="pt-BR" sz="2000" b="0" dirty="0"/>
              <a:t>CIDs 5204, 5072, 5205, 5207, 5404, 5405, 5214, 5215, 5216, 5217 and 5151 </a:t>
            </a:r>
            <a:r>
              <a:rPr lang="en-US" sz="2000" b="0" dirty="0"/>
              <a:t>(11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2051964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11</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sz="1600" b="0" dirty="0"/>
              <a:t>Reminder of CR assignment from March 10</a:t>
            </a:r>
            <a:r>
              <a:rPr lang="en-US" sz="1600" b="0" baseline="30000" dirty="0"/>
              <a:t>th</a:t>
            </a:r>
            <a:r>
              <a:rPr lang="en-US" sz="1600" b="0" dirty="0"/>
              <a:t> meeting (5min – Roy Want)</a:t>
            </a:r>
          </a:p>
          <a:p>
            <a:pPr algn="just">
              <a:spcBef>
                <a:spcPct val="20000"/>
              </a:spcBef>
              <a:buFontTx/>
              <a:buChar char="•"/>
            </a:pPr>
            <a:r>
              <a:rPr lang="en-US" sz="1600" b="0" dirty="0"/>
              <a:t>Review submission queue and call for submissions (5min)</a:t>
            </a:r>
          </a:p>
          <a:p>
            <a:pPr algn="just">
              <a:spcBef>
                <a:spcPct val="20000"/>
              </a:spcBef>
              <a:buFontTx/>
              <a:buChar char="•"/>
            </a:pPr>
            <a:r>
              <a:rPr lang="en-US" sz="1600" b="0" dirty="0"/>
              <a:t>Review Targets towards May meeting (5min)</a:t>
            </a:r>
          </a:p>
          <a:p>
            <a:pPr algn="just">
              <a:spcBef>
                <a:spcPct val="20000"/>
              </a:spcBef>
              <a:buFontTx/>
              <a:buChar char="•"/>
            </a:pPr>
            <a:r>
              <a:rPr lang="en-US" sz="1600" b="0" dirty="0"/>
              <a:t>Review timelines and progress (10 min)</a:t>
            </a:r>
          </a:p>
          <a:p>
            <a:pPr algn="just">
              <a:spcBef>
                <a:spcPct val="20000"/>
              </a:spcBef>
              <a:buFontTx/>
              <a:buChar char="•"/>
            </a:pPr>
            <a:r>
              <a:rPr lang="en-US" sz="1600" b="0" dirty="0"/>
              <a:t>Review future telecons (5 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A6932-5A0A-4A07-8413-661FEB0E427B}"/>
              </a:ext>
            </a:extLst>
          </p:cNvPr>
          <p:cNvSpPr>
            <a:spLocks noGrp="1"/>
          </p:cNvSpPr>
          <p:nvPr>
            <p:ph type="title"/>
          </p:nvPr>
        </p:nvSpPr>
        <p:spPr>
          <a:xfrm>
            <a:off x="914401" y="685801"/>
            <a:ext cx="10361084" cy="582959"/>
          </a:xfrm>
        </p:spPr>
        <p:txBody>
          <a:bodyPr/>
          <a:lstStyle/>
          <a:p>
            <a:r>
              <a:rPr lang="en-US" b="0" dirty="0"/>
              <a:t>Reminder of CR assignment</a:t>
            </a:r>
            <a:endParaRPr lang="en-US" dirty="0"/>
          </a:p>
        </p:txBody>
      </p:sp>
      <p:sp>
        <p:nvSpPr>
          <p:cNvPr id="4" name="Slide Number Placeholder 3">
            <a:extLst>
              <a:ext uri="{FF2B5EF4-FFF2-40B4-BE49-F238E27FC236}">
                <a16:creationId xmlns:a16="http://schemas.microsoft.com/office/drawing/2014/main" id="{6B2F13D1-E0BE-434D-A8B4-4F813814E4B3}"/>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7CBA482-5D92-4CBF-938D-E3439C9AF58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BF0655-CE6A-421B-BA89-FD458EE2B07E}"/>
              </a:ext>
            </a:extLst>
          </p:cNvPr>
          <p:cNvSpPr>
            <a:spLocks noGrp="1"/>
          </p:cNvSpPr>
          <p:nvPr>
            <p:ph type="dt" idx="15"/>
          </p:nvPr>
        </p:nvSpPr>
        <p:spPr/>
        <p:txBody>
          <a:bodyPr/>
          <a:lstStyle/>
          <a:p>
            <a:r>
              <a:rPr lang="en-US"/>
              <a:t>Apr. 2021</a:t>
            </a:r>
            <a:endParaRPr lang="en-GB" dirty="0"/>
          </a:p>
        </p:txBody>
      </p:sp>
      <p:graphicFrame>
        <p:nvGraphicFramePr>
          <p:cNvPr id="9" name="Table 9">
            <a:extLst>
              <a:ext uri="{FF2B5EF4-FFF2-40B4-BE49-F238E27FC236}">
                <a16:creationId xmlns:a16="http://schemas.microsoft.com/office/drawing/2014/main" id="{50618486-7CBB-4CFB-BDAD-C84F4365D1FC}"/>
              </a:ext>
            </a:extLst>
          </p:cNvPr>
          <p:cNvGraphicFramePr>
            <a:graphicFrameLocks noGrp="1"/>
          </p:cNvGraphicFramePr>
          <p:nvPr>
            <p:extLst>
              <p:ext uri="{D42A27DB-BD31-4B8C-83A1-F6EECF244321}">
                <p14:modId xmlns:p14="http://schemas.microsoft.com/office/powerpoint/2010/main" val="3038493267"/>
              </p:ext>
            </p:extLst>
          </p:nvPr>
        </p:nvGraphicFramePr>
        <p:xfrm>
          <a:off x="1847528" y="1348136"/>
          <a:ext cx="8128000" cy="424180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3525930565"/>
                    </a:ext>
                  </a:extLst>
                </a:gridCol>
                <a:gridCol w="2032000">
                  <a:extLst>
                    <a:ext uri="{9D8B030D-6E8A-4147-A177-3AD203B41FA5}">
                      <a16:colId xmlns:a16="http://schemas.microsoft.com/office/drawing/2014/main" val="3984338263"/>
                    </a:ext>
                  </a:extLst>
                </a:gridCol>
                <a:gridCol w="2032000">
                  <a:extLst>
                    <a:ext uri="{9D8B030D-6E8A-4147-A177-3AD203B41FA5}">
                      <a16:colId xmlns:a16="http://schemas.microsoft.com/office/drawing/2014/main" val="3465243434"/>
                    </a:ext>
                  </a:extLst>
                </a:gridCol>
                <a:gridCol w="2032000">
                  <a:extLst>
                    <a:ext uri="{9D8B030D-6E8A-4147-A177-3AD203B41FA5}">
                      <a16:colId xmlns:a16="http://schemas.microsoft.com/office/drawing/2014/main" val="1800123630"/>
                    </a:ext>
                  </a:extLst>
                </a:gridCol>
              </a:tblGrid>
              <a:tr h="370840">
                <a:tc>
                  <a:txBody>
                    <a:bodyPr/>
                    <a:lstStyle/>
                    <a:p>
                      <a:pPr algn="ctr"/>
                      <a:r>
                        <a:rPr lang="en-US" sz="11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Request DATE</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3500" marR="63500" marT="63500" marB="63500"/>
                </a:tc>
                <a:tc>
                  <a:txBody>
                    <a:bodyPr/>
                    <a:lstStyle/>
                    <a:p>
                      <a:pPr algn="ctr"/>
                      <a:r>
                        <a:rPr lang="en-US" sz="11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TO NAME</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3500" marR="63500" marT="63500" marB="63500"/>
                </a:tc>
                <a:tc>
                  <a:txBody>
                    <a:bodyPr/>
                    <a:lstStyle/>
                    <a:p>
                      <a:pPr algn="ctr"/>
                      <a:r>
                        <a:rPr lang="en-US" sz="11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FROM</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3500" marR="63500" marT="63500" marB="63500"/>
                </a:tc>
                <a:tc>
                  <a:txBody>
                    <a:bodyPr/>
                    <a:lstStyle/>
                    <a:p>
                      <a:pPr algn="ctr"/>
                      <a:r>
                        <a:rPr lang="en-US" sz="11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CID/Section</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3500" marR="63500" marT="63500" marB="63500"/>
                </a:tc>
                <a:extLst>
                  <a:ext uri="{0D108BD9-81ED-4DB2-BD59-A6C34878D82A}">
                    <a16:rowId xmlns:a16="http://schemas.microsoft.com/office/drawing/2014/main" val="2933089315"/>
                  </a:ext>
                </a:extLst>
              </a:tr>
              <a:tr h="370840">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3/10</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Jonathan Segev</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11.21.6.4.6 (4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2495007819"/>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3/10</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Ali Raissinia</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11.21.6.4 - 11.21..6.4.4.5 (28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30106858"/>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3/10</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Dibakar Das</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9.3.1.22.10 - 9.3.1.22.10.4 (12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4062863267"/>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3/10</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Tianyu Wu</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9.3.1.19 (10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2024550158"/>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3/9</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Dibakar Das</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11.21.6.3 (13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1331608552"/>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3/9</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Dibakar Das</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9.4.2.298 (7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658504438"/>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2/27</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Nehru</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5373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unassignment</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(1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1726941624"/>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2/24</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Nehru</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5370 (originally a typo showing 530), 5371, 5372, 5445  (4 CIDs)</a:t>
                      </a:r>
                    </a:p>
                  </a:txBody>
                  <a:tcPr marL="63500" marR="63500" marT="63500" marB="63500"/>
                </a:tc>
                <a:extLst>
                  <a:ext uri="{0D108BD9-81ED-4DB2-BD59-A6C34878D82A}">
                    <a16:rowId xmlns:a16="http://schemas.microsoft.com/office/drawing/2014/main" val="2487157385"/>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2/24</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Christian Berger</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5404 (originally requested as a  duplicate of 5405) (1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611600554"/>
                  </a:ext>
                </a:extLst>
              </a:tr>
            </a:tbl>
          </a:graphicData>
        </a:graphic>
      </p:graphicFrame>
      <p:sp>
        <p:nvSpPr>
          <p:cNvPr id="10" name="Title 1">
            <a:extLst>
              <a:ext uri="{FF2B5EF4-FFF2-40B4-BE49-F238E27FC236}">
                <a16:creationId xmlns:a16="http://schemas.microsoft.com/office/drawing/2014/main" id="{3034E6A0-CBF8-46D7-A42B-10739FAFE25A}"/>
              </a:ext>
            </a:extLst>
          </p:cNvPr>
          <p:cNvSpPr txBox="1">
            <a:spLocks/>
          </p:cNvSpPr>
          <p:nvPr/>
        </p:nvSpPr>
        <p:spPr bwMode="auto">
          <a:xfrm>
            <a:off x="191344" y="5633355"/>
            <a:ext cx="10361084" cy="582959"/>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endParaRPr lang="en-US" sz="1400" b="0" kern="0" dirty="0"/>
          </a:p>
          <a:p>
            <a:pPr algn="l"/>
            <a:r>
              <a:rPr lang="en-US" sz="1400" b="0" kern="0" dirty="0"/>
              <a:t>Link to most recent CR DB: https://mentor.ieee.org/802.11/dcn/21/11-21-0258-02-00az-lb253-comments.xlsx  </a:t>
            </a:r>
          </a:p>
          <a:p>
            <a:pPr algn="l"/>
            <a:endParaRPr lang="en-US" sz="1400" b="0" kern="0" dirty="0"/>
          </a:p>
        </p:txBody>
      </p:sp>
    </p:spTree>
    <p:extLst>
      <p:ext uri="{BB962C8B-B14F-4D97-AF65-F5344CB8AC3E}">
        <p14:creationId xmlns:p14="http://schemas.microsoft.com/office/powerpoint/2010/main" val="20929796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Current pipeline:</a:t>
            </a:r>
          </a:p>
          <a:p>
            <a:pPr lvl="1">
              <a:buFont typeface="Arial" panose="020B0604020202020204" pitchFamily="34" charset="0"/>
              <a:buChar char="•"/>
            </a:pPr>
            <a:endParaRPr lang="en-US" b="0" dirty="0"/>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4633200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March Progress and Targets Towards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Work completed:</a:t>
            </a:r>
          </a:p>
          <a:p>
            <a:pPr lvl="1">
              <a:buFont typeface="Arial" panose="020B0604020202020204" pitchFamily="34" charset="0"/>
              <a:buChar char="•"/>
            </a:pPr>
            <a:r>
              <a:rPr lang="en-US" dirty="0"/>
              <a:t>Reviewed/approved 73 comments.</a:t>
            </a:r>
          </a:p>
          <a:p>
            <a:pPr>
              <a:buFont typeface="Arial" panose="020B0604020202020204" pitchFamily="34" charset="0"/>
              <a:buChar char="•"/>
            </a:pPr>
            <a:r>
              <a:rPr lang="en-US" dirty="0"/>
              <a:t>Targets:</a:t>
            </a:r>
          </a:p>
          <a:p>
            <a:pPr lvl="1">
              <a:buFont typeface="Arial" panose="020B0604020202020204" pitchFamily="34" charset="0"/>
              <a:buChar char="•"/>
            </a:pPr>
            <a:r>
              <a:rPr lang="en-US" dirty="0"/>
              <a:t>Continue LB253 comment resolution.</a:t>
            </a:r>
          </a:p>
          <a:p>
            <a:pPr lvl="1">
              <a:buFont typeface="Arial" panose="020B0604020202020204" pitchFamily="34" charset="0"/>
              <a:buChar char="•"/>
            </a:pPr>
            <a:r>
              <a:rPr lang="en-US" dirty="0"/>
              <a:t>Generate P802.11az D3.1 adopting resolutions from March meeting.</a:t>
            </a:r>
          </a:p>
          <a:p>
            <a:pPr lvl="1">
              <a:buFont typeface="Arial" panose="020B0604020202020204" pitchFamily="34" charset="0"/>
              <a:buChar char="•"/>
            </a:pPr>
            <a:r>
              <a:rPr lang="en-US" dirty="0"/>
              <a:t>Initiate response to MDR findings </a:t>
            </a:r>
            <a:r>
              <a:rPr lang="en-US" sz="1400" dirty="0"/>
              <a:t>(Editors)</a:t>
            </a:r>
            <a:r>
              <a:rPr lang="en-US" sz="1600" dirty="0"/>
              <a:t>.</a:t>
            </a: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Targets Towards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b="0" dirty="0"/>
              <a:t>Continue LB253 comment resolution.</a:t>
            </a:r>
          </a:p>
          <a:p>
            <a:pPr>
              <a:buFont typeface="Arial" panose="020B0604020202020204" pitchFamily="34" charset="0"/>
              <a:buChar char="•"/>
            </a:pPr>
            <a:r>
              <a:rPr lang="en-US" b="0" dirty="0"/>
              <a:t>Generate P802.11az D3.1 adopting resolutions from March meeting.</a:t>
            </a:r>
          </a:p>
          <a:p>
            <a:pPr>
              <a:buFont typeface="Arial" panose="020B0604020202020204" pitchFamily="34" charset="0"/>
              <a:buChar char="•"/>
            </a:pPr>
            <a:r>
              <a:rPr lang="en-US" b="0" dirty="0"/>
              <a:t>Initiate response to MDR findings </a:t>
            </a:r>
            <a:r>
              <a:rPr lang="en-US" sz="1800" b="0" dirty="0"/>
              <a:t>(Editors)</a:t>
            </a:r>
            <a:r>
              <a:rPr lang="en-US" sz="2000" b="0" dirty="0"/>
              <a:t>.</a:t>
            </a:r>
            <a:endParaRPr lang="en-US" b="0"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273194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a:t>Timeline </a:t>
            </a:r>
            <a:r>
              <a:rPr lang="en-US" dirty="0"/>
              <a:t>– updated past March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888221"/>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4174700"/>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890918"/>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888380"/>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888529"/>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19" y="4182700"/>
            <a:ext cx="180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5736652" y="4582330"/>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896200" y="3068960"/>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grpSp>
        <p:nvGrpSpPr>
          <p:cNvPr id="3" name="Group 2">
            <a:extLst>
              <a:ext uri="{FF2B5EF4-FFF2-40B4-BE49-F238E27FC236}">
                <a16:creationId xmlns:a16="http://schemas.microsoft.com/office/drawing/2014/main" id="{28CF0915-8ED0-4994-B502-33D19ECAB01A}"/>
              </a:ext>
            </a:extLst>
          </p:cNvPr>
          <p:cNvGrpSpPr/>
          <p:nvPr/>
        </p:nvGrpSpPr>
        <p:grpSpPr>
          <a:xfrm>
            <a:off x="7668534" y="2425355"/>
            <a:ext cx="650149" cy="672139"/>
            <a:chOff x="7668534" y="2425355"/>
            <a:chExt cx="650149" cy="672139"/>
          </a:xfrm>
        </p:grpSpPr>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642354" y="2431553"/>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10356796" y="2691938"/>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68" name="Rectangle 167">
            <a:extLst>
              <a:ext uri="{FF2B5EF4-FFF2-40B4-BE49-F238E27FC236}">
                <a16:creationId xmlns:a16="http://schemas.microsoft.com/office/drawing/2014/main" id="{A6609AD8-0BD0-4DE6-98A2-627D5F941659}"/>
              </a:ext>
            </a:extLst>
          </p:cNvPr>
          <p:cNvSpPr/>
          <p:nvPr/>
        </p:nvSpPr>
        <p:spPr>
          <a:xfrm>
            <a:off x="7055129" y="3890741"/>
            <a:ext cx="1037171" cy="241084"/>
          </a:xfrm>
          <a:prstGeom prst="rect">
            <a:avLst/>
          </a:prstGeom>
          <a:gradFill>
            <a:gsLst>
              <a:gs pos="0">
                <a:srgbClr val="FFFF00"/>
              </a:gs>
              <a:gs pos="68000">
                <a:srgbClr val="FFFF00"/>
              </a:gs>
              <a:gs pos="79000">
                <a:srgbClr val="00B050"/>
              </a:gs>
              <a:gs pos="100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173" name="Rectangle 172">
            <a:extLst>
              <a:ext uri="{FF2B5EF4-FFF2-40B4-BE49-F238E27FC236}">
                <a16:creationId xmlns:a16="http://schemas.microsoft.com/office/drawing/2014/main" id="{F4CFBCF5-0562-4CD1-8BE5-1D5BE737664D}"/>
              </a:ext>
            </a:extLst>
          </p:cNvPr>
          <p:cNvSpPr/>
          <p:nvPr/>
        </p:nvSpPr>
        <p:spPr>
          <a:xfrm>
            <a:off x="9201477" y="3888407"/>
            <a:ext cx="777965"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sp>
        <p:nvSpPr>
          <p:cNvPr id="169" name="Rectangle 168">
            <a:extLst>
              <a:ext uri="{FF2B5EF4-FFF2-40B4-BE49-F238E27FC236}">
                <a16:creationId xmlns:a16="http://schemas.microsoft.com/office/drawing/2014/main" id="{8200F9A2-67E5-4987-9546-12211A6042BD}"/>
              </a:ext>
            </a:extLst>
          </p:cNvPr>
          <p:cNvSpPr/>
          <p:nvPr/>
        </p:nvSpPr>
        <p:spPr>
          <a:xfrm>
            <a:off x="7323995" y="3645563"/>
            <a:ext cx="712067" cy="243918"/>
          </a:xfrm>
          <a:prstGeom prst="rect">
            <a:avLst/>
          </a:prstGeom>
          <a:gradFill>
            <a:gsLst>
              <a:gs pos="0">
                <a:srgbClr val="FFFF00"/>
              </a:gs>
              <a:gs pos="0">
                <a:srgbClr val="FFFF00"/>
              </a:gs>
              <a:gs pos="62000">
                <a:srgbClr val="FFFF00"/>
              </a:gs>
              <a:gs pos="81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02C6E214-6D3E-41BA-9208-3834DA86B95B}"/>
              </a:ext>
            </a:extLst>
          </p:cNvPr>
          <p:cNvSpPr/>
          <p:nvPr/>
        </p:nvSpPr>
        <p:spPr>
          <a:xfrm>
            <a:off x="8475419" y="3889351"/>
            <a:ext cx="879000" cy="2475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0" name="Rectangle 169">
            <a:extLst>
              <a:ext uri="{FF2B5EF4-FFF2-40B4-BE49-F238E27FC236}">
                <a16:creationId xmlns:a16="http://schemas.microsoft.com/office/drawing/2014/main" id="{67AF27AE-0EAD-4603-A050-028DEEF65666}"/>
              </a:ext>
            </a:extLst>
          </p:cNvPr>
          <p:cNvSpPr/>
          <p:nvPr/>
        </p:nvSpPr>
        <p:spPr>
          <a:xfrm>
            <a:off x="8040216" y="3890636"/>
            <a:ext cx="446793"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00" dirty="0">
                <a:solidFill>
                  <a:schemeClr val="tx1"/>
                </a:solidFill>
              </a:rPr>
              <a:t>Next </a:t>
            </a:r>
          </a:p>
          <a:p>
            <a:pPr algn="ctr">
              <a:defRPr/>
            </a:pPr>
            <a:r>
              <a:rPr lang="en-US" sz="1000" dirty="0">
                <a:solidFill>
                  <a:schemeClr val="tx1"/>
                </a:solidFill>
              </a:rPr>
              <a:t>LB</a:t>
            </a:r>
          </a:p>
        </p:txBody>
      </p:sp>
      <p:sp>
        <p:nvSpPr>
          <p:cNvPr id="63" name="Rectangle 62">
            <a:extLst>
              <a:ext uri="{FF2B5EF4-FFF2-40B4-BE49-F238E27FC236}">
                <a16:creationId xmlns:a16="http://schemas.microsoft.com/office/drawing/2014/main" id="{86584CC9-10B2-40BB-A3F1-131186C79250}"/>
              </a:ext>
            </a:extLst>
          </p:cNvPr>
          <p:cNvSpPr/>
          <p:nvPr/>
        </p:nvSpPr>
        <p:spPr>
          <a:xfrm>
            <a:off x="8362375" y="3642824"/>
            <a:ext cx="24141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64" name="Oval Callout 93">
            <a:extLst>
              <a:ext uri="{FF2B5EF4-FFF2-40B4-BE49-F238E27FC236}">
                <a16:creationId xmlns:a16="http://schemas.microsoft.com/office/drawing/2014/main" id="{A65DD93F-BB47-4E8E-8821-C6F5E935C5A2}"/>
              </a:ext>
            </a:extLst>
          </p:cNvPr>
          <p:cNvSpPr/>
          <p:nvPr/>
        </p:nvSpPr>
        <p:spPr bwMode="auto">
          <a:xfrm>
            <a:off x="8707022" y="2832100"/>
            <a:ext cx="1158306" cy="487541"/>
          </a:xfrm>
          <a:prstGeom prst="wedgeEllipseCallout">
            <a:avLst>
              <a:gd name="adj1" fmla="val -71339"/>
              <a:gd name="adj2" fmla="val 11638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6" name="Group 65">
            <a:extLst>
              <a:ext uri="{FF2B5EF4-FFF2-40B4-BE49-F238E27FC236}">
                <a16:creationId xmlns:a16="http://schemas.microsoft.com/office/drawing/2014/main" id="{3F65A8A0-3EEF-4C41-BB52-29E8E9A84FF5}"/>
              </a:ext>
            </a:extLst>
          </p:cNvPr>
          <p:cNvGrpSpPr/>
          <p:nvPr/>
        </p:nvGrpSpPr>
        <p:grpSpPr>
          <a:xfrm>
            <a:off x="8987553" y="2424078"/>
            <a:ext cx="650149" cy="395140"/>
            <a:chOff x="7668534" y="2425355"/>
            <a:chExt cx="650149" cy="395140"/>
          </a:xfrm>
        </p:grpSpPr>
        <p:sp>
          <p:nvSpPr>
            <p:cNvPr id="67" name="Text Box 26">
              <a:extLst>
                <a:ext uri="{FF2B5EF4-FFF2-40B4-BE49-F238E27FC236}">
                  <a16:creationId xmlns:a16="http://schemas.microsoft.com/office/drawing/2014/main" id="{3A6F5E8C-33B1-424C-8B0A-C9CE3A7C87F2}"/>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p:txBody>
        </p:sp>
        <p:sp>
          <p:nvSpPr>
            <p:cNvPr id="68" name="Isosceles Triangle 67">
              <a:extLst>
                <a:ext uri="{FF2B5EF4-FFF2-40B4-BE49-F238E27FC236}">
                  <a16:creationId xmlns:a16="http://schemas.microsoft.com/office/drawing/2014/main" id="{6042DA1B-4AB9-4785-9E8D-B31232BAC7DF}"/>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9" name="Group 68">
            <a:extLst>
              <a:ext uri="{FF2B5EF4-FFF2-40B4-BE49-F238E27FC236}">
                <a16:creationId xmlns:a16="http://schemas.microsoft.com/office/drawing/2014/main" id="{1B5376F2-543E-4B6C-8A7A-2DF2B9112520}"/>
              </a:ext>
            </a:extLst>
          </p:cNvPr>
          <p:cNvGrpSpPr/>
          <p:nvPr/>
        </p:nvGrpSpPr>
        <p:grpSpPr>
          <a:xfrm>
            <a:off x="9622315" y="2404168"/>
            <a:ext cx="650149" cy="395140"/>
            <a:chOff x="7668534" y="2425355"/>
            <a:chExt cx="650149" cy="395140"/>
          </a:xfrm>
        </p:grpSpPr>
        <p:sp>
          <p:nvSpPr>
            <p:cNvPr id="70" name="Text Box 26">
              <a:extLst>
                <a:ext uri="{FF2B5EF4-FFF2-40B4-BE49-F238E27FC236}">
                  <a16:creationId xmlns:a16="http://schemas.microsoft.com/office/drawing/2014/main" id="{BD436B5B-D98D-4061-A4C3-867D87BE0C8A}"/>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p:txBody>
        </p:sp>
        <p:sp>
          <p:nvSpPr>
            <p:cNvPr id="71" name="Isosceles Triangle 70">
              <a:extLst>
                <a:ext uri="{FF2B5EF4-FFF2-40B4-BE49-F238E27FC236}">
                  <a16:creationId xmlns:a16="http://schemas.microsoft.com/office/drawing/2014/main" id="{4F7733D1-90D3-4856-B0BE-13784629A0C6}"/>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5307389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March 17*, 31 		13:00 – 15:00 ET</a:t>
            </a:r>
          </a:p>
          <a:p>
            <a:pPr>
              <a:buFont typeface="Arial" panose="020B0604020202020204" pitchFamily="34" charset="0"/>
              <a:buChar char="•"/>
            </a:pPr>
            <a:r>
              <a:rPr lang="en-US" altLang="en-US" sz="2000" b="0" dirty="0"/>
              <a:t>March 25</a:t>
            </a:r>
            <a:r>
              <a:rPr lang="en-US" altLang="en-US" sz="1800" b="0" baseline="30000" dirty="0"/>
              <a:t>+</a:t>
            </a:r>
            <a:r>
              <a:rPr lang="en-US" altLang="en-US" sz="2000" b="0" dirty="0"/>
              <a:t> 	 		10:00 – 12:00 ET</a:t>
            </a:r>
          </a:p>
          <a:p>
            <a:pPr>
              <a:buFont typeface="Arial" panose="020B0604020202020204" pitchFamily="34" charset="0"/>
              <a:buChar char="•"/>
            </a:pPr>
            <a:r>
              <a:rPr lang="en-US" altLang="en-US" sz="2000" b="0" dirty="0"/>
              <a:t>April 7,14,21			13:00 – 15:00 ET</a:t>
            </a:r>
          </a:p>
          <a:p>
            <a:pPr>
              <a:buFont typeface="Arial" panose="020B0604020202020204" pitchFamily="34" charset="0"/>
              <a:buChar char="•"/>
            </a:pPr>
            <a:r>
              <a:rPr lang="en-US" altLang="en-US" sz="2000" b="0" dirty="0"/>
              <a:t>April 29</a:t>
            </a:r>
            <a:r>
              <a:rPr lang="en-US" altLang="en-US" sz="2000" b="0" baseline="30000" dirty="0"/>
              <a:t> +</a:t>
            </a:r>
            <a:r>
              <a:rPr lang="en-US" altLang="en-US" sz="2000" b="0" dirty="0"/>
              <a:t>				10:00 – 12:00 ET</a:t>
            </a:r>
          </a:p>
          <a:p>
            <a:pPr>
              <a:buFont typeface="Arial" panose="020B0604020202020204" pitchFamily="34" charset="0"/>
              <a:buChar char="•"/>
            </a:pPr>
            <a:r>
              <a:rPr lang="en-US" altLang="en-US" sz="2000" b="0" dirty="0"/>
              <a:t>May 5, 26 			13:00 – 15:00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1600" b="0" dirty="0"/>
              <a:t>*</a:t>
            </a:r>
            <a:r>
              <a:rPr lang="en-US" altLang="en-US" sz="1800" b="0" dirty="0"/>
              <a:t>Previously announced. </a:t>
            </a:r>
          </a:p>
          <a:p>
            <a:pPr marL="0" indent="0"/>
            <a:r>
              <a:rPr lang="en-US" altLang="en-US" sz="2000" b="0" dirty="0"/>
              <a:t>**</a:t>
            </a:r>
            <a:r>
              <a:rPr lang="en-US" altLang="en-US" sz="1800" b="0" dirty="0"/>
              <a:t>WG May meeting is running May 10</a:t>
            </a:r>
            <a:r>
              <a:rPr lang="en-US" altLang="en-US" sz="1800" b="0" baseline="30000" dirty="0"/>
              <a:t>th</a:t>
            </a:r>
            <a:r>
              <a:rPr lang="en-US" altLang="en-US" sz="1800" b="0" dirty="0"/>
              <a:t> – 18</a:t>
            </a:r>
            <a:r>
              <a:rPr lang="en-US" altLang="en-US" sz="1800" b="0" baseline="30000" dirty="0"/>
              <a:t>th</a:t>
            </a:r>
            <a:r>
              <a:rPr lang="en-US" altLang="en-US" sz="1800" b="0" dirty="0"/>
              <a:t> , refer to WG agenda doc.</a:t>
            </a:r>
          </a:p>
          <a:p>
            <a:pPr marL="0" indent="0"/>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0710628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sz="2000" b="0" dirty="0"/>
              <a:t>Discussion topics (review submissions):</a:t>
            </a:r>
          </a:p>
          <a:p>
            <a:pPr lvl="1" algn="just">
              <a:spcBef>
                <a:spcPct val="20000"/>
              </a:spcBef>
              <a:buFontTx/>
              <a:buChar char="•"/>
            </a:pPr>
            <a:r>
              <a:rPr lang="en-US" sz="1800" dirty="0"/>
              <a:t>11-21-478 CID resolutions for lb253 (Ali Raissinia) - as needed.</a:t>
            </a:r>
            <a:endParaRPr lang="en-US" sz="1800" b="0" dirty="0"/>
          </a:p>
          <a:p>
            <a:pPr algn="just">
              <a:spcBef>
                <a:spcPct val="20000"/>
              </a:spcBef>
              <a:buFontTx/>
              <a:buChar char="•"/>
            </a:pPr>
            <a:r>
              <a:rPr lang="en-US" sz="2000" b="0" dirty="0"/>
              <a:t>Review submission queue and call for submissions (5min)</a:t>
            </a:r>
          </a:p>
          <a:p>
            <a:pPr algn="just">
              <a:spcBef>
                <a:spcPct val="20000"/>
              </a:spcBef>
              <a:buFontTx/>
              <a:buChar char="•"/>
            </a:pPr>
            <a:r>
              <a:rPr lang="en-US" sz="2000" b="0" dirty="0"/>
              <a:t>Review future telecons (5 min)</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a:p>
            <a:pPr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889850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11-21-0478</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r>
              <a:rPr lang="en-US" sz="2000" b="0" dirty="0"/>
              <a:t>We agree to the resolution depicted by document 11-21-0478r2 for </a:t>
            </a:r>
            <a:r>
              <a:rPr lang="pt-BR" sz="2000" b="0" dirty="0"/>
              <a:t>CIDs 5045, 5046, 5047, 5049, </a:t>
            </a:r>
          </a:p>
          <a:p>
            <a:r>
              <a:rPr lang="pt-BR" sz="2000" b="0" dirty="0"/>
              <a:t>5050, 5051, 5052, 5053, 5056, 5057, 5058, 5059, 5060, 5062, 5063, 5064, 5067, 5068, 5069, 5070,</a:t>
            </a:r>
          </a:p>
          <a:p>
            <a:r>
              <a:rPr lang="pt-BR" sz="2000" b="0" dirty="0"/>
              <a:t>and 5071 </a:t>
            </a:r>
            <a:r>
              <a:rPr lang="en-US" sz="2000" b="0" dirty="0"/>
              <a:t>( 21 CIDs total). </a:t>
            </a:r>
          </a:p>
          <a:p>
            <a:pPr marL="0" indent="0"/>
            <a:endParaRPr lang="en-US" sz="2000" b="0" dirty="0"/>
          </a:p>
          <a:p>
            <a:pPr marL="0" indent="0"/>
            <a:r>
              <a:rPr lang="en-US" sz="2000" b="0" dirty="0"/>
              <a:t>Results (Y/N/A): 8/0/2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00378176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Current pipeline:</a:t>
            </a:r>
          </a:p>
          <a:p>
            <a:pPr lvl="1">
              <a:buFont typeface="Arial" panose="020B0604020202020204" pitchFamily="34" charset="0"/>
              <a:buChar char="•"/>
            </a:pPr>
            <a:endParaRPr lang="en-US" sz="1800" dirty="0"/>
          </a:p>
          <a:p>
            <a:pPr lvl="1">
              <a:buFont typeface="Arial" panose="020B0604020202020204" pitchFamily="34" charset="0"/>
              <a:buChar char="•"/>
            </a:pPr>
            <a:endParaRPr lang="en-US" b="0" dirty="0"/>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40984862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March 	25</a:t>
            </a:r>
            <a:r>
              <a:rPr lang="en-US" altLang="en-US" sz="1800" b="0" baseline="30000" dirty="0"/>
              <a:t>+</a:t>
            </a:r>
            <a:r>
              <a:rPr lang="en-US" altLang="en-US" sz="2000" b="0" dirty="0"/>
              <a:t> 	 		10:00 – 12:00 ET</a:t>
            </a:r>
          </a:p>
          <a:p>
            <a:pPr>
              <a:buFont typeface="Arial" panose="020B0604020202020204" pitchFamily="34" charset="0"/>
              <a:buChar char="•"/>
            </a:pPr>
            <a:r>
              <a:rPr lang="en-US" altLang="en-US" sz="2000" b="0" dirty="0"/>
              <a:t>March 	31 			13:00 – 15:00 ET</a:t>
            </a:r>
          </a:p>
          <a:p>
            <a:pPr>
              <a:buFont typeface="Arial" panose="020B0604020202020204" pitchFamily="34" charset="0"/>
              <a:buChar char="•"/>
            </a:pPr>
            <a:r>
              <a:rPr lang="en-US" altLang="en-US" sz="2000" b="0" dirty="0"/>
              <a:t>April 	7,14,21		13:00 – 15:00 ET</a:t>
            </a:r>
          </a:p>
          <a:p>
            <a:pPr>
              <a:buFont typeface="Arial" panose="020B0604020202020204" pitchFamily="34" charset="0"/>
              <a:buChar char="•"/>
            </a:pPr>
            <a:r>
              <a:rPr lang="en-US" altLang="en-US" sz="2000" b="0" dirty="0"/>
              <a:t>April 	29</a:t>
            </a:r>
            <a:r>
              <a:rPr lang="en-US" altLang="en-US" sz="2000" b="0" baseline="30000" dirty="0"/>
              <a:t> +</a:t>
            </a:r>
            <a:r>
              <a:rPr lang="en-US" altLang="en-US" sz="2000" b="0" dirty="0"/>
              <a:t>			10:00 – 12:00 ET</a:t>
            </a:r>
          </a:p>
          <a:p>
            <a:pPr>
              <a:buFont typeface="Arial" panose="020B0604020202020204" pitchFamily="34" charset="0"/>
              <a:buChar char="•"/>
            </a:pPr>
            <a:r>
              <a:rPr lang="en-US" altLang="en-US" sz="2000" b="0" dirty="0"/>
              <a:t>May 		5, 26 		13:00 – 15:00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r>
              <a:rPr lang="en-US" altLang="en-US" sz="1600" b="0" dirty="0"/>
              <a:t>*</a:t>
            </a:r>
            <a:r>
              <a:rPr lang="en-US" altLang="en-US" sz="1800" b="0" dirty="0"/>
              <a:t>Previously announced. </a:t>
            </a:r>
          </a:p>
          <a:p>
            <a:pPr marL="0" indent="0"/>
            <a:r>
              <a:rPr lang="en-US" altLang="en-US" sz="2000" b="0" dirty="0"/>
              <a:t>**</a:t>
            </a:r>
            <a:r>
              <a:rPr lang="en-US" altLang="en-US" sz="1800" b="0" dirty="0"/>
              <a:t>WG May meeting is running May 10</a:t>
            </a:r>
            <a:r>
              <a:rPr lang="en-US" altLang="en-US" sz="1800" b="0" baseline="30000" dirty="0"/>
              <a:t>th</a:t>
            </a:r>
            <a:r>
              <a:rPr lang="en-US" altLang="en-US" sz="1800" b="0" dirty="0"/>
              <a:t> – 18</a:t>
            </a:r>
            <a:r>
              <a:rPr lang="en-US" altLang="en-US" sz="1800" b="0" baseline="30000" dirty="0"/>
              <a:t>th</a:t>
            </a:r>
            <a:r>
              <a:rPr lang="en-US" altLang="en-US" sz="1800" b="0" dirty="0"/>
              <a:t> , refer to WG agenda doc.</a:t>
            </a:r>
          </a:p>
          <a:p>
            <a:pPr marL="0" indent="0"/>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09159106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15446324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74424170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25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sz="2000" b="0" dirty="0"/>
              <a:t>Discussion topics (review submissions):</a:t>
            </a:r>
          </a:p>
          <a:p>
            <a:pPr lvl="1" algn="just">
              <a:spcBef>
                <a:spcPct val="20000"/>
              </a:spcBef>
              <a:buFontTx/>
              <a:buChar char="•"/>
            </a:pPr>
            <a:r>
              <a:rPr lang="en-US" sz="1600" dirty="0"/>
              <a:t>11-21-0519-00-00az-comment-resolution-lb253-parameters - part 3 (Christian Berger) – 20min</a:t>
            </a:r>
          </a:p>
          <a:p>
            <a:pPr lvl="1" algn="just">
              <a:spcBef>
                <a:spcPct val="20000"/>
              </a:spcBef>
              <a:buFontTx/>
              <a:buChar char="•"/>
            </a:pPr>
            <a:r>
              <a:rPr lang="en-US" sz="1600" dirty="0"/>
              <a:t>11-21-0505-00-00az six CID resolutions for lb253 (Ali Raissinia) – 30min </a:t>
            </a:r>
          </a:p>
          <a:p>
            <a:pPr algn="just">
              <a:spcBef>
                <a:spcPct val="20000"/>
              </a:spcBef>
              <a:buFontTx/>
              <a:buChar char="•"/>
            </a:pPr>
            <a:r>
              <a:rPr lang="en-US" sz="2000" b="0" dirty="0"/>
              <a:t>Review submission pipeline and call for submissions (5min)</a:t>
            </a:r>
          </a:p>
          <a:p>
            <a:pPr algn="just">
              <a:spcBef>
                <a:spcPct val="20000"/>
              </a:spcBef>
              <a:buFontTx/>
              <a:buChar char="•"/>
            </a:pPr>
            <a:r>
              <a:rPr lang="en-US" sz="2000" b="0" dirty="0"/>
              <a:t>Review future telecons (5 min)</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a:p>
            <a:pPr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64055184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11-21-505</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r>
              <a:rPr lang="en-US" sz="2000" b="0" dirty="0"/>
              <a:t>We agree to the resolution depicted by document 11-21-0505r1 for </a:t>
            </a:r>
            <a:r>
              <a:rPr lang="pt-BR" sz="2000" b="0" dirty="0"/>
              <a:t>CIDs CID5061, CID5066, CID5198, CID5222, CID5224, CID5230 </a:t>
            </a:r>
            <a:r>
              <a:rPr lang="en-US" sz="2000" b="0" dirty="0"/>
              <a:t>(6 CIDs total). </a:t>
            </a:r>
          </a:p>
          <a:p>
            <a:pPr marL="0" indent="0"/>
            <a:endParaRPr lang="en-US" sz="2000" b="0" dirty="0"/>
          </a:p>
          <a:p>
            <a:pPr marL="0" indent="0"/>
            <a:r>
              <a:rPr lang="en-US" sz="2000" b="0" dirty="0"/>
              <a:t>Results (Y/N/A): 7/0/1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73739786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Current pipeline:</a:t>
            </a:r>
          </a:p>
          <a:p>
            <a:pPr lvl="1" algn="just">
              <a:spcBef>
                <a:spcPct val="20000"/>
              </a:spcBef>
              <a:buFontTx/>
              <a:buChar char="•"/>
            </a:pPr>
            <a:r>
              <a:rPr lang="en-US" sz="1800" dirty="0"/>
              <a:t>11-21-0519 	comment-resolution-lb253-parameters - part 3 (Christian Berger)</a:t>
            </a:r>
          </a:p>
          <a:p>
            <a:pPr lvl="1" algn="just">
              <a:spcBef>
                <a:spcPct val="20000"/>
              </a:spcBef>
              <a:buFontTx/>
              <a:buChar char="•"/>
            </a:pPr>
            <a:r>
              <a:rPr lang="en-US" sz="1800"/>
              <a:t>11-21-0532 </a:t>
            </a:r>
            <a:r>
              <a:rPr lang="en-US" sz="1800" dirty="0"/>
              <a:t>	AID-RSID-clarification (Dibakar Das)</a:t>
            </a:r>
          </a:p>
          <a:p>
            <a:pPr lvl="1" algn="just">
              <a:spcBef>
                <a:spcPct val="20000"/>
              </a:spcBef>
              <a:buFontTx/>
              <a:buChar char="•"/>
            </a:pPr>
            <a:r>
              <a:rPr lang="en-US" sz="1800" dirty="0"/>
              <a:t>11-21-0533	</a:t>
            </a:r>
            <a:r>
              <a:rPr lang="en-US" sz="1800" dirty="0" err="1"/>
              <a:t>TGaz</a:t>
            </a:r>
            <a:r>
              <a:rPr lang="en-US" sz="1800" dirty="0"/>
              <a:t> LB253 CR (Jonathan Segev)</a:t>
            </a:r>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78835487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March 	31 			13:00 – 15:00 ET</a:t>
            </a:r>
          </a:p>
          <a:p>
            <a:pPr>
              <a:buFont typeface="Arial" panose="020B0604020202020204" pitchFamily="34" charset="0"/>
              <a:buChar char="•"/>
            </a:pPr>
            <a:r>
              <a:rPr lang="en-US" altLang="en-US" sz="2000" b="0" dirty="0"/>
              <a:t>April 	7,14,21		13:00 – 15:00 ET</a:t>
            </a:r>
          </a:p>
          <a:p>
            <a:pPr>
              <a:buFont typeface="Arial" panose="020B0604020202020204" pitchFamily="34" charset="0"/>
              <a:buChar char="•"/>
            </a:pPr>
            <a:r>
              <a:rPr lang="en-US" altLang="en-US" sz="2000" b="0" dirty="0"/>
              <a:t>April 	29</a:t>
            </a:r>
            <a:r>
              <a:rPr lang="en-US" altLang="en-US" sz="2000" b="0" baseline="30000" dirty="0"/>
              <a:t> +</a:t>
            </a:r>
            <a:r>
              <a:rPr lang="en-US" altLang="en-US" sz="2000" b="0" dirty="0"/>
              <a:t>			10:00 – 12:00 ET</a:t>
            </a:r>
          </a:p>
          <a:p>
            <a:pPr>
              <a:buFont typeface="Arial" panose="020B0604020202020204" pitchFamily="34" charset="0"/>
              <a:buChar char="•"/>
            </a:pPr>
            <a:r>
              <a:rPr lang="en-US" altLang="en-US" sz="2000" b="0" dirty="0"/>
              <a:t>May 		5, 26 		13:00 – 15:00 ET</a:t>
            </a:r>
          </a:p>
          <a:p>
            <a:pPr marL="0" indent="0"/>
            <a:endParaRPr lang="en-US" altLang="en-US" sz="2000" b="0" dirty="0"/>
          </a:p>
          <a:p>
            <a:pPr marL="0" indent="0"/>
            <a:endParaRPr lang="en-US" altLang="en-US" sz="1600" b="0" dirty="0"/>
          </a:p>
          <a:p>
            <a:pPr marL="0" indent="0"/>
            <a:endParaRPr lang="en-US" altLang="en-US" sz="1600" b="0" dirty="0"/>
          </a:p>
          <a:p>
            <a:pPr marL="0" indent="0"/>
            <a:r>
              <a:rPr lang="en-US" altLang="en-US" sz="1600" b="0" dirty="0"/>
              <a:t>*</a:t>
            </a:r>
            <a:r>
              <a:rPr lang="en-US" altLang="en-US" sz="1800" b="0" dirty="0"/>
              <a:t>Previously announced. </a:t>
            </a:r>
          </a:p>
          <a:p>
            <a:pPr marL="0" indent="0"/>
            <a:r>
              <a:rPr lang="en-US" altLang="en-US" sz="2000" b="0" dirty="0"/>
              <a:t>**</a:t>
            </a:r>
            <a:r>
              <a:rPr lang="en-US" altLang="en-US" sz="1800" b="0" dirty="0"/>
              <a:t>WG May meeting is running May 10</a:t>
            </a:r>
            <a:r>
              <a:rPr lang="en-US" altLang="en-US" sz="1800" b="0" baseline="30000" dirty="0"/>
              <a:t>th</a:t>
            </a:r>
            <a:r>
              <a:rPr lang="en-US" altLang="en-US" sz="1800" b="0" dirty="0"/>
              <a:t> – 18</a:t>
            </a:r>
            <a:r>
              <a:rPr lang="en-US" altLang="en-US" sz="1800" b="0" baseline="30000" dirty="0"/>
              <a:t>th</a:t>
            </a:r>
            <a:r>
              <a:rPr lang="en-US" altLang="en-US" sz="1800" b="0" dirty="0"/>
              <a:t> , refer to WG agenda doc.</a:t>
            </a:r>
          </a:p>
          <a:p>
            <a:pPr marL="0" indent="0"/>
            <a:r>
              <a:rPr lang="en-US" altLang="en-US" sz="2000" b="0" baseline="30000" dirty="0"/>
              <a:t>+</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59519516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144448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44980249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31</a:t>
            </a:r>
            <a:r>
              <a:rPr lang="en-US" altLang="en-US" baseline="30000" dirty="0">
                <a:solidFill>
                  <a:schemeClr val="tx2"/>
                </a:solidFill>
              </a:rPr>
              <a:t>st</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sz="2000" b="0" dirty="0"/>
              <a:t>Discussion topics (review submissions):</a:t>
            </a:r>
          </a:p>
          <a:p>
            <a:pPr lvl="1" algn="just">
              <a:spcBef>
                <a:spcPct val="20000"/>
              </a:spcBef>
              <a:buFontTx/>
              <a:buChar char="•"/>
            </a:pPr>
            <a:r>
              <a:rPr lang="en-US" sz="1600" dirty="0"/>
              <a:t>11-21-0519-00-00az-comment-resolution-lb253-parameters - part 3 (Christian Berger) – 30min</a:t>
            </a:r>
          </a:p>
          <a:p>
            <a:pPr lvl="1" algn="just">
              <a:spcBef>
                <a:spcPct val="20000"/>
              </a:spcBef>
              <a:buFontTx/>
              <a:buChar char="•"/>
            </a:pPr>
            <a:r>
              <a:rPr lang="en-US" sz="1600" dirty="0"/>
              <a:t>11-21-0532 	AID-RSID-clarification (Dibakar Das) – 15min </a:t>
            </a:r>
          </a:p>
          <a:p>
            <a:pPr lvl="1" algn="just">
              <a:spcBef>
                <a:spcPct val="20000"/>
              </a:spcBef>
              <a:buFontTx/>
              <a:buChar char="•"/>
            </a:pPr>
            <a:r>
              <a:rPr lang="en-US" sz="1600" dirty="0"/>
              <a:t>11-21-0533	</a:t>
            </a:r>
            <a:r>
              <a:rPr lang="en-US" sz="1600" dirty="0" err="1"/>
              <a:t>TGaz</a:t>
            </a:r>
            <a:r>
              <a:rPr lang="en-US" sz="1600" dirty="0"/>
              <a:t> LB253 CR (Jonathan Segev) – as time permits</a:t>
            </a:r>
          </a:p>
          <a:p>
            <a:pPr lvl="1" algn="just">
              <a:spcBef>
                <a:spcPct val="20000"/>
              </a:spcBef>
              <a:buFontTx/>
              <a:buChar char="•"/>
            </a:pPr>
            <a:r>
              <a:rPr lang="en-US" sz="1600" dirty="0"/>
              <a:t>11-21-0546 	LB253 Resolution to CID set 2 – as time permits</a:t>
            </a:r>
          </a:p>
          <a:p>
            <a:pPr algn="just">
              <a:spcBef>
                <a:spcPct val="20000"/>
              </a:spcBef>
              <a:buFontTx/>
              <a:buChar char="•"/>
            </a:pPr>
            <a:r>
              <a:rPr lang="en-US" sz="2000" b="0" dirty="0"/>
              <a:t>Review submission pipeline and call for submissions (5min)</a:t>
            </a:r>
          </a:p>
          <a:p>
            <a:pPr algn="just">
              <a:spcBef>
                <a:spcPct val="20000"/>
              </a:spcBef>
              <a:buFontTx/>
              <a:buChar char="•"/>
            </a:pPr>
            <a:r>
              <a:rPr lang="en-US" sz="2000" b="0" dirty="0"/>
              <a:t>Review future telecons (5 min)</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a:p>
            <a:pPr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54445422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11-21-532</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r>
              <a:rPr lang="en-US" sz="2000" b="0" dirty="0"/>
              <a:t>We agree to the proposed draft text changes as depicted in document 11-21-532r0.</a:t>
            </a:r>
          </a:p>
          <a:p>
            <a:pPr marL="0" indent="0"/>
            <a:endParaRPr lang="en-US" sz="2000" b="0" dirty="0"/>
          </a:p>
          <a:p>
            <a:pPr marL="0" indent="0"/>
            <a:r>
              <a:rPr lang="en-US" sz="2000" b="0" dirty="0"/>
              <a:t>Results (Y/N/A): 10/0/0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56570945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Current pipeline:</a:t>
            </a:r>
          </a:p>
          <a:p>
            <a:pPr lvl="1" algn="just">
              <a:spcBef>
                <a:spcPct val="20000"/>
              </a:spcBef>
              <a:buFontTx/>
              <a:buChar char="•"/>
            </a:pPr>
            <a:r>
              <a:rPr lang="en-US" sz="1800" dirty="0"/>
              <a:t>11-21-0519 	comment-resolution-lb253-parameters - part 3 (Christian Berger)</a:t>
            </a:r>
          </a:p>
          <a:p>
            <a:pPr lvl="1" algn="just">
              <a:spcBef>
                <a:spcPct val="20000"/>
              </a:spcBef>
              <a:buFontTx/>
              <a:buChar char="•"/>
            </a:pPr>
            <a:r>
              <a:rPr lang="en-US" sz="1800"/>
              <a:t>11-21-0533</a:t>
            </a:r>
            <a:r>
              <a:rPr lang="en-US" sz="1800" dirty="0"/>
              <a:t>	</a:t>
            </a:r>
            <a:r>
              <a:rPr lang="en-US" sz="1800" dirty="0" err="1"/>
              <a:t>TGaz</a:t>
            </a:r>
            <a:r>
              <a:rPr lang="en-US" sz="1800" dirty="0"/>
              <a:t> LB253 CR (Jonathan Segev)</a:t>
            </a:r>
          </a:p>
          <a:p>
            <a:pPr lvl="1" algn="just">
              <a:spcBef>
                <a:spcPct val="20000"/>
              </a:spcBef>
              <a:buFontTx/>
              <a:buChar char="•"/>
            </a:pPr>
            <a:r>
              <a:rPr lang="en-US" sz="1800" dirty="0"/>
              <a:t>11-21-0546 	LB253 Resolution to CID set 2 (Assaf Kasher)</a:t>
            </a:r>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96345353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April 	7,14,21		13:00 – 15:00 ET</a:t>
            </a:r>
          </a:p>
          <a:p>
            <a:pPr>
              <a:buFont typeface="Arial" panose="020B0604020202020204" pitchFamily="34" charset="0"/>
              <a:buChar char="•"/>
            </a:pPr>
            <a:r>
              <a:rPr lang="en-US" altLang="en-US" sz="2000" b="0" dirty="0"/>
              <a:t>April 	29</a:t>
            </a:r>
            <a:r>
              <a:rPr lang="en-US" altLang="en-US" sz="2000" b="0" baseline="30000" dirty="0"/>
              <a:t> +</a:t>
            </a:r>
            <a:r>
              <a:rPr lang="en-US" altLang="en-US" sz="2000" b="0" dirty="0"/>
              <a:t>			10:00 – 12:00 ET</a:t>
            </a:r>
          </a:p>
          <a:p>
            <a:pPr>
              <a:buFont typeface="Arial" panose="020B0604020202020204" pitchFamily="34" charset="0"/>
              <a:buChar char="•"/>
            </a:pPr>
            <a:r>
              <a:rPr lang="en-US" altLang="en-US" sz="2000" b="0" dirty="0"/>
              <a:t>May 		5, 26 		13:00 – 15:00 ET</a:t>
            </a:r>
          </a:p>
          <a:p>
            <a:pPr marL="0" indent="0"/>
            <a:endParaRPr lang="en-US" altLang="en-US" sz="2000" b="0" dirty="0"/>
          </a:p>
          <a:p>
            <a:pPr marL="0" indent="0"/>
            <a:endParaRPr lang="en-US" altLang="en-US" sz="1600" b="0" dirty="0"/>
          </a:p>
          <a:p>
            <a:pPr marL="0" indent="0"/>
            <a:endParaRPr lang="en-US" altLang="en-US" sz="1600" b="0" dirty="0"/>
          </a:p>
          <a:p>
            <a:pPr marL="0" indent="0"/>
            <a:r>
              <a:rPr lang="en-US" altLang="en-US" sz="2000" b="0" dirty="0"/>
              <a:t>**</a:t>
            </a:r>
            <a:r>
              <a:rPr lang="en-US" altLang="en-US" sz="1800" b="0" dirty="0"/>
              <a:t>WG May meeting is running May 10</a:t>
            </a:r>
            <a:r>
              <a:rPr lang="en-US" altLang="en-US" sz="1800" b="0" baseline="30000" dirty="0"/>
              <a:t>th</a:t>
            </a:r>
            <a:r>
              <a:rPr lang="en-US" altLang="en-US" sz="1800" b="0" dirty="0"/>
              <a:t> – 18</a:t>
            </a:r>
            <a:r>
              <a:rPr lang="en-US" altLang="en-US" sz="1800" b="0" baseline="30000" dirty="0"/>
              <a:t>th</a:t>
            </a:r>
            <a:r>
              <a:rPr lang="en-US" altLang="en-US" sz="1800" b="0" dirty="0"/>
              <a:t> , refer to WG agenda doc.</a:t>
            </a:r>
          </a:p>
          <a:p>
            <a:pPr marL="0" indent="0"/>
            <a:r>
              <a:rPr lang="en-US" altLang="en-US" sz="2000" b="0" baseline="30000" dirty="0"/>
              <a:t>+</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97184344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61426079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53971579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April 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sz="2000" b="0" dirty="0"/>
              <a:t>Discussion topics (review submissions):</a:t>
            </a:r>
          </a:p>
          <a:p>
            <a:pPr lvl="1" algn="just">
              <a:spcBef>
                <a:spcPct val="20000"/>
              </a:spcBef>
              <a:buFontTx/>
              <a:buChar char="•"/>
            </a:pPr>
            <a:r>
              <a:rPr lang="en-US" sz="1600" dirty="0"/>
              <a:t>11-21-0519-00-00az-comment-resolution-lb253-parameters - part 3 (Christian Berger) – 20min</a:t>
            </a:r>
          </a:p>
          <a:p>
            <a:pPr lvl="1" algn="just">
              <a:spcBef>
                <a:spcPct val="20000"/>
              </a:spcBef>
              <a:buFontTx/>
              <a:buChar char="•"/>
            </a:pPr>
            <a:r>
              <a:rPr lang="en-US" sz="1600" dirty="0"/>
              <a:t>11-21-0533	</a:t>
            </a:r>
            <a:r>
              <a:rPr lang="en-US" sz="1600" dirty="0" err="1"/>
              <a:t>TGaz</a:t>
            </a:r>
            <a:r>
              <a:rPr lang="en-US" sz="1600" dirty="0"/>
              <a:t> LB253 CR (Jonathan Segev) – 15min </a:t>
            </a:r>
          </a:p>
          <a:p>
            <a:pPr lvl="1" algn="just">
              <a:spcBef>
                <a:spcPct val="20000"/>
              </a:spcBef>
              <a:buFontTx/>
              <a:buChar char="•"/>
            </a:pPr>
            <a:r>
              <a:rPr lang="en-US" sz="1600" dirty="0"/>
              <a:t>11-21-0564 	LB253 Resolution to CID set 2 (Assaf Kasher) – as time permits </a:t>
            </a:r>
          </a:p>
          <a:p>
            <a:pPr algn="just">
              <a:spcBef>
                <a:spcPct val="20000"/>
              </a:spcBef>
              <a:buFontTx/>
              <a:buChar char="•"/>
            </a:pPr>
            <a:r>
              <a:rPr lang="en-US" sz="2000" b="0" dirty="0"/>
              <a:t>Review submission pipeline and call for submissions (5min)</a:t>
            </a:r>
          </a:p>
          <a:p>
            <a:pPr algn="just">
              <a:spcBef>
                <a:spcPct val="20000"/>
              </a:spcBef>
              <a:buFontTx/>
              <a:buChar char="•"/>
            </a:pPr>
            <a:r>
              <a:rPr lang="en-US" sz="2000" b="0" dirty="0"/>
              <a:t>Review future telecons (5 min)</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a:p>
            <a:pPr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42812800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11-21-533</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r>
              <a:rPr lang="en-US" sz="2000" b="0" dirty="0"/>
              <a:t>We agree to the resolution depicted by document 11-21-0533r2 for </a:t>
            </a:r>
            <a:r>
              <a:rPr lang="pt-BR" sz="2000" b="0" dirty="0"/>
              <a:t>CIDs 5000, 5003, 5004, 5005, 5006, 5009, 5237</a:t>
            </a:r>
            <a:r>
              <a:rPr lang="en-US" sz="2000" b="0" dirty="0"/>
              <a:t>(7 CIDs total). </a:t>
            </a:r>
          </a:p>
          <a:p>
            <a:pPr marL="0" indent="0"/>
            <a:endParaRPr lang="en-US" sz="2000" b="0" dirty="0"/>
          </a:p>
          <a:p>
            <a:pPr marL="0" indent="0"/>
            <a:r>
              <a:rPr lang="en-US" sz="2000" b="0" dirty="0"/>
              <a:t>Results (Y/N/A): 12/0/0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00778360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11-21-564</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r>
              <a:rPr lang="en-US" sz="2000" b="0" dirty="0"/>
              <a:t>We agree to the resolution depicted by document 11-21-0564r2 for </a:t>
            </a:r>
            <a:r>
              <a:rPr lang="pt-BR" sz="2000" b="0" dirty="0"/>
              <a:t>CIDs 5219, 5029, 5400, 5139, 5152, 5097, 5098, 5429, 5260 </a:t>
            </a:r>
            <a:r>
              <a:rPr lang="en-US" sz="2000" b="0" dirty="0"/>
              <a:t>(9 CIDs total). </a:t>
            </a:r>
          </a:p>
          <a:p>
            <a:pPr marL="0" indent="0"/>
            <a:endParaRPr lang="en-US" sz="2000" b="0" dirty="0"/>
          </a:p>
          <a:p>
            <a:pPr marL="0" indent="0"/>
            <a:r>
              <a:rPr lang="en-US" sz="2000" b="0" dirty="0"/>
              <a:t>Results (Y/N/A): 9/0/1</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272807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11-21-519</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r>
              <a:rPr lang="en-US" sz="2000" b="0" dirty="0"/>
              <a:t>We agree to the resolution depicted by document 11-21-0519r3 for </a:t>
            </a:r>
            <a:r>
              <a:rPr lang="pt-BR" sz="2000" b="0" dirty="0"/>
              <a:t>CID 5014 </a:t>
            </a:r>
            <a:r>
              <a:rPr lang="en-US" sz="2000" b="0" dirty="0"/>
              <a:t>(1 CID total). </a:t>
            </a:r>
          </a:p>
          <a:p>
            <a:pPr marL="0" indent="0"/>
            <a:endParaRPr lang="en-US" sz="2000" b="0" dirty="0"/>
          </a:p>
          <a:p>
            <a:pPr marL="0" indent="0"/>
            <a:r>
              <a:rPr lang="en-US" sz="2000" b="0" dirty="0"/>
              <a:t>Results (Y/N/A): 9/0/2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07252460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r>
              <a:rPr lang="en-US" sz="1800" dirty="0"/>
              <a:t>None at this time.</a:t>
            </a:r>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04782482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April 	</a:t>
            </a:r>
            <a:r>
              <a:rPr lang="en-US" altLang="en-US" sz="2000" b="0" strike="sngStrike" dirty="0"/>
              <a:t>14,</a:t>
            </a:r>
            <a:r>
              <a:rPr lang="en-US" altLang="en-US" sz="2000" b="0" dirty="0"/>
              <a:t>21		13:00 – 15:00 ET</a:t>
            </a:r>
          </a:p>
          <a:p>
            <a:pPr>
              <a:buFont typeface="Arial" panose="020B0604020202020204" pitchFamily="34" charset="0"/>
              <a:buChar char="•"/>
            </a:pPr>
            <a:r>
              <a:rPr lang="en-US" altLang="en-US" sz="2000" b="0" dirty="0"/>
              <a:t>April 	29</a:t>
            </a:r>
            <a:r>
              <a:rPr lang="en-US" altLang="en-US" sz="2000" b="0" baseline="30000" dirty="0"/>
              <a:t> +</a:t>
            </a:r>
            <a:r>
              <a:rPr lang="en-US" altLang="en-US" sz="2000" b="0" dirty="0"/>
              <a:t>			10:00 – 12:00 ET</a:t>
            </a:r>
          </a:p>
          <a:p>
            <a:pPr>
              <a:buFont typeface="Arial" panose="020B0604020202020204" pitchFamily="34" charset="0"/>
              <a:buChar char="•"/>
            </a:pPr>
            <a:r>
              <a:rPr lang="en-US" altLang="en-US" sz="2000" b="0" dirty="0"/>
              <a:t>May 		5, 26 		13:00 – 15:00 ET</a:t>
            </a:r>
          </a:p>
          <a:p>
            <a:pPr marL="0" indent="0"/>
            <a:endParaRPr lang="en-US" altLang="en-US" sz="2000" b="0" dirty="0"/>
          </a:p>
          <a:p>
            <a:pPr marL="0" indent="0"/>
            <a:endParaRPr lang="en-US" altLang="en-US" sz="1600" b="0" dirty="0"/>
          </a:p>
          <a:p>
            <a:pPr marL="0" indent="0"/>
            <a:endParaRPr lang="en-US" altLang="en-US" sz="1600" b="0" dirty="0"/>
          </a:p>
          <a:p>
            <a:pPr marL="0" indent="0"/>
            <a:r>
              <a:rPr lang="en-US" altLang="en-US" sz="2000" b="0" dirty="0"/>
              <a:t>**</a:t>
            </a:r>
            <a:r>
              <a:rPr lang="en-US" altLang="en-US" sz="1800" b="0" dirty="0"/>
              <a:t>WG May meeting is running May 10</a:t>
            </a:r>
            <a:r>
              <a:rPr lang="en-US" altLang="en-US" sz="1800" b="0" baseline="30000" dirty="0"/>
              <a:t>th</a:t>
            </a:r>
            <a:r>
              <a:rPr lang="en-US" altLang="en-US" sz="1800" b="0" dirty="0"/>
              <a:t> – 18</a:t>
            </a:r>
            <a:r>
              <a:rPr lang="en-US" altLang="en-US" sz="1800" b="0" baseline="30000" dirty="0"/>
              <a:t>th</a:t>
            </a:r>
            <a:r>
              <a:rPr lang="en-US" altLang="en-US" sz="1800" b="0" dirty="0"/>
              <a:t> , refer to WG agenda doc.</a:t>
            </a:r>
          </a:p>
          <a:p>
            <a:pPr marL="0" indent="0"/>
            <a:r>
              <a:rPr lang="en-US" altLang="en-US" sz="2000" b="0" baseline="30000" dirty="0"/>
              <a:t>+</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28065826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02696356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31534101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April 29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CR status 11-21-749 </a:t>
            </a:r>
            <a:r>
              <a:rPr lang="en-US" sz="1600" b="0" dirty="0"/>
              <a:t>(Editors)</a:t>
            </a:r>
            <a:r>
              <a:rPr lang="en-US" sz="1800" b="0" dirty="0"/>
              <a:t> (7min)</a:t>
            </a:r>
          </a:p>
          <a:p>
            <a:pPr algn="just">
              <a:spcBef>
                <a:spcPct val="20000"/>
              </a:spcBef>
              <a:buFontTx/>
              <a:buChar char="•"/>
            </a:pPr>
            <a:r>
              <a:rPr lang="en-US" sz="1800" b="0" dirty="0"/>
              <a:t>Consideration of motions for approval:</a:t>
            </a:r>
          </a:p>
          <a:p>
            <a:pPr lvl="1" algn="just">
              <a:spcBef>
                <a:spcPct val="20000"/>
              </a:spcBef>
              <a:buFontTx/>
              <a:buChar char="•"/>
            </a:pPr>
            <a:r>
              <a:rPr lang="en-US" sz="1400" dirty="0"/>
              <a:t>11-20-771 	</a:t>
            </a:r>
            <a:r>
              <a:rPr lang="en-US" sz="1400" dirty="0" err="1"/>
              <a:t>TGaz</a:t>
            </a:r>
            <a:r>
              <a:rPr lang="en-US" sz="1400" dirty="0"/>
              <a:t> plenary meeting motion compendium (30min)</a:t>
            </a:r>
          </a:p>
          <a:p>
            <a:pPr algn="just">
              <a:spcBef>
                <a:spcPct val="20000"/>
              </a:spcBef>
              <a:buFontTx/>
              <a:buChar char="•"/>
            </a:pPr>
            <a:r>
              <a:rPr lang="en-US" sz="1800" b="0" dirty="0"/>
              <a:t>Discussion topics (review submissions):</a:t>
            </a:r>
          </a:p>
          <a:p>
            <a:pPr lvl="1" algn="just">
              <a:spcBef>
                <a:spcPct val="20000"/>
              </a:spcBef>
              <a:buFontTx/>
              <a:buChar char="•"/>
            </a:pPr>
            <a:r>
              <a:rPr lang="de-DE" sz="1400" dirty="0"/>
              <a:t>11-21-708 	few lb 253 crs -b (Nehru Bhandaru) (as needed)</a:t>
            </a:r>
            <a:endParaRPr lang="en-US" sz="1400" dirty="0"/>
          </a:p>
          <a:p>
            <a:pPr algn="just">
              <a:spcBef>
                <a:spcPct val="20000"/>
              </a:spcBef>
              <a:buFontTx/>
              <a:buChar char="•"/>
            </a:pPr>
            <a:r>
              <a:rPr lang="en-US" sz="1800" b="0" dirty="0"/>
              <a:t>Special order items:</a:t>
            </a:r>
          </a:p>
          <a:p>
            <a:pPr lvl="1" algn="just">
              <a:spcBef>
                <a:spcPct val="20000"/>
              </a:spcBef>
              <a:buFontTx/>
              <a:buChar char="•"/>
            </a:pPr>
            <a:r>
              <a:rPr lang="en-US" sz="1400" b="0" dirty="0"/>
              <a:t>PAR extension 11-21-750 (10 min) (Jonathan Segev)</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18574214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11-21-708</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r>
              <a:rPr lang="en-US" sz="2000" b="0" dirty="0"/>
              <a:t>We agree to the resolution depicted by document 11-21-0708r0 for </a:t>
            </a:r>
            <a:r>
              <a:rPr lang="pt-BR" sz="2000" b="0" dirty="0"/>
              <a:t>CIDs 5260, 5351, 5364, 5385</a:t>
            </a:r>
          </a:p>
          <a:p>
            <a:r>
              <a:rPr lang="en-US" sz="2000" b="0" dirty="0"/>
              <a:t>(4 CIDs total). </a:t>
            </a:r>
          </a:p>
          <a:p>
            <a:pPr marL="0" indent="0"/>
            <a:endParaRPr lang="en-US" sz="2000" b="0" dirty="0"/>
          </a:p>
          <a:p>
            <a:pPr marL="0" indent="0"/>
            <a:r>
              <a:rPr lang="en-US" sz="2000" b="0" dirty="0"/>
              <a:t>Results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7330905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r>
              <a:rPr lang="en-US" sz="1800" dirty="0"/>
              <a:t>None at this time.</a:t>
            </a:r>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76604474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May 		5, 26 		13:00 – 15:00 ET</a:t>
            </a:r>
          </a:p>
          <a:p>
            <a:pPr marL="0" indent="0"/>
            <a:endParaRPr lang="en-US" altLang="en-US" sz="2000" b="0" dirty="0"/>
          </a:p>
          <a:p>
            <a:pPr marL="0" indent="0"/>
            <a:endParaRPr lang="en-US" altLang="en-US" sz="1600" b="0" dirty="0"/>
          </a:p>
          <a:p>
            <a:pPr marL="0" indent="0"/>
            <a:r>
              <a:rPr lang="en-US" altLang="en-US" sz="2000" b="0" dirty="0"/>
              <a:t>**</a:t>
            </a:r>
            <a:r>
              <a:rPr lang="en-US" altLang="en-US" sz="1800" b="0" dirty="0"/>
              <a:t>WG May meeting is running May 10</a:t>
            </a:r>
            <a:r>
              <a:rPr lang="en-US" altLang="en-US" sz="1800" b="0" baseline="30000" dirty="0"/>
              <a:t>th</a:t>
            </a:r>
            <a:r>
              <a:rPr lang="en-US" altLang="en-US" sz="1800" b="0" dirty="0"/>
              <a:t> – 18</a:t>
            </a:r>
            <a:r>
              <a:rPr lang="en-US" altLang="en-US" sz="1800" b="0" baseline="30000" dirty="0"/>
              <a:t>th</a:t>
            </a:r>
            <a:r>
              <a:rPr lang="en-US" altLang="en-US" sz="1800" b="0" dirty="0"/>
              <a:t> , refer to WG agenda doc.</a:t>
            </a:r>
          </a:p>
          <a:p>
            <a:pPr marL="0" indent="0"/>
            <a:r>
              <a:rPr lang="en-US" altLang="en-US" sz="2000" b="0" baseline="30000" dirty="0"/>
              <a:t>+</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99694023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988966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41106330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May 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Discussion topics (review submissions):</a:t>
            </a:r>
          </a:p>
          <a:p>
            <a:pPr lvl="1" algn="just">
              <a:spcBef>
                <a:spcPct val="20000"/>
              </a:spcBef>
              <a:buFontTx/>
              <a:buChar char="•"/>
            </a:pPr>
            <a:r>
              <a:rPr lang="en-US" sz="1400" dirty="0"/>
              <a:t>11-21-536 Comment Resolutions on Several PHY Topics (Steve Shellhammer) </a:t>
            </a:r>
          </a:p>
          <a:p>
            <a:pPr lvl="1" algn="just">
              <a:spcBef>
                <a:spcPct val="20000"/>
              </a:spcBef>
              <a:buFontTx/>
              <a:buChar char="•"/>
            </a:pPr>
            <a:r>
              <a:rPr lang="en-US" sz="1400" dirty="0"/>
              <a:t>11-21-761 comment resolution lb253 parameters part 4 (Christian Berger)</a:t>
            </a:r>
          </a:p>
          <a:p>
            <a:pPr algn="just">
              <a:spcBef>
                <a:spcPct val="20000"/>
              </a:spcBef>
              <a:buFontTx/>
              <a:buChar char="•"/>
            </a:pPr>
            <a:r>
              <a:rPr lang="en-US" sz="1800" b="0" dirty="0"/>
              <a:t>Special order items:</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81749638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r>
              <a:rPr lang="en-US" sz="2000" b="0" dirty="0"/>
              <a:t>We agree to the resolution depicted by document 11-21-0???r? for </a:t>
            </a:r>
            <a:r>
              <a:rPr lang="pt-BR" sz="2000" b="0" dirty="0"/>
              <a:t>CIDs ?</a:t>
            </a:r>
            <a:r>
              <a:rPr lang="en-US" sz="2000" b="0" dirty="0"/>
              <a:t>(? CIDs total). </a:t>
            </a:r>
          </a:p>
          <a:p>
            <a:pPr marL="0" indent="0"/>
            <a:endParaRPr lang="en-US" sz="2000" b="0" dirty="0"/>
          </a:p>
          <a:p>
            <a:pPr marL="0" indent="0"/>
            <a:r>
              <a:rPr lang="en-US" sz="2000" b="0" dirty="0"/>
              <a:t>Results (Y/N/A):</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417458842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r>
              <a:rPr lang="en-US" sz="1800" dirty="0"/>
              <a:t>None at this time.</a:t>
            </a:r>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427837301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May 		5, 26 		13:00 – 15:00 ET</a:t>
            </a:r>
          </a:p>
          <a:p>
            <a:pPr marL="0" indent="0"/>
            <a:endParaRPr lang="en-US" altLang="en-US" sz="2000" b="0" dirty="0"/>
          </a:p>
          <a:p>
            <a:pPr marL="0" indent="0"/>
            <a:endParaRPr lang="en-US" altLang="en-US" sz="1600" b="0" dirty="0"/>
          </a:p>
          <a:p>
            <a:pPr marL="0" indent="0"/>
            <a:r>
              <a:rPr lang="en-US" altLang="en-US" sz="2000" b="0" dirty="0"/>
              <a:t>**</a:t>
            </a:r>
            <a:r>
              <a:rPr lang="en-US" altLang="en-US" sz="1800" b="0" dirty="0"/>
              <a:t>WG May meeting is running May 10</a:t>
            </a:r>
            <a:r>
              <a:rPr lang="en-US" altLang="en-US" sz="1800" b="0" baseline="30000" dirty="0"/>
              <a:t>th</a:t>
            </a:r>
            <a:r>
              <a:rPr lang="en-US" altLang="en-US" sz="1800" b="0" dirty="0"/>
              <a:t> – 18</a:t>
            </a:r>
            <a:r>
              <a:rPr lang="en-US" altLang="en-US" sz="1800" b="0" baseline="30000" dirty="0"/>
              <a:t>th</a:t>
            </a:r>
            <a:r>
              <a:rPr lang="en-US" altLang="en-US" sz="1800" b="0" dirty="0"/>
              <a:t> , refer to WG agenda doc.</a:t>
            </a:r>
          </a:p>
          <a:p>
            <a:pPr marL="0" indent="0"/>
            <a:r>
              <a:rPr lang="en-US" altLang="en-US" sz="2000" b="0" baseline="30000" dirty="0"/>
              <a:t>+</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2757902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69860188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17147429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94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95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96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115244</TotalTime>
  <Words>7588</Words>
  <Application>Microsoft Office PowerPoint</Application>
  <PresentationFormat>Widescreen</PresentationFormat>
  <Paragraphs>1145</Paragraphs>
  <Slides>96</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96</vt:i4>
      </vt:variant>
    </vt:vector>
  </HeadingPairs>
  <TitlesOfParts>
    <vt:vector size="104" baseType="lpstr">
      <vt:lpstr>Arial</vt:lpstr>
      <vt:lpstr>Calibri</vt:lpstr>
      <vt:lpstr>Monotype Sorts</vt:lpstr>
      <vt:lpstr>Montserrat</vt:lpstr>
      <vt:lpstr>Times</vt:lpstr>
      <vt:lpstr>Times New Roman</vt:lpstr>
      <vt:lpstr>Office Theme</vt:lpstr>
      <vt:lpstr>Document</vt:lpstr>
      <vt:lpstr>TGaz Next Generation Positioning  Agenda for the March Electronic Meeting and  the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Meeting Decorum</vt:lpstr>
      <vt:lpstr>March IEEE  Electronic Meeting Week Agenda</vt:lpstr>
      <vt:lpstr>Submission List for the week</vt:lpstr>
      <vt:lpstr>IEEE Electronic Meeting Week – March 9th </vt:lpstr>
      <vt:lpstr>Submission List for the Tue. meeting</vt:lpstr>
      <vt:lpstr>Submissions Awaiting Motions</vt:lpstr>
      <vt:lpstr>Submissions Awaiting Motions</vt:lpstr>
      <vt:lpstr>Submission 11-21-0291</vt:lpstr>
      <vt:lpstr>Review Submissions</vt:lpstr>
      <vt:lpstr>Submission 11-21-0346</vt:lpstr>
      <vt:lpstr>PowerPoint Presentation</vt:lpstr>
      <vt:lpstr>IEEE Electronic Meeting Week – March 10th</vt:lpstr>
      <vt:lpstr>Submission List for the Wed. meeting</vt:lpstr>
      <vt:lpstr>Review Submissions</vt:lpstr>
      <vt:lpstr>Submission 11-21-0307</vt:lpstr>
      <vt:lpstr>Submission 11-21-0318</vt:lpstr>
      <vt:lpstr>PowerPoint Presentation</vt:lpstr>
      <vt:lpstr>PowerPoint Presentation</vt:lpstr>
      <vt:lpstr>IEEE Electronic Meeting slot – March 11th</vt:lpstr>
      <vt:lpstr>Reminder of CR assignment</vt:lpstr>
      <vt:lpstr>Submission pipeline</vt:lpstr>
      <vt:lpstr>March Progress and Targets Towards May Meeting</vt:lpstr>
      <vt:lpstr>Targets Towards May Meeting</vt:lpstr>
      <vt:lpstr>Timeline – updated past March meeting</vt:lpstr>
      <vt:lpstr>Scheduled telecons</vt:lpstr>
      <vt:lpstr>PowerPoint Presentation</vt:lpstr>
      <vt:lpstr>PowerPoint Presentation</vt:lpstr>
      <vt:lpstr>IEEE Electronic Meeting slot – March 17th</vt:lpstr>
      <vt:lpstr>Submission 11-21-0478</vt:lpstr>
      <vt:lpstr>Submission pipeline</vt:lpstr>
      <vt:lpstr>Scheduled telecons</vt:lpstr>
      <vt:lpstr>PowerPoint Presentation</vt:lpstr>
      <vt:lpstr>PowerPoint Presentation</vt:lpstr>
      <vt:lpstr>IEEE Electronic Meeting slot – March 25th </vt:lpstr>
      <vt:lpstr>Submission 11-21-505</vt:lpstr>
      <vt:lpstr>Submission pipeline</vt:lpstr>
      <vt:lpstr>Scheduled telecons</vt:lpstr>
      <vt:lpstr>PowerPoint Presentation</vt:lpstr>
      <vt:lpstr>PowerPoint Presentation</vt:lpstr>
      <vt:lpstr>IEEE Electronic Meeting slot – March 31st </vt:lpstr>
      <vt:lpstr>Submission 11-21-532</vt:lpstr>
      <vt:lpstr>Submission pipeline</vt:lpstr>
      <vt:lpstr>Scheduled telecons</vt:lpstr>
      <vt:lpstr>PowerPoint Presentation</vt:lpstr>
      <vt:lpstr>PowerPoint Presentation</vt:lpstr>
      <vt:lpstr>IEEE Electronic Meeting slot – April 7th</vt:lpstr>
      <vt:lpstr>Submission 11-21-533</vt:lpstr>
      <vt:lpstr>Submission 11-21-564</vt:lpstr>
      <vt:lpstr>Submission 11-21-519</vt:lpstr>
      <vt:lpstr>Submission pipeline</vt:lpstr>
      <vt:lpstr>Scheduled telecons</vt:lpstr>
      <vt:lpstr>PowerPoint Presentation</vt:lpstr>
      <vt:lpstr>PowerPoint Presentation</vt:lpstr>
      <vt:lpstr>IEEE Electronic Meeting slot – April 29th</vt:lpstr>
      <vt:lpstr>Submission 11-21-708</vt:lpstr>
      <vt:lpstr>Submission pipeline</vt:lpstr>
      <vt:lpstr>Scheduled telecons</vt:lpstr>
      <vt:lpstr>PowerPoint Presentation</vt:lpstr>
      <vt:lpstr>PowerPoint Presentation</vt:lpstr>
      <vt:lpstr>IEEE Electronic Meeting slot – May 5th</vt:lpstr>
      <vt:lpstr>Submission 11-21-???</vt:lpstr>
      <vt:lpstr>Submission pipeline</vt:lpstr>
      <vt:lpstr>Scheduled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705</cp:revision>
  <cp:lastPrinted>1601-01-01T00:00:00Z</cp:lastPrinted>
  <dcterms:created xsi:type="dcterms:W3CDTF">2018-08-06T10:28:59Z</dcterms:created>
  <dcterms:modified xsi:type="dcterms:W3CDTF">2021-05-04T19:49:30Z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