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912" r:id="rId68"/>
    <p:sldId id="919" r:id="rId69"/>
    <p:sldId id="921" r:id="rId70"/>
    <p:sldId id="920" r:id="rId71"/>
    <p:sldId id="914" r:id="rId72"/>
    <p:sldId id="915" r:id="rId73"/>
    <p:sldId id="916" r:id="rId74"/>
    <p:sldId id="917" r:id="rId75"/>
    <p:sldId id="315" r:id="rId76"/>
    <p:sldId id="312" r:id="rId77"/>
    <p:sldId id="318" r:id="rId78"/>
    <p:sldId id="472" r:id="rId79"/>
    <p:sldId id="473" r:id="rId80"/>
    <p:sldId id="474" r:id="rId81"/>
    <p:sldId id="480" r:id="rId82"/>
    <p:sldId id="259" r:id="rId83"/>
    <p:sldId id="260" r:id="rId84"/>
    <p:sldId id="261"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April 7th TGaz Telecon" id="{12D621A8-02DE-42AC-A5BC-E931EF9AEBD7}">
          <p14:sldIdLst>
            <p14:sldId id="912"/>
            <p14:sldId id="919"/>
            <p14:sldId id="921"/>
            <p14:sldId id="920"/>
            <p14:sldId id="914"/>
            <p14:sldId id="915"/>
            <p14:sldId id="916"/>
            <p14:sldId id="91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CD870A-C214-4AB5-830A-C7B06383680E}" v="10" dt="2021-04-07T18:36:25.16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23" d="100"/>
          <a:sy n="123" d="100"/>
        </p:scale>
        <p:origin x="51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sp>
        <p:nvSpPr>
          <p:cNvPr id="6" name="Date Placeholder 3"/>
          <p:cNvSpPr>
            <a:spLocks noGrp="1"/>
          </p:cNvSpPr>
          <p:nvPr>
            <p:ph type="dt" idx="10"/>
          </p:nvPr>
        </p:nvSpPr>
        <p:spPr/>
        <p:txBody>
          <a:bodyPr/>
          <a:lstStyle/>
          <a:p>
            <a:r>
              <a:rPr lang="en-US"/>
              <a:t>Apr.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Apr.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30min</a:t>
            </a:r>
          </a:p>
          <a:p>
            <a:pPr lvl="1" algn="just">
              <a:spcBef>
                <a:spcPct val="20000"/>
              </a:spcBef>
              <a:buFontTx/>
              <a:buChar char="•"/>
            </a:pPr>
            <a:r>
              <a:rPr lang="en-US" sz="1600" dirty="0"/>
              <a:t>11-21-0532 	AID-RSID-clarification (Dibakar Das) – 15min </a:t>
            </a:r>
          </a:p>
          <a:p>
            <a:pPr lvl="1" algn="just">
              <a:spcBef>
                <a:spcPct val="20000"/>
              </a:spcBef>
              <a:buFontTx/>
              <a:buChar char="•"/>
            </a:pPr>
            <a:r>
              <a:rPr lang="en-US" sz="1600" dirty="0"/>
              <a:t>11-21-0533	</a:t>
            </a:r>
            <a:r>
              <a:rPr lang="en-US" sz="1600" dirty="0" err="1"/>
              <a:t>TGaz</a:t>
            </a:r>
            <a:r>
              <a:rPr lang="en-US" sz="1600" dirty="0"/>
              <a:t> LB253 CR (Jonathan Segev) – as time permits</a:t>
            </a:r>
          </a:p>
          <a:p>
            <a:pPr lvl="1" algn="just">
              <a:spcBef>
                <a:spcPct val="20000"/>
              </a:spcBef>
              <a:buFontTx/>
              <a:buChar char="•"/>
            </a:pPr>
            <a:r>
              <a:rPr lang="en-US" sz="1600" dirty="0"/>
              <a:t>11-21-0546 	LB253 Resolution to CID set 2 – as time permits</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11-21-532</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proposed draft text changes as depicted in document 11-21-532r0.</a:t>
            </a:r>
          </a:p>
          <a:p>
            <a:pPr marL="0" indent="0"/>
            <a:endParaRPr lang="en-US" sz="2000" b="0" dirty="0"/>
          </a:p>
          <a:p>
            <a:pPr marL="0" indent="0"/>
            <a:r>
              <a:rPr lang="en-US" sz="2000" b="0" dirty="0"/>
              <a:t>Results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11-21-0533	</a:t>
            </a:r>
            <a:r>
              <a:rPr lang="en-US" sz="1600" dirty="0" err="1"/>
              <a:t>TGaz</a:t>
            </a:r>
            <a:r>
              <a:rPr lang="en-US" sz="1600" dirty="0"/>
              <a:t> LB253 CR (Jonathan Segev) – 15min </a:t>
            </a:r>
          </a:p>
          <a:p>
            <a:pPr lvl="1" algn="just">
              <a:spcBef>
                <a:spcPct val="20000"/>
              </a:spcBef>
              <a:buFontTx/>
              <a:buChar char="•"/>
            </a:pPr>
            <a:r>
              <a:rPr lang="en-US" sz="1600" dirty="0"/>
              <a:t>11-21-0564 	LB253 Resolution to CID set 2 (Assaf Kasher) – as time permits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281280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11-21-0533r2 for </a:t>
            </a:r>
            <a:r>
              <a:rPr lang="pt-BR" sz="2000" b="0" dirty="0"/>
              <a:t>CIDs 5000, 5003, 5004, 5005, 5006, 5009, 5237</a:t>
            </a:r>
            <a:r>
              <a:rPr lang="en-US" sz="2000" b="0" dirty="0"/>
              <a:t>(7 CIDs total). </a:t>
            </a:r>
          </a:p>
          <a:p>
            <a:pPr marL="0" indent="0"/>
            <a:endParaRPr lang="en-US" sz="2000" b="0" dirty="0"/>
          </a:p>
          <a:p>
            <a:pPr marL="0" indent="0"/>
            <a:r>
              <a:rPr lang="en-US" sz="2000" b="0" dirty="0"/>
              <a:t>Results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077836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11-21-0564r2 for </a:t>
            </a:r>
            <a:r>
              <a:rPr lang="pt-BR" sz="2000" b="0" dirty="0"/>
              <a:t>CIDs 5219, 5029, 5400, 5139, 5152, 5097, 5098, 5429, 5260 </a:t>
            </a:r>
            <a:r>
              <a:rPr lang="en-US" sz="2000" b="0" dirty="0"/>
              <a:t>(9 CIDs total). </a:t>
            </a:r>
          </a:p>
          <a:p>
            <a:pPr marL="0" indent="0"/>
            <a:endParaRPr lang="en-US" sz="2000" b="0" dirty="0"/>
          </a:p>
          <a:p>
            <a:pPr marL="0" indent="0"/>
            <a:r>
              <a:rPr lang="en-US" sz="2000" b="0" dirty="0"/>
              <a:t>Results (Y/N/A): 9/0/1</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7280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11-21-519</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11-21-0519r3 for </a:t>
            </a:r>
            <a:r>
              <a:rPr lang="pt-BR" sz="2000" b="0" dirty="0"/>
              <a:t>CID 5014 </a:t>
            </a:r>
            <a:r>
              <a:rPr lang="en-US" sz="2000" b="0" dirty="0"/>
              <a:t>(1 CID total). </a:t>
            </a:r>
          </a:p>
          <a:p>
            <a:pPr marL="0" indent="0"/>
            <a:endParaRPr lang="en-US" sz="2000" b="0" dirty="0"/>
          </a:p>
          <a:p>
            <a:pPr marL="0" indent="0"/>
            <a:r>
              <a:rPr lang="en-US" sz="2000" b="0" dirty="0"/>
              <a:t>Results (Y/N/A): 9/0/2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0725246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478248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a:t>
            </a:r>
            <a:r>
              <a:rPr lang="en-US" altLang="en-US" sz="2000" b="0" strike="sngStrike" dirty="0"/>
              <a:t>14,</a:t>
            </a:r>
            <a:r>
              <a:rPr lang="en-US" altLang="en-US" sz="2000" b="0" dirty="0"/>
              <a:t>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806582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9635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153410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108104</TotalTime>
  <Words>7002</Words>
  <Application>Microsoft Office PowerPoint</Application>
  <PresentationFormat>Widescreen</PresentationFormat>
  <Paragraphs>1037</Paragraphs>
  <Slides>84</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2"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11-21-532</vt:lpstr>
      <vt:lpstr>Submission pipeline</vt:lpstr>
      <vt:lpstr>Scheduled telecons</vt:lpstr>
      <vt:lpstr>PowerPoint Presentation</vt:lpstr>
      <vt:lpstr>PowerPoint Presentation</vt:lpstr>
      <vt:lpstr>IEEE Electronic Meeting slot – April 7th</vt:lpstr>
      <vt:lpstr>Submission 11-21-533</vt:lpstr>
      <vt:lpstr>Submission 11-21-564</vt:lpstr>
      <vt:lpstr>Submission 11-21-519</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2021-04-07T18:47:55Z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