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890" r:id="rId50"/>
    <p:sldId id="899" r:id="rId51"/>
    <p:sldId id="892" r:id="rId52"/>
    <p:sldId id="896" r:id="rId53"/>
    <p:sldId id="897" r:id="rId54"/>
    <p:sldId id="898" r:id="rId55"/>
    <p:sldId id="900" r:id="rId56"/>
    <p:sldId id="901" r:id="rId57"/>
    <p:sldId id="902" r:id="rId58"/>
    <p:sldId id="903" r:id="rId59"/>
    <p:sldId id="904" r:id="rId60"/>
    <p:sldId id="905" r:id="rId61"/>
    <p:sldId id="906" r:id="rId62"/>
    <p:sldId id="907" r:id="rId63"/>
    <p:sldId id="908" r:id="rId64"/>
    <p:sldId id="909" r:id="rId65"/>
    <p:sldId id="910" r:id="rId66"/>
    <p:sldId id="911" r:id="rId67"/>
    <p:sldId id="315" r:id="rId68"/>
    <p:sldId id="312" r:id="rId69"/>
    <p:sldId id="318" r:id="rId70"/>
    <p:sldId id="472" r:id="rId71"/>
    <p:sldId id="473" r:id="rId72"/>
    <p:sldId id="474" r:id="rId73"/>
    <p:sldId id="480" r:id="rId74"/>
    <p:sldId id="259" r:id="rId75"/>
    <p:sldId id="260" r:id="rId76"/>
    <p:sldId id="261" r:id="rId7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March 17th TGaz Telecon" id="{4F3D8880-0257-478E-B28E-050EB87FCC03}">
          <p14:sldIdLst>
            <p14:sldId id="890"/>
            <p14:sldId id="899"/>
            <p14:sldId id="892"/>
            <p14:sldId id="896"/>
            <p14:sldId id="897"/>
            <p14:sldId id="898"/>
          </p14:sldIdLst>
        </p14:section>
        <p14:section name="March 25th TGaz Telecon" id="{1C2F4A77-7433-4972-ADFD-5E58C265D11C}">
          <p14:sldIdLst>
            <p14:sldId id="900"/>
            <p14:sldId id="901"/>
            <p14:sldId id="902"/>
            <p14:sldId id="903"/>
            <p14:sldId id="904"/>
            <p14:sldId id="905"/>
          </p14:sldIdLst>
        </p14:section>
        <p14:section name="March 31st TGaz Telecon" id="{223D8419-808F-46B9-A5F5-40A38E367AAD}">
          <p14:sldIdLst>
            <p14:sldId id="906"/>
            <p14:sldId id="907"/>
            <p14:sldId id="908"/>
            <p14:sldId id="909"/>
            <p14:sldId id="910"/>
            <p14:sldId id="911"/>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807" autoAdjust="0"/>
  </p:normalViewPr>
  <p:slideViewPr>
    <p:cSldViewPr>
      <p:cViewPr varScale="1">
        <p:scale>
          <a:sx n="123" d="100"/>
          <a:sy n="123" d="100"/>
        </p:scale>
        <p:origin x="51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78AEE0A-DA4F-4C83-8934-AA692104845D}"/>
    <pc:docChg chg="modMainMaster">
      <pc:chgData name="Segev, Jonathan" userId="7c67a1b0-8725-4553-8055-0888dbcaef94" providerId="ADAL" clId="{678AEE0A-DA4F-4C83-8934-AA692104845D}" dt="2021-03-30T20:53:40.013" v="3" actId="20577"/>
      <pc:docMkLst>
        <pc:docMk/>
      </pc:docMkLst>
      <pc:sldMasterChg chg="modSp mod">
        <pc:chgData name="Segev, Jonathan" userId="7c67a1b0-8725-4553-8055-0888dbcaef94" providerId="ADAL" clId="{678AEE0A-DA4F-4C83-8934-AA692104845D}" dt="2021-03-30T20:53:40.013" v="3" actId="20577"/>
        <pc:sldMasterMkLst>
          <pc:docMk/>
          <pc:sldMasterMk cId="0" sldId="2147483648"/>
        </pc:sldMasterMkLst>
        <pc:spChg chg="mod">
          <ac:chgData name="Segev, Jonathan" userId="7c67a1b0-8725-4553-8055-0888dbcaef94" providerId="ADAL" clId="{678AEE0A-DA4F-4C83-8934-AA692104845D}" dt="2021-03-30T20:53:40.013" v="3"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3/30/2021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2021-03-30</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 </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(5min – Roy Want)</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March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a:t>Timeline </a:t>
            </a:r>
            <a:r>
              <a:rPr lang="en-US" dirty="0"/>
              <a:t>–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800" dirty="0"/>
              <a:t>11-21-478 CID resolutions for lb253 (Ali Raissinia) - as needed.</a:t>
            </a:r>
            <a:endParaRPr lang="en-US" sz="1800" b="0" dirty="0"/>
          </a:p>
          <a:p>
            <a:pPr algn="just">
              <a:spcBef>
                <a:spcPct val="20000"/>
              </a:spcBef>
              <a:buFontTx/>
              <a:buChar char="•"/>
            </a:pPr>
            <a:r>
              <a:rPr lang="en-US" sz="2000" b="0" dirty="0"/>
              <a:t>Review submission queue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8985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11-21-0478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11-21-0478r2 for </a:t>
            </a:r>
            <a:r>
              <a:rPr lang="pt-BR" sz="2000" b="0" dirty="0"/>
              <a:t>CIDs 5045, 5046, 5047, 5049, </a:t>
            </a:r>
          </a:p>
          <a:p>
            <a:r>
              <a:rPr lang="pt-BR" sz="2000" b="0" dirty="0"/>
              <a:t>5050, 5051, 5052, 5053, 5056, 5057, 5058, 5059, 5060, 5062, 5063, 5064, 5067, 5068, 5069, 5070,</a:t>
            </a:r>
          </a:p>
          <a:p>
            <a:r>
              <a:rPr lang="pt-BR" sz="2000" b="0" dirty="0"/>
              <a:t>and 5071 </a:t>
            </a:r>
            <a:r>
              <a:rPr lang="en-US" sz="2000" b="0" dirty="0"/>
              <a:t>( 21 CIDs total). </a:t>
            </a:r>
          </a:p>
          <a:p>
            <a:pPr marL="0" indent="0"/>
            <a:endParaRPr lang="en-US" sz="2000" b="0" dirty="0"/>
          </a:p>
          <a:p>
            <a:pPr marL="0" indent="0"/>
            <a:r>
              <a:rPr lang="en-US" sz="2000" b="0" dirty="0"/>
              <a:t>Results (Y/N/A): 8/0/2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037817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sz="1800"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09848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915910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544632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7442417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25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11-21-0505-00-00az six CID resolutions for lb253 (Ali Raissinia) – 30min </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40551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11-21-505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11-21-0505r1 for </a:t>
            </a:r>
            <a:r>
              <a:rPr lang="pt-BR" sz="2000" b="0" dirty="0"/>
              <a:t>CIDs CID5061, CID5066, CID5198, CID5222, CID5224, CID5230 </a:t>
            </a:r>
            <a:r>
              <a:rPr lang="en-US" sz="2000" b="0" dirty="0"/>
              <a:t>(6 CIDs total). </a:t>
            </a:r>
          </a:p>
          <a:p>
            <a:pPr marL="0" indent="0"/>
            <a:endParaRPr lang="en-US" sz="2000" b="0" dirty="0"/>
          </a:p>
          <a:p>
            <a:pPr marL="0" indent="0"/>
            <a:r>
              <a:rPr lang="en-US" sz="2000" b="0" dirty="0"/>
              <a:t>Results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373978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a:t>11-21-0532 </a:t>
            </a:r>
            <a:r>
              <a:rPr lang="en-US" sz="1800" dirty="0"/>
              <a:t>	AID-RSID-clarification (Dibakar Das)</a:t>
            </a:r>
          </a:p>
          <a:p>
            <a:pPr lvl="1" algn="just">
              <a:spcBef>
                <a:spcPct val="20000"/>
              </a:spcBef>
              <a:buFontTx/>
              <a:buChar char="•"/>
            </a:pPr>
            <a:r>
              <a:rPr lang="en-US" sz="1800" dirty="0"/>
              <a:t>11-21-0533	</a:t>
            </a:r>
            <a:r>
              <a:rPr lang="en-US" sz="1800" dirty="0" err="1"/>
              <a:t>TGaz</a:t>
            </a:r>
            <a:r>
              <a:rPr lang="en-US" sz="1800" dirty="0"/>
              <a:t> LB253 CR (Jonathan Segev)</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88354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31 			13:00 – 15:00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951951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44448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498024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sz="2000" b="0" dirty="0"/>
              <a:t>Discussion topics (review submissions):</a:t>
            </a:r>
          </a:p>
          <a:p>
            <a:pPr lvl="1" algn="just">
              <a:spcBef>
                <a:spcPct val="20000"/>
              </a:spcBef>
              <a:buFontTx/>
              <a:buChar char="•"/>
            </a:pPr>
            <a:r>
              <a:rPr lang="en-US" sz="1600" dirty="0"/>
              <a:t>11-21-0519-00-00az-comment-resolution-lb253-parameters - part 3 (Christian Berger) – 20min</a:t>
            </a:r>
          </a:p>
          <a:p>
            <a:pPr lvl="1" algn="just">
              <a:spcBef>
                <a:spcPct val="20000"/>
              </a:spcBef>
              <a:buFontTx/>
              <a:buChar char="•"/>
            </a:pPr>
            <a:r>
              <a:rPr lang="en-US" sz="1600" dirty="0"/>
              <a:t>11-21-0532 	AID-RSID-clarification (Dibakar Das)</a:t>
            </a:r>
          </a:p>
          <a:p>
            <a:pPr lvl="1" algn="just">
              <a:spcBef>
                <a:spcPct val="20000"/>
              </a:spcBef>
              <a:buFontTx/>
              <a:buChar char="•"/>
            </a:pPr>
            <a:r>
              <a:rPr lang="en-US" sz="1600" dirty="0"/>
              <a:t>11-21-0533	</a:t>
            </a:r>
            <a:r>
              <a:rPr lang="en-US" sz="1600" dirty="0" err="1"/>
              <a:t>TGaz</a:t>
            </a:r>
            <a:r>
              <a:rPr lang="en-US" sz="1600" dirty="0"/>
              <a:t> LB253 CR (Jonathan Segev)</a:t>
            </a:r>
          </a:p>
          <a:p>
            <a:pPr algn="just">
              <a:spcBef>
                <a:spcPct val="20000"/>
              </a:spcBef>
              <a:buFontTx/>
              <a:buChar char="•"/>
            </a:pPr>
            <a:r>
              <a:rPr lang="en-US" sz="2000" b="0" dirty="0"/>
              <a:t>Review submission pipeline and call for submissions (5min)</a:t>
            </a:r>
          </a:p>
          <a:p>
            <a:pPr algn="just">
              <a:spcBef>
                <a:spcPct val="20000"/>
              </a:spcBef>
              <a:buFontTx/>
              <a:buChar char="•"/>
            </a:pPr>
            <a:r>
              <a:rPr lang="en-US" sz="2000" b="0" dirty="0"/>
              <a:t>Review future telecons (5 min)</a:t>
            </a:r>
          </a:p>
          <a:p>
            <a:pPr algn="just">
              <a:spcBef>
                <a:spcPct val="20000"/>
              </a:spcBef>
              <a:buFontTx/>
              <a:buChar char="•"/>
            </a:pPr>
            <a:r>
              <a:rPr lang="en-US" sz="2000" b="0" dirty="0" err="1"/>
              <a:t>AoB</a:t>
            </a:r>
            <a:endParaRPr lang="en-US" sz="2000" b="0" dirty="0"/>
          </a:p>
          <a:p>
            <a:pPr algn="just">
              <a:spcBef>
                <a:spcPct val="20000"/>
              </a:spcBef>
              <a:buFontTx/>
              <a:buChar char="•"/>
            </a:pPr>
            <a:r>
              <a:rPr lang="en-US" sz="2000" b="0" dirty="0"/>
              <a:t>Adjourn</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5444542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r>
              <a:rPr lang="en-US" sz="2000" b="0" dirty="0"/>
              <a:t>We agree to the resolution depicted by document 11-21-0??r? for </a:t>
            </a:r>
            <a:r>
              <a:rPr lang="pt-BR" sz="2000" b="0" dirty="0"/>
              <a:t>CIDs </a:t>
            </a:r>
            <a:r>
              <a:rPr lang="en-US" sz="2000" b="0" dirty="0"/>
              <a:t>(? CIDs total). </a:t>
            </a:r>
          </a:p>
          <a:p>
            <a:pPr marL="0" indent="0"/>
            <a:endParaRPr lang="en-US" sz="2000" b="0" dirty="0"/>
          </a:p>
          <a:p>
            <a:pPr marL="0" indent="0"/>
            <a:r>
              <a:rPr lang="en-US" sz="2000" b="0" dirty="0"/>
              <a:t>Results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5657094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lgn="just">
              <a:spcBef>
                <a:spcPct val="20000"/>
              </a:spcBef>
              <a:buFontTx/>
              <a:buChar char="•"/>
            </a:pPr>
            <a:r>
              <a:rPr lang="en-US" sz="1800" dirty="0"/>
              <a:t>11-21-0519 	comment-resolution-lb253-parameters - part 3 (Christian Berger)</a:t>
            </a:r>
          </a:p>
          <a:p>
            <a:pPr lvl="1" algn="just">
              <a:spcBef>
                <a:spcPct val="20000"/>
              </a:spcBef>
              <a:buFontTx/>
              <a:buChar char="•"/>
            </a:pPr>
            <a:r>
              <a:rPr lang="en-US" sz="1800" dirty="0"/>
              <a:t>11-21-0532 	AID-RSID-clarification (Dibakar Das)</a:t>
            </a:r>
          </a:p>
          <a:p>
            <a:pPr lvl="1" algn="just">
              <a:spcBef>
                <a:spcPct val="20000"/>
              </a:spcBef>
              <a:buFontTx/>
              <a:buChar char="•"/>
            </a:pPr>
            <a:r>
              <a:rPr lang="en-US" sz="1800" dirty="0"/>
              <a:t>11-21-0533	</a:t>
            </a:r>
            <a:r>
              <a:rPr lang="en-US" sz="1800" dirty="0" err="1"/>
              <a:t>TGaz</a:t>
            </a:r>
            <a:r>
              <a:rPr lang="en-US" sz="1800" dirty="0"/>
              <a:t> LB253 CR (Jonathan Segev)</a:t>
            </a:r>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634535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marL="0" indent="0"/>
            <a:endParaRPr lang="en-US" altLang="en-US" sz="20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2000" b="0" baseline="30000" dirty="0"/>
              <a:t>+</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9718434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142607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397157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106662</TotalTime>
  <Words>6494</Words>
  <Application>Microsoft Office PowerPoint</Application>
  <PresentationFormat>Widescreen</PresentationFormat>
  <Paragraphs>963</Paragraphs>
  <Slides>76</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4"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 – updated past March meeting</vt:lpstr>
      <vt:lpstr>Scheduled telecons</vt:lpstr>
      <vt:lpstr>PowerPoint Presentation</vt:lpstr>
      <vt:lpstr>PowerPoint Presentation</vt:lpstr>
      <vt:lpstr>IEEE Electronic Meeting slot – March 17th</vt:lpstr>
      <vt:lpstr>Submission 11-21-0478</vt:lpstr>
      <vt:lpstr>Submission pipeline</vt:lpstr>
      <vt:lpstr>Scheduled telecons</vt:lpstr>
      <vt:lpstr>PowerPoint Presentation</vt:lpstr>
      <vt:lpstr>PowerPoint Presentation</vt:lpstr>
      <vt:lpstr>IEEE Electronic Meeting slot – March 25th </vt:lpstr>
      <vt:lpstr>Submission 11-21-505</vt:lpstr>
      <vt:lpstr>Submission pipeline</vt:lpstr>
      <vt:lpstr>Scheduled telecons</vt:lpstr>
      <vt:lpstr>PowerPoint Presentation</vt:lpstr>
      <vt:lpstr>PowerPoint Presentation</vt:lpstr>
      <vt:lpstr>IEEE Electronic Meeting slot – March 31st </vt:lpstr>
      <vt:lpstr>Submission 11-21-?</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704</cp:revision>
  <cp:lastPrinted>1601-01-01T00:00:00Z</cp:lastPrinted>
  <dcterms:created xsi:type="dcterms:W3CDTF">2018-08-06T10:28:59Z</dcterms:created>
  <dcterms:modified xsi:type="dcterms:W3CDTF">2021-03-30T20:53:45Z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