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691" r:id="rId22"/>
    <p:sldId id="591" r:id="rId23"/>
    <p:sldId id="569" r:id="rId24"/>
    <p:sldId id="345" r:id="rId25"/>
    <p:sldId id="690" r:id="rId26"/>
    <p:sldId id="678" r:id="rId27"/>
    <p:sldId id="693" r:id="rId28"/>
    <p:sldId id="694" r:id="rId29"/>
    <p:sldId id="861" r:id="rId30"/>
    <p:sldId id="679" r:id="rId31"/>
    <p:sldId id="864" r:id="rId32"/>
    <p:sldId id="680" r:id="rId33"/>
    <p:sldId id="862" r:id="rId34"/>
    <p:sldId id="863" r:id="rId35"/>
    <p:sldId id="689" r:id="rId36"/>
    <p:sldId id="887" r:id="rId37"/>
    <p:sldId id="888" r:id="rId38"/>
    <p:sldId id="684" r:id="rId39"/>
    <p:sldId id="685" r:id="rId40"/>
    <p:sldId id="686" r:id="rId41"/>
    <p:sldId id="889" r:id="rId42"/>
    <p:sldId id="885" r:id="rId43"/>
    <p:sldId id="868" r:id="rId44"/>
    <p:sldId id="886" r:id="rId45"/>
    <p:sldId id="722" r:id="rId46"/>
    <p:sldId id="884" r:id="rId47"/>
    <p:sldId id="687" r:id="rId48"/>
    <p:sldId id="688" r:id="rId49"/>
    <p:sldId id="315" r:id="rId50"/>
    <p:sldId id="312" r:id="rId51"/>
    <p:sldId id="318" r:id="rId52"/>
    <p:sldId id="472" r:id="rId53"/>
    <p:sldId id="473" r:id="rId54"/>
    <p:sldId id="474" r:id="rId55"/>
    <p:sldId id="480" r:id="rId56"/>
    <p:sldId id="259" r:id="rId57"/>
    <p:sldId id="260" r:id="rId58"/>
    <p:sldId id="261" r:id="rId5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91"/>
            <p14:sldId id="569"/>
            <p14:sldId id="345"/>
          </p14:sldIdLst>
        </p14:section>
        <p14:section name="March 9th daily slot 3 - March IEEE electronic meeting" id="{5906853D-78D7-4DA8-9FA6-A28981EEDFB8}">
          <p14:sldIdLst>
            <p14:sldId id="690"/>
            <p14:sldId id="678"/>
            <p14:sldId id="693"/>
            <p14:sldId id="694"/>
            <p14:sldId id="861"/>
            <p14:sldId id="679"/>
            <p14:sldId id="864"/>
            <p14:sldId id="680"/>
          </p14:sldIdLst>
        </p14:section>
        <p14:section name="March 10th daily slot 3 - March IEEE electronic meeting" id="{DE843586-E506-4D30-A655-52B441F0114A}">
          <p14:sldIdLst>
            <p14:sldId id="862"/>
            <p14:sldId id="863"/>
            <p14:sldId id="689"/>
            <p14:sldId id="887"/>
            <p14:sldId id="888"/>
            <p14:sldId id="684"/>
            <p14:sldId id="685"/>
          </p14:sldIdLst>
        </p14:section>
        <p14:section name="March 11th daily slot 3 - March IEEE electronic meeting" id="{347EDFAB-725B-4685-8406-804F1F654820}">
          <p14:sldIdLst>
            <p14:sldId id="686"/>
            <p14:sldId id="889"/>
            <p14:sldId id="885"/>
            <p14:sldId id="868"/>
            <p14:sldId id="886"/>
            <p14:sldId id="722"/>
            <p14:sldId id="884"/>
            <p14:sldId id="687"/>
            <p14:sldId id="68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DFA549-281A-4EB2-9CA1-4039C785C8C9}" v="16" dt="2021-03-11T17:56:15.65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94" autoAdjust="0"/>
    <p:restoredTop sz="96807" autoAdjust="0"/>
  </p:normalViewPr>
  <p:slideViewPr>
    <p:cSldViewPr>
      <p:cViewPr varScale="1">
        <p:scale>
          <a:sx n="119" d="100"/>
          <a:sy n="119" d="100"/>
        </p:scale>
        <p:origin x="558"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1DFA549-281A-4EB2-9CA1-4039C785C8C9}"/>
    <pc:docChg chg="undo custSel addSld modSld modMainMaster addSection delSection modSection">
      <pc:chgData name="Segev, Jonathan" userId="7c67a1b0-8725-4553-8055-0888dbcaef94" providerId="ADAL" clId="{51DFA549-281A-4EB2-9CA1-4039C785C8C9}" dt="2021-03-11T17:56:31.594" v="122" actId="20577"/>
      <pc:docMkLst>
        <pc:docMk/>
      </pc:docMkLst>
      <pc:sldChg chg="modSp mod">
        <pc:chgData name="Segev, Jonathan" userId="7c67a1b0-8725-4553-8055-0888dbcaef94" providerId="ADAL" clId="{51DFA549-281A-4EB2-9CA1-4039C785C8C9}" dt="2021-03-11T16:28:27.552" v="3" actId="20577"/>
        <pc:sldMkLst>
          <pc:docMk/>
          <pc:sldMk cId="0" sldId="256"/>
        </pc:sldMkLst>
        <pc:spChg chg="mod">
          <ac:chgData name="Segev, Jonathan" userId="7c67a1b0-8725-4553-8055-0888dbcaef94" providerId="ADAL" clId="{51DFA549-281A-4EB2-9CA1-4039C785C8C9}" dt="2021-03-11T16:28:27.552" v="3" actId="20577"/>
          <ac:spMkLst>
            <pc:docMk/>
            <pc:sldMk cId="0" sldId="256"/>
            <ac:spMk id="3074" creationId="{00000000-0000-0000-0000-000000000000}"/>
          </ac:spMkLst>
        </pc:spChg>
      </pc:sldChg>
      <pc:sldChg chg="addSp delSp modSp new mod">
        <pc:chgData name="Segev, Jonathan" userId="7c67a1b0-8725-4553-8055-0888dbcaef94" providerId="ADAL" clId="{51DFA549-281A-4EB2-9CA1-4039C785C8C9}" dt="2021-03-11T17:56:31.594" v="122" actId="20577"/>
        <pc:sldMkLst>
          <pc:docMk/>
          <pc:sldMk cId="2092979678" sldId="889"/>
        </pc:sldMkLst>
        <pc:spChg chg="mod">
          <ac:chgData name="Segev, Jonathan" userId="7c67a1b0-8725-4553-8055-0888dbcaef94" providerId="ADAL" clId="{51DFA549-281A-4EB2-9CA1-4039C785C8C9}" dt="2021-03-11T16:30:22.614" v="6" actId="14100"/>
          <ac:spMkLst>
            <pc:docMk/>
            <pc:sldMk cId="2092979678" sldId="889"/>
            <ac:spMk id="2" creationId="{29DA6932-5A0A-4A07-8413-661FEB0E427B}"/>
          </ac:spMkLst>
        </pc:spChg>
        <pc:spChg chg="del mod">
          <ac:chgData name="Segev, Jonathan" userId="7c67a1b0-8725-4553-8055-0888dbcaef94" providerId="ADAL" clId="{51DFA549-281A-4EB2-9CA1-4039C785C8C9}" dt="2021-03-11T16:32:47.608" v="8" actId="478"/>
          <ac:spMkLst>
            <pc:docMk/>
            <pc:sldMk cId="2092979678" sldId="889"/>
            <ac:spMk id="3" creationId="{F70517D5-881A-417B-9D66-7410D08F40DB}"/>
          </ac:spMkLst>
        </pc:spChg>
        <pc:spChg chg="add del mod">
          <ac:chgData name="Segev, Jonathan" userId="7c67a1b0-8725-4553-8055-0888dbcaef94" providerId="ADAL" clId="{51DFA549-281A-4EB2-9CA1-4039C785C8C9}" dt="2021-03-11T16:32:50.186" v="10"/>
          <ac:spMkLst>
            <pc:docMk/>
            <pc:sldMk cId="2092979678" sldId="889"/>
            <ac:spMk id="7" creationId="{62E62368-ECDB-4FD1-9615-B9403B909CA8}"/>
          </ac:spMkLst>
        </pc:spChg>
        <pc:spChg chg="add del mod">
          <ac:chgData name="Segev, Jonathan" userId="7c67a1b0-8725-4553-8055-0888dbcaef94" providerId="ADAL" clId="{51DFA549-281A-4EB2-9CA1-4039C785C8C9}" dt="2021-03-11T17:56:31.594" v="122" actId="20577"/>
          <ac:spMkLst>
            <pc:docMk/>
            <pc:sldMk cId="2092979678" sldId="889"/>
            <ac:spMk id="10" creationId="{3034E6A0-CBF8-46D7-A42B-10739FAFE25A}"/>
          </ac:spMkLst>
        </pc:spChg>
        <pc:graphicFrameChg chg="add del mod">
          <ac:chgData name="Segev, Jonathan" userId="7c67a1b0-8725-4553-8055-0888dbcaef94" providerId="ADAL" clId="{51DFA549-281A-4EB2-9CA1-4039C785C8C9}" dt="2021-03-11T16:33:41.438" v="12"/>
          <ac:graphicFrameMkLst>
            <pc:docMk/>
            <pc:sldMk cId="2092979678" sldId="889"/>
            <ac:graphicFrameMk id="8" creationId="{7A1376DA-2F78-45C3-BBF0-11251A76041B}"/>
          </ac:graphicFrameMkLst>
        </pc:graphicFrameChg>
        <pc:graphicFrameChg chg="add mod modGraphic">
          <ac:chgData name="Segev, Jonathan" userId="7c67a1b0-8725-4553-8055-0888dbcaef94" providerId="ADAL" clId="{51DFA549-281A-4EB2-9CA1-4039C785C8C9}" dt="2021-03-11T16:41:57.602" v="87" actId="20577"/>
          <ac:graphicFrameMkLst>
            <pc:docMk/>
            <pc:sldMk cId="2092979678" sldId="889"/>
            <ac:graphicFrameMk id="9" creationId="{50618486-7CBB-4CFB-BDAD-C84F4365D1FC}"/>
          </ac:graphicFrameMkLst>
        </pc:graphicFrameChg>
      </pc:sldChg>
      <pc:sldMasterChg chg="modSp mod">
        <pc:chgData name="Segev, Jonathan" userId="7c67a1b0-8725-4553-8055-0888dbcaef94" providerId="ADAL" clId="{51DFA549-281A-4EB2-9CA1-4039C785C8C9}" dt="2021-03-11T16:28:19.668" v="1" actId="20577"/>
        <pc:sldMasterMkLst>
          <pc:docMk/>
          <pc:sldMasterMk cId="0" sldId="2147483648"/>
        </pc:sldMasterMkLst>
        <pc:spChg chg="mod">
          <ac:chgData name="Segev, Jonathan" userId="7c67a1b0-8725-4553-8055-0888dbcaef94" providerId="ADAL" clId="{51DFA549-281A-4EB2-9CA1-4039C785C8C9}" dt="2021-03-11T16:28:19.668"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941217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683093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802.11-21/188r6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March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2021-03-11</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March Electronic Meeting Agenda </a:t>
            </a:r>
          </a:p>
          <a:p>
            <a:pPr algn="ctr">
              <a:lnSpc>
                <a:spcPct val="90000"/>
              </a:lnSpc>
              <a:buFontTx/>
              <a:buNone/>
            </a:pPr>
            <a:r>
              <a:rPr lang="en-US" altLang="en-US" sz="3600" dirty="0">
                <a:cs typeface="Times New Roman" panose="02020603050405020304" pitchFamily="18" charset="0"/>
              </a:rPr>
              <a:t>And telecons meetings running between March and May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March 2021</a:t>
            </a:r>
          </a:p>
        </p:txBody>
      </p:sp>
    </p:spTree>
    <p:extLst>
      <p:ext uri="{BB962C8B-B14F-4D97-AF65-F5344CB8AC3E}">
        <p14:creationId xmlns:p14="http://schemas.microsoft.com/office/powerpoint/2010/main" val="9259290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(as needed)</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915679794"/>
              </p:ext>
            </p:extLst>
          </p:nvPr>
        </p:nvGraphicFramePr>
        <p:xfrm>
          <a:off x="914401" y="1260086"/>
          <a:ext cx="10460567" cy="216396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9</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07146955"/>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 min</a:t>
                      </a:r>
                    </a:p>
                  </a:txBody>
                  <a:tcPr marT="45712" marB="45712"/>
                </a:tc>
                <a:extLst>
                  <a:ext uri="{0D108BD9-81ED-4DB2-BD59-A6C34878D82A}">
                    <a16:rowId xmlns:a16="http://schemas.microsoft.com/office/drawing/2014/main" val="10002"/>
                  </a:ext>
                </a:extLst>
              </a:tr>
              <a:tr h="0">
                <a:tc>
                  <a:txBody>
                    <a:bodyPr/>
                    <a:lstStyle/>
                    <a:p>
                      <a:r>
                        <a:rPr lang="en-US" altLang="en-US" sz="1400" kern="1200" dirty="0">
                          <a:solidFill>
                            <a:schemeClr val="dk1"/>
                          </a:solidFill>
                          <a:latin typeface="+mn-lt"/>
                          <a:ea typeface="+mn-ea"/>
                          <a:cs typeface="+mn-cs"/>
                        </a:rPr>
                        <a:t>11-21-0346</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LB253 resolution to CID-set1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11-21-072 “11-21-072 </a:t>
            </a:r>
            <a:r>
              <a:rPr lang="en-US" sz="2000" b="0" dirty="0" err="1"/>
              <a:t>TGaz</a:t>
            </a:r>
            <a:r>
              <a:rPr lang="en-US" sz="2000" b="0" dirty="0"/>
              <a:t> January 2021 interim minutes” posted Jan. 11</a:t>
            </a:r>
            <a:r>
              <a:rPr lang="en-US" sz="2000" b="0" baseline="30000" dirty="0"/>
              <a:t>th</a:t>
            </a:r>
            <a:r>
              <a:rPr lang="en-US" sz="2000" b="0" dirty="0"/>
              <a:t>. </a:t>
            </a:r>
          </a:p>
          <a:p>
            <a:pPr marL="0" indent="0"/>
            <a:endParaRPr lang="en-US" sz="2000" dirty="0"/>
          </a:p>
          <a:p>
            <a:r>
              <a:rPr lang="en-US" sz="2000" dirty="0"/>
              <a:t>Motion </a:t>
            </a:r>
            <a:r>
              <a:rPr lang="en-US" sz="2000" b="0" dirty="0"/>
              <a:t>(202103-01):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endParaRPr lang="en-US" sz="2000" b="0" dirty="0"/>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 </a:t>
            </a:r>
            <a:r>
              <a:rPr lang="en-US" sz="2000" b="0" dirty="0"/>
              <a:t>(202103-02):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4709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11-21-0291</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(202103-03):</a:t>
            </a:r>
            <a:endParaRPr lang="en-US" sz="2000" dirty="0">
              <a:solidFill>
                <a:schemeClr val="tx1"/>
              </a:solidFill>
            </a:endParaRP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r>
              <a:rPr lang="en-US" sz="2000" b="0" dirty="0"/>
              <a:t>5445, 5453, 5455, and 5456 ( 43 CIDs total),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a:t>
            </a:r>
          </a:p>
          <a:p>
            <a:pPr marL="0" indent="0"/>
            <a:r>
              <a:rPr lang="en-US" sz="2000" b="0" dirty="0"/>
              <a:t>Unanimous approval.</a:t>
            </a:r>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March Electronic meeting and teleconferences running between the March and May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11-21-0346</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(202103-04):</a:t>
            </a:r>
            <a:endParaRPr lang="en-US" sz="2000" dirty="0">
              <a:solidFill>
                <a:schemeClr val="tx1"/>
              </a:solidFill>
            </a:endParaRPr>
          </a:p>
          <a:p>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Solomon Trainin </a:t>
            </a:r>
          </a:p>
          <a:p>
            <a:pPr marL="0" indent="0"/>
            <a:r>
              <a:rPr lang="en-US" sz="2000" b="0" dirty="0"/>
              <a:t>Results (Y/N/A):</a:t>
            </a:r>
          </a:p>
          <a:p>
            <a:pPr marL="0" indent="0"/>
            <a:r>
              <a:rPr lang="en-US" sz="2000" b="0" dirty="0"/>
              <a:t>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520475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March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a:t>
            </a:r>
          </a:p>
          <a:p>
            <a:pPr algn="just">
              <a:spcBef>
                <a:spcPct val="20000"/>
              </a:spcBef>
              <a:buFontTx/>
              <a:buChar char="•"/>
            </a:pPr>
            <a:r>
              <a:rPr lang="en-US" altLang="en-US" sz="1800" b="0" dirty="0"/>
              <a:t>Do group comment resolution (Editors/Chair) – if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183093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460002049"/>
              </p:ext>
            </p:extLst>
          </p:nvPr>
        </p:nvGraphicFramePr>
        <p:xfrm>
          <a:off x="914401" y="1260086"/>
          <a:ext cx="10460567" cy="277353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4536504">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1318528">
                  <a:extLst>
                    <a:ext uri="{9D8B030D-6E8A-4147-A177-3AD203B41FA5}">
                      <a16:colId xmlns:a16="http://schemas.microsoft.com/office/drawing/2014/main" val="240817670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11-21-0188</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10001"/>
                  </a:ext>
                </a:extLst>
              </a:tr>
              <a:tr h="0">
                <a:tc>
                  <a:txBody>
                    <a:bodyPr/>
                    <a:lstStyle/>
                    <a:p>
                      <a:r>
                        <a:rPr lang="en-US" altLang="en-US" sz="1400" kern="1200" dirty="0">
                          <a:solidFill>
                            <a:schemeClr val="dk1"/>
                          </a:solidFill>
                          <a:latin typeface="+mn-lt"/>
                          <a:ea typeface="+mn-ea"/>
                          <a:cs typeface="+mn-cs"/>
                        </a:rPr>
                        <a:t>11-21-0307</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b="0" dirty="0"/>
                        <a:t>30min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11-21-0318</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kern="1200" dirty="0">
                          <a:solidFill>
                            <a:schemeClr val="dk1"/>
                          </a:solidFill>
                          <a:latin typeface="+mn-lt"/>
                          <a:ea typeface="+mn-ea"/>
                          <a:cs typeface="+mn-cs"/>
                        </a:rPr>
                        <a:t>comment resolution LB253 parameters - part 2 </a:t>
                      </a:r>
                      <a:endParaRPr lang="en-US" sz="1400" kern="1200" dirty="0">
                        <a:solidFill>
                          <a:schemeClr val="dk1"/>
                        </a:solidFill>
                        <a:latin typeface="+mn-lt"/>
                        <a:ea typeface="+mn-ea"/>
                        <a:cs typeface="+mn-cs"/>
                      </a:endParaRP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14697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11-21-0307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(202103-05):</a:t>
            </a:r>
            <a:endParaRPr lang="en-US" sz="2000" dirty="0">
              <a:solidFill>
                <a:schemeClr val="tx1"/>
              </a:solidFill>
            </a:endParaRPr>
          </a:p>
          <a:p>
            <a:r>
              <a:rPr lang="en-US" sz="2000" b="0" dirty="0"/>
              <a:t>Move to adopt the resolution depicted by document 11-21-0307r3 for </a:t>
            </a:r>
            <a:r>
              <a:rPr lang="pt-BR" sz="2000" b="0" dirty="0"/>
              <a:t>CIDs 5088, 5454, 5193, and 5175 </a:t>
            </a:r>
            <a:r>
              <a:rPr lang="en-US" sz="2000" b="0" dirty="0"/>
              <a:t>( 4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4433888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a:xfrm>
            <a:off x="914401" y="685801"/>
            <a:ext cx="10361084" cy="582959"/>
          </a:xfrm>
        </p:spPr>
        <p:txBody>
          <a:bodyPr/>
          <a:lstStyle/>
          <a:p>
            <a:r>
              <a:rPr lang="en-US" dirty="0"/>
              <a:t>Submission 11-21-0318</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a:xfrm>
            <a:off x="914401" y="1348137"/>
            <a:ext cx="10361084" cy="4746278"/>
          </a:xfrm>
        </p:spPr>
        <p:txBody>
          <a:bodyPr/>
          <a:lstStyle/>
          <a:p>
            <a:pPr marL="0" indent="0"/>
            <a:endParaRPr lang="en-US" sz="2000" dirty="0"/>
          </a:p>
          <a:p>
            <a:pPr marL="0" indent="0"/>
            <a:r>
              <a:rPr lang="en-US" sz="2000" dirty="0"/>
              <a:t>Motion </a:t>
            </a:r>
            <a:r>
              <a:rPr lang="en-US" sz="2000" b="0" dirty="0"/>
              <a:t>(202103-06):</a:t>
            </a:r>
            <a:endParaRPr lang="en-US" sz="2000" dirty="0">
              <a:solidFill>
                <a:schemeClr val="tx1"/>
              </a:solidFill>
            </a:endParaRPr>
          </a:p>
          <a:p>
            <a:r>
              <a:rPr lang="en-US" sz="2000" b="0" dirty="0"/>
              <a:t>Move to adopt the resolution depicted by document 11-21-0318r2 for </a:t>
            </a:r>
            <a:r>
              <a:rPr lang="pt-BR" sz="2000" b="0" dirty="0"/>
              <a:t>CIDs 5204, 5072, 5205, 5207, 5404, 5405, 5214, 5215, 5216, 5217 and 5151 </a:t>
            </a:r>
            <a:r>
              <a:rPr lang="en-US" sz="2000" b="0" dirty="0"/>
              <a:t>(11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05196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11</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Reminder of CR assignment from March 10</a:t>
            </a:r>
            <a:r>
              <a:rPr lang="en-US" sz="1600" b="0" baseline="30000" dirty="0"/>
              <a:t>th</a:t>
            </a:r>
            <a:r>
              <a:rPr lang="en-US" sz="1600" b="0" dirty="0"/>
              <a:t> meeting. </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Targets towards May meeting (5min)</a:t>
            </a:r>
          </a:p>
          <a:p>
            <a:pPr algn="just">
              <a:spcBef>
                <a:spcPct val="20000"/>
              </a:spcBef>
              <a:buFontTx/>
              <a:buChar char="•"/>
            </a:pPr>
            <a:r>
              <a:rPr lang="en-US" sz="1600" b="0" dirty="0"/>
              <a:t>Review timelines and progress (10 min)</a:t>
            </a:r>
          </a:p>
          <a:p>
            <a:pPr algn="just">
              <a:spcBef>
                <a:spcPct val="20000"/>
              </a:spcBef>
              <a:buFontTx/>
              <a:buChar char="•"/>
            </a:pPr>
            <a:r>
              <a:rPr lang="en-US" sz="1600" b="0" dirty="0"/>
              <a:t>Review future telecons (5 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A6932-5A0A-4A07-8413-661FEB0E427B}"/>
              </a:ext>
            </a:extLst>
          </p:cNvPr>
          <p:cNvSpPr>
            <a:spLocks noGrp="1"/>
          </p:cNvSpPr>
          <p:nvPr>
            <p:ph type="title"/>
          </p:nvPr>
        </p:nvSpPr>
        <p:spPr>
          <a:xfrm>
            <a:off x="914401" y="685801"/>
            <a:ext cx="10361084" cy="582959"/>
          </a:xfrm>
        </p:spPr>
        <p:txBody>
          <a:bodyPr/>
          <a:lstStyle/>
          <a:p>
            <a:r>
              <a:rPr lang="en-US" b="0" dirty="0"/>
              <a:t>Reminder of CR assignment</a:t>
            </a:r>
            <a:endParaRPr lang="en-US" dirty="0"/>
          </a:p>
        </p:txBody>
      </p:sp>
      <p:sp>
        <p:nvSpPr>
          <p:cNvPr id="4" name="Slide Number Placeholder 3">
            <a:extLst>
              <a:ext uri="{FF2B5EF4-FFF2-40B4-BE49-F238E27FC236}">
                <a16:creationId xmlns:a16="http://schemas.microsoft.com/office/drawing/2014/main" id="{6B2F13D1-E0BE-434D-A8B4-4F813814E4B3}"/>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7CBA482-5D92-4CBF-938D-E3439C9AF58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BF0655-CE6A-421B-BA89-FD458EE2B07E}"/>
              </a:ext>
            </a:extLst>
          </p:cNvPr>
          <p:cNvSpPr>
            <a:spLocks noGrp="1"/>
          </p:cNvSpPr>
          <p:nvPr>
            <p:ph type="dt" idx="15"/>
          </p:nvPr>
        </p:nvSpPr>
        <p:spPr/>
        <p:txBody>
          <a:bodyPr/>
          <a:lstStyle/>
          <a:p>
            <a:r>
              <a:rPr lang="en-US"/>
              <a:t>March 2021</a:t>
            </a:r>
            <a:endParaRPr lang="en-GB" dirty="0"/>
          </a:p>
        </p:txBody>
      </p:sp>
      <p:graphicFrame>
        <p:nvGraphicFramePr>
          <p:cNvPr id="9" name="Table 9">
            <a:extLst>
              <a:ext uri="{FF2B5EF4-FFF2-40B4-BE49-F238E27FC236}">
                <a16:creationId xmlns:a16="http://schemas.microsoft.com/office/drawing/2014/main" id="{50618486-7CBB-4CFB-BDAD-C84F4365D1FC}"/>
              </a:ext>
            </a:extLst>
          </p:cNvPr>
          <p:cNvGraphicFramePr>
            <a:graphicFrameLocks noGrp="1"/>
          </p:cNvGraphicFramePr>
          <p:nvPr>
            <p:extLst>
              <p:ext uri="{D42A27DB-BD31-4B8C-83A1-F6EECF244321}">
                <p14:modId xmlns:p14="http://schemas.microsoft.com/office/powerpoint/2010/main" val="3038493267"/>
              </p:ext>
            </p:extLst>
          </p:nvPr>
        </p:nvGraphicFramePr>
        <p:xfrm>
          <a:off x="1847528" y="1348136"/>
          <a:ext cx="8128000" cy="4241800"/>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3525930565"/>
                    </a:ext>
                  </a:extLst>
                </a:gridCol>
                <a:gridCol w="2032000">
                  <a:extLst>
                    <a:ext uri="{9D8B030D-6E8A-4147-A177-3AD203B41FA5}">
                      <a16:colId xmlns:a16="http://schemas.microsoft.com/office/drawing/2014/main" val="3984338263"/>
                    </a:ext>
                  </a:extLst>
                </a:gridCol>
                <a:gridCol w="2032000">
                  <a:extLst>
                    <a:ext uri="{9D8B030D-6E8A-4147-A177-3AD203B41FA5}">
                      <a16:colId xmlns:a16="http://schemas.microsoft.com/office/drawing/2014/main" val="3465243434"/>
                    </a:ext>
                  </a:extLst>
                </a:gridCol>
                <a:gridCol w="2032000">
                  <a:extLst>
                    <a:ext uri="{9D8B030D-6E8A-4147-A177-3AD203B41FA5}">
                      <a16:colId xmlns:a16="http://schemas.microsoft.com/office/drawing/2014/main" val="1800123630"/>
                    </a:ext>
                  </a:extLst>
                </a:gridCol>
              </a:tblGrid>
              <a:tr h="370840">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Request DATE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TO NAME</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FROM</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tc>
                  <a:txBody>
                    <a:bodyPr/>
                    <a:lstStyle/>
                    <a:p>
                      <a:pPr algn="ctr"/>
                      <a:r>
                        <a:rPr lang="en-US" sz="11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CID/Section</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3500" marR="63500" marT="63500" marB="63500"/>
                </a:tc>
                <a:extLst>
                  <a:ext uri="{0D108BD9-81ED-4DB2-BD59-A6C34878D82A}">
                    <a16:rowId xmlns:a16="http://schemas.microsoft.com/office/drawing/2014/main" val="2933089315"/>
                  </a:ext>
                </a:extLst>
              </a:tr>
              <a:tr h="370840">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Jonathan Segev</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11.21.6.4.6 (4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495007819"/>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Ali Raissinia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11.21.6.4 - 11.21..6.4.4.5 (28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301068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9.3.1.22.10 - 9.3.1.22.10.4 (12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4062863267"/>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3/10</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Tianyu Wu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9.3.1.19 (10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202455015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11.21.6.3 (13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331608552"/>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3/9</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Dibakar Das</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9.4.2.298 (7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cids</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58504438"/>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2/27</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5373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unassignment</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1726941624"/>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Nehru</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5370 (originally a typo showing 530), 5371, 5372, 5445  (4 CIDs)</a:t>
                      </a:r>
                    </a:p>
                  </a:txBody>
                  <a:tcPr marL="63500" marR="63500" marT="63500" marB="63500"/>
                </a:tc>
                <a:extLst>
                  <a:ext uri="{0D108BD9-81ED-4DB2-BD59-A6C34878D82A}">
                    <a16:rowId xmlns:a16="http://schemas.microsoft.com/office/drawing/2014/main" val="2487157385"/>
                  </a:ext>
                </a:extLst>
              </a:tr>
              <a:tr h="370840">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2/24</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Christian Berger</a:t>
                      </a:r>
                    </a:p>
                  </a:txBody>
                  <a:tcPr marL="63500" marR="63500" marT="63500" marB="63500"/>
                </a:tc>
                <a:tc>
                  <a:txBody>
                    <a:bodyPr/>
                    <a:lstStyle/>
                    <a:p>
                      <a:r>
                        <a:rPr lang="en-US" sz="1100" kern="1200">
                          <a:solidFill>
                            <a:srgbClr val="000000"/>
                          </a:solidFill>
                          <a:effectLst/>
                          <a:latin typeface="Arial" panose="020B0604020202020204" pitchFamily="34" charset="0"/>
                          <a:ea typeface="Calibri" panose="020F0502020204030204" pitchFamily="34" charset="0"/>
                          <a:cs typeface="Arial" panose="020B0604020202020204" pitchFamily="34" charset="0"/>
                        </a:rPr>
                        <a:t>N/A</a:t>
                      </a:r>
                    </a:p>
                  </a:txBody>
                  <a:tcPr marL="63500" marR="63500" marT="63500" marB="63500"/>
                </a:tc>
                <a:tc>
                  <a:txBody>
                    <a:bodyPr/>
                    <a:lstStyle/>
                    <a:p>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5404 (originally requested as a  duplicate of 5405) (1 </a:t>
                      </a:r>
                      <a:r>
                        <a:rPr lang="en-US" sz="1100" kern="12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CiD</a:t>
                      </a:r>
                      <a:r>
                        <a:rPr lang="en-US" sz="1100" kern="12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a:txBody>
                  <a:tcPr marL="63500" marR="63500" marT="63500" marB="63500"/>
                </a:tc>
                <a:extLst>
                  <a:ext uri="{0D108BD9-81ED-4DB2-BD59-A6C34878D82A}">
                    <a16:rowId xmlns:a16="http://schemas.microsoft.com/office/drawing/2014/main" val="611600554"/>
                  </a:ext>
                </a:extLst>
              </a:tr>
            </a:tbl>
          </a:graphicData>
        </a:graphic>
      </p:graphicFrame>
      <p:sp>
        <p:nvSpPr>
          <p:cNvPr id="10" name="Title 1">
            <a:extLst>
              <a:ext uri="{FF2B5EF4-FFF2-40B4-BE49-F238E27FC236}">
                <a16:creationId xmlns:a16="http://schemas.microsoft.com/office/drawing/2014/main" id="{3034E6A0-CBF8-46D7-A42B-10739FAFE25A}"/>
              </a:ext>
            </a:extLst>
          </p:cNvPr>
          <p:cNvSpPr txBox="1">
            <a:spLocks/>
          </p:cNvSpPr>
          <p:nvPr/>
        </p:nvSpPr>
        <p:spPr bwMode="auto">
          <a:xfrm>
            <a:off x="191344" y="5633355"/>
            <a:ext cx="10361084" cy="58295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endParaRPr lang="en-US" sz="1400" b="0" kern="0" dirty="0"/>
          </a:p>
          <a:p>
            <a:pPr algn="l"/>
            <a:r>
              <a:rPr lang="en-US" sz="1400" b="0" kern="0" dirty="0"/>
              <a:t>Link to most recent CR DB: https://mentor.ieee.org/802.11/dcn/21/11-21-0258-02-00az-lb253-comments.xlsx  </a:t>
            </a:r>
          </a:p>
          <a:p>
            <a:pPr algn="l"/>
            <a:endParaRPr lang="en-US" sz="1400" b="0" kern="0" dirty="0"/>
          </a:p>
        </p:txBody>
      </p:sp>
    </p:spTree>
    <p:extLst>
      <p:ext uri="{BB962C8B-B14F-4D97-AF65-F5344CB8AC3E}">
        <p14:creationId xmlns:p14="http://schemas.microsoft.com/office/powerpoint/2010/main" val="20929796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B3C23-ED34-4C32-B218-D821DD976ED1}"/>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994228CA-BAFA-4A8C-B493-FD3D06F66B1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b="0" dirty="0"/>
              <a:t>Current pipeline:</a:t>
            </a:r>
          </a:p>
          <a:p>
            <a:pPr lvl="1">
              <a:buFont typeface="Arial" panose="020B0604020202020204" pitchFamily="34" charset="0"/>
              <a:buChar char="•"/>
            </a:pPr>
            <a:endParaRPr lang="en-US" b="0" dirty="0"/>
          </a:p>
          <a:p>
            <a:pPr>
              <a:buFont typeface="Arial" panose="020B0604020202020204" pitchFamily="34" charset="0"/>
              <a:buChar char="•"/>
            </a:pPr>
            <a:r>
              <a:rPr lang="en-US" b="0" dirty="0"/>
              <a:t>If you have a submission and would like to allocate agenda time, please indicate the DCN and the submission topic. </a:t>
            </a:r>
          </a:p>
        </p:txBody>
      </p:sp>
      <p:sp>
        <p:nvSpPr>
          <p:cNvPr id="4" name="Slide Number Placeholder 3">
            <a:extLst>
              <a:ext uri="{FF2B5EF4-FFF2-40B4-BE49-F238E27FC236}">
                <a16:creationId xmlns:a16="http://schemas.microsoft.com/office/drawing/2014/main" id="{F24A7E18-7519-4C20-8B8D-59B42F66E213}"/>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A0D3163A-4B1E-4283-AAB7-88B5B31214D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FC2A14A-99BF-400F-B17D-6F39DA467155}"/>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46332003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March Progress and 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Work completed:</a:t>
            </a:r>
          </a:p>
          <a:p>
            <a:pPr lvl="1">
              <a:buFont typeface="Arial" panose="020B0604020202020204" pitchFamily="34" charset="0"/>
              <a:buChar char="•"/>
            </a:pPr>
            <a:r>
              <a:rPr lang="en-US" dirty="0"/>
              <a:t>Reviewed/approved 73 comments.</a:t>
            </a:r>
          </a:p>
          <a:p>
            <a:pPr>
              <a:buFont typeface="Arial" panose="020B0604020202020204" pitchFamily="34" charset="0"/>
              <a:buChar char="•"/>
            </a:pPr>
            <a:r>
              <a:rPr lang="en-US" dirty="0"/>
              <a:t>Targets:</a:t>
            </a:r>
          </a:p>
          <a:p>
            <a:pPr lvl="1">
              <a:buFont typeface="Arial" panose="020B0604020202020204" pitchFamily="34" charset="0"/>
              <a:buChar char="•"/>
            </a:pPr>
            <a:r>
              <a:rPr lang="en-US" dirty="0"/>
              <a:t>Continue LB253 comment resolution.</a:t>
            </a:r>
          </a:p>
          <a:p>
            <a:pPr lvl="1">
              <a:buFont typeface="Arial" panose="020B0604020202020204" pitchFamily="34" charset="0"/>
              <a:buChar char="•"/>
            </a:pPr>
            <a:r>
              <a:rPr lang="en-US" dirty="0"/>
              <a:t>Generate P802.11az D3.1 adopting resolutions from March meeting.</a:t>
            </a:r>
          </a:p>
          <a:p>
            <a:pPr lvl="1">
              <a:buFont typeface="Arial" panose="020B0604020202020204" pitchFamily="34" charset="0"/>
              <a:buChar char="•"/>
            </a:pPr>
            <a:r>
              <a:rPr lang="en-US" dirty="0"/>
              <a:t>Initiate response to MDR findings </a:t>
            </a:r>
            <a:r>
              <a:rPr lang="en-US" sz="1400" dirty="0"/>
              <a:t>(Editors)</a:t>
            </a:r>
            <a:r>
              <a:rPr lang="en-US" sz="1600" dirty="0"/>
              <a:t>.</a:t>
            </a: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May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b="0" dirty="0"/>
              <a:t>Continue LB253 comment resolution.</a:t>
            </a:r>
          </a:p>
          <a:p>
            <a:pPr>
              <a:buFont typeface="Arial" panose="020B0604020202020204" pitchFamily="34" charset="0"/>
              <a:buChar char="•"/>
            </a:pPr>
            <a:r>
              <a:rPr lang="en-US" b="0" dirty="0"/>
              <a:t>Generate P802.11az D3.1 adopting resolutions from March meeting.</a:t>
            </a:r>
          </a:p>
          <a:p>
            <a:pPr>
              <a:buFont typeface="Arial" panose="020B0604020202020204" pitchFamily="34" charset="0"/>
              <a:buChar char="•"/>
            </a:pPr>
            <a:r>
              <a:rPr lang="en-US" b="0" dirty="0"/>
              <a:t>Initiate response to MDR findings </a:t>
            </a:r>
            <a:r>
              <a:rPr lang="en-US" sz="1800" b="0" dirty="0"/>
              <a:t>(Editors)</a:t>
            </a:r>
            <a:r>
              <a:rPr lang="en-US" sz="2000" b="0" dirty="0"/>
              <a:t>.</a:t>
            </a:r>
            <a:endParaRPr lang="en-US" b="0"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73194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updated past March meeting</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3573016"/>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888221"/>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888380"/>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840948"/>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4174700"/>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890918"/>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888380"/>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4523238"/>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4523239"/>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888529"/>
            <a:ext cx="1927894" cy="245673"/>
          </a:xfrm>
          <a:prstGeom prst="rect">
            <a:avLst/>
          </a:prstGeom>
          <a:gradFill flip="none" rotWithShape="1">
            <a:gsLst>
              <a:gs pos="0">
                <a:srgbClr val="FFFF00"/>
              </a:gs>
              <a:gs pos="0">
                <a:srgbClr val="FFFF00"/>
              </a:gs>
              <a:gs pos="0">
                <a:srgbClr val="FFFF00"/>
              </a:gs>
              <a:gs pos="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4523237"/>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4182700"/>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5736652" y="4582330"/>
            <a:ext cx="1006530" cy="487541"/>
          </a:xfrm>
          <a:prstGeom prst="wedgeEllipseCallout">
            <a:avLst>
              <a:gd name="adj1" fmla="val 81391"/>
              <a:gd name="adj2" fmla="val -14440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7896200" y="3068960"/>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754638" y="2655706"/>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953894" y="2436316"/>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grpSp>
        <p:nvGrpSpPr>
          <p:cNvPr id="3" name="Group 2">
            <a:extLst>
              <a:ext uri="{FF2B5EF4-FFF2-40B4-BE49-F238E27FC236}">
                <a16:creationId xmlns:a16="http://schemas.microsoft.com/office/drawing/2014/main" id="{28CF0915-8ED0-4994-B502-33D19ECAB01A}"/>
              </a:ext>
            </a:extLst>
          </p:cNvPr>
          <p:cNvGrpSpPr/>
          <p:nvPr/>
        </p:nvGrpSpPr>
        <p:grpSpPr>
          <a:xfrm>
            <a:off x="7668534" y="2425355"/>
            <a:ext cx="650149" cy="672139"/>
            <a:chOff x="7668534" y="2425355"/>
            <a:chExt cx="650149" cy="672139"/>
          </a:xfrm>
        </p:grpSpPr>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668534" y="2645309"/>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248128" y="3306149"/>
            <a:ext cx="1074295"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600" b="0" dirty="0"/>
              <a:t>.11az</a:t>
            </a:r>
            <a:br>
              <a:rPr lang="en-US" altLang="en-US" sz="600" b="0" dirty="0"/>
            </a:br>
            <a:r>
              <a:rPr lang="en-US" altLang="en-US" sz="600" b="0" dirty="0"/>
              <a:t> MDR and SA ballots</a:t>
            </a:r>
          </a:p>
          <a:p>
            <a:r>
              <a:rPr lang="en-US" altLang="en-US" sz="600" b="0" dirty="0"/>
              <a:t> 07-2021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642354" y="2431553"/>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10356796" y="2691938"/>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sp>
        <p:nvSpPr>
          <p:cNvPr id="168" name="Rectangle 167">
            <a:extLst>
              <a:ext uri="{FF2B5EF4-FFF2-40B4-BE49-F238E27FC236}">
                <a16:creationId xmlns:a16="http://schemas.microsoft.com/office/drawing/2014/main" id="{A6609AD8-0BD0-4DE6-98A2-627D5F941659}"/>
              </a:ext>
            </a:extLst>
          </p:cNvPr>
          <p:cNvSpPr/>
          <p:nvPr/>
        </p:nvSpPr>
        <p:spPr>
          <a:xfrm>
            <a:off x="7055129" y="3890741"/>
            <a:ext cx="1037171" cy="241084"/>
          </a:xfrm>
          <a:prstGeom prst="rect">
            <a:avLst/>
          </a:prstGeom>
          <a:gradFill>
            <a:gsLst>
              <a:gs pos="0">
                <a:srgbClr val="FFFF00"/>
              </a:gs>
              <a:gs pos="68000">
                <a:srgbClr val="FFFF00"/>
              </a:gs>
              <a:gs pos="79000">
                <a:srgbClr val="00B050"/>
              </a:gs>
              <a:gs pos="100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LB253</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888407"/>
            <a:ext cx="777965"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sp>
        <p:nvSpPr>
          <p:cNvPr id="169" name="Rectangle 168">
            <a:extLst>
              <a:ext uri="{FF2B5EF4-FFF2-40B4-BE49-F238E27FC236}">
                <a16:creationId xmlns:a16="http://schemas.microsoft.com/office/drawing/2014/main" id="{8200F9A2-67E5-4987-9546-12211A6042BD}"/>
              </a:ext>
            </a:extLst>
          </p:cNvPr>
          <p:cNvSpPr/>
          <p:nvPr/>
        </p:nvSpPr>
        <p:spPr>
          <a:xfrm>
            <a:off x="7323995" y="3645563"/>
            <a:ext cx="712067" cy="243918"/>
          </a:xfrm>
          <a:prstGeom prst="rect">
            <a:avLst/>
          </a:prstGeom>
          <a:gradFill>
            <a:gsLst>
              <a:gs pos="0">
                <a:srgbClr val="FFFF00"/>
              </a:gs>
              <a:gs pos="0">
                <a:srgbClr val="FFFF00"/>
              </a:gs>
              <a:gs pos="62000">
                <a:srgbClr val="FFFF00"/>
              </a:gs>
              <a:gs pos="81000">
                <a:srgbClr val="00B050"/>
              </a:gs>
            </a:gsLst>
            <a:lin ang="10800000" scaled="1"/>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
        <p:nvSpPr>
          <p:cNvPr id="62" name="Rectangle 61">
            <a:extLst>
              <a:ext uri="{FF2B5EF4-FFF2-40B4-BE49-F238E27FC236}">
                <a16:creationId xmlns:a16="http://schemas.microsoft.com/office/drawing/2014/main" id="{02C6E214-6D3E-41BA-9208-3834DA86B95B}"/>
              </a:ext>
            </a:extLst>
          </p:cNvPr>
          <p:cNvSpPr/>
          <p:nvPr/>
        </p:nvSpPr>
        <p:spPr>
          <a:xfrm>
            <a:off x="8475419" y="3889351"/>
            <a:ext cx="879000" cy="2475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0" name="Rectangle 169">
            <a:extLst>
              <a:ext uri="{FF2B5EF4-FFF2-40B4-BE49-F238E27FC236}">
                <a16:creationId xmlns:a16="http://schemas.microsoft.com/office/drawing/2014/main" id="{67AF27AE-0EAD-4603-A050-028DEEF65666}"/>
              </a:ext>
            </a:extLst>
          </p:cNvPr>
          <p:cNvSpPr/>
          <p:nvPr/>
        </p:nvSpPr>
        <p:spPr>
          <a:xfrm>
            <a:off x="8040216" y="3890636"/>
            <a:ext cx="446793"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000" dirty="0">
                <a:solidFill>
                  <a:schemeClr val="tx1"/>
                </a:solidFill>
              </a:rPr>
              <a:t>Next </a:t>
            </a:r>
          </a:p>
          <a:p>
            <a:pPr algn="ctr">
              <a:defRPr/>
            </a:pPr>
            <a:r>
              <a:rPr lang="en-US" sz="1000" dirty="0">
                <a:solidFill>
                  <a:schemeClr val="tx1"/>
                </a:solidFill>
              </a:rPr>
              <a:t>LB</a:t>
            </a:r>
          </a:p>
        </p:txBody>
      </p:sp>
      <p:sp>
        <p:nvSpPr>
          <p:cNvPr id="63" name="Rectangle 62">
            <a:extLst>
              <a:ext uri="{FF2B5EF4-FFF2-40B4-BE49-F238E27FC236}">
                <a16:creationId xmlns:a16="http://schemas.microsoft.com/office/drawing/2014/main" id="{86584CC9-10B2-40BB-A3F1-131186C79250}"/>
              </a:ext>
            </a:extLst>
          </p:cNvPr>
          <p:cNvSpPr/>
          <p:nvPr/>
        </p:nvSpPr>
        <p:spPr>
          <a:xfrm>
            <a:off x="8362375" y="3642824"/>
            <a:ext cx="24141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800" dirty="0">
                <a:solidFill>
                  <a:schemeClr val="tx1"/>
                </a:solidFill>
              </a:rPr>
              <a:t>Clean</a:t>
            </a:r>
          </a:p>
        </p:txBody>
      </p:sp>
      <p:sp>
        <p:nvSpPr>
          <p:cNvPr id="64" name="Oval Callout 93">
            <a:extLst>
              <a:ext uri="{FF2B5EF4-FFF2-40B4-BE49-F238E27FC236}">
                <a16:creationId xmlns:a16="http://schemas.microsoft.com/office/drawing/2014/main" id="{A65DD93F-BB47-4E8E-8821-C6F5E935C5A2}"/>
              </a:ext>
            </a:extLst>
          </p:cNvPr>
          <p:cNvSpPr/>
          <p:nvPr/>
        </p:nvSpPr>
        <p:spPr bwMode="auto">
          <a:xfrm>
            <a:off x="8707022" y="2832100"/>
            <a:ext cx="1158306" cy="487541"/>
          </a:xfrm>
          <a:prstGeom prst="wedgeEllipseCallout">
            <a:avLst>
              <a:gd name="adj1" fmla="val -71339"/>
              <a:gd name="adj2" fmla="val 116380"/>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No changes made, in preparation to SA ballot</a:t>
            </a:r>
            <a:endParaRPr kumimoji="0" lang="en-US" sz="800" b="1" i="0" u="none" strike="noStrike" cap="none" normalizeH="0" baseline="0" dirty="0">
              <a:ln>
                <a:noFill/>
              </a:ln>
              <a:solidFill>
                <a:schemeClr val="tx1"/>
              </a:solidFill>
              <a:effectLst/>
            </a:endParaRPr>
          </a:p>
        </p:txBody>
      </p:sp>
      <p:grpSp>
        <p:nvGrpSpPr>
          <p:cNvPr id="66" name="Group 65">
            <a:extLst>
              <a:ext uri="{FF2B5EF4-FFF2-40B4-BE49-F238E27FC236}">
                <a16:creationId xmlns:a16="http://schemas.microsoft.com/office/drawing/2014/main" id="{3F65A8A0-3EEF-4C41-BB52-29E8E9A84FF5}"/>
              </a:ext>
            </a:extLst>
          </p:cNvPr>
          <p:cNvGrpSpPr/>
          <p:nvPr/>
        </p:nvGrpSpPr>
        <p:grpSpPr>
          <a:xfrm>
            <a:off x="8987553" y="2424078"/>
            <a:ext cx="650149" cy="395140"/>
            <a:chOff x="7668534" y="2425355"/>
            <a:chExt cx="650149" cy="395140"/>
          </a:xfrm>
        </p:grpSpPr>
        <p:sp>
          <p:nvSpPr>
            <p:cNvPr id="67" name="Text Box 26">
              <a:extLst>
                <a:ext uri="{FF2B5EF4-FFF2-40B4-BE49-F238E27FC236}">
                  <a16:creationId xmlns:a16="http://schemas.microsoft.com/office/drawing/2014/main" id="{3A6F5E8C-33B1-424C-8B0A-C9CE3A7C87F2}"/>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a:t>
              </a:r>
              <a:r>
                <a:rPr lang="en-US" altLang="en-US" sz="600" baseline="30000" dirty="0">
                  <a:latin typeface="Arial" panose="020B0604020202020204" pitchFamily="34" charset="0"/>
                  <a:cs typeface="Arial" panose="020B0604020202020204" pitchFamily="34" charset="0"/>
                </a:rPr>
                <a:t>st</a:t>
              </a:r>
              <a:r>
                <a:rPr lang="en-US" altLang="en-US" sz="600" dirty="0">
                  <a:latin typeface="Arial" panose="020B0604020202020204" pitchFamily="34" charset="0"/>
                  <a:cs typeface="Arial" panose="020B0604020202020204" pitchFamily="34" charset="0"/>
                </a:rPr>
                <a:t> SA comp.</a:t>
              </a:r>
            </a:p>
          </p:txBody>
        </p:sp>
        <p:sp>
          <p:nvSpPr>
            <p:cNvPr id="68" name="Isosceles Triangle 67">
              <a:extLst>
                <a:ext uri="{FF2B5EF4-FFF2-40B4-BE49-F238E27FC236}">
                  <a16:creationId xmlns:a16="http://schemas.microsoft.com/office/drawing/2014/main" id="{6042DA1B-4AB9-4785-9E8D-B31232BAC7DF}"/>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grpSp>
        <p:nvGrpSpPr>
          <p:cNvPr id="69" name="Group 68">
            <a:extLst>
              <a:ext uri="{FF2B5EF4-FFF2-40B4-BE49-F238E27FC236}">
                <a16:creationId xmlns:a16="http://schemas.microsoft.com/office/drawing/2014/main" id="{1B5376F2-543E-4B6C-8A7A-2DF2B9112520}"/>
              </a:ext>
            </a:extLst>
          </p:cNvPr>
          <p:cNvGrpSpPr/>
          <p:nvPr/>
        </p:nvGrpSpPr>
        <p:grpSpPr>
          <a:xfrm>
            <a:off x="9622315" y="2404168"/>
            <a:ext cx="650149" cy="395140"/>
            <a:chOff x="7668534" y="2425355"/>
            <a:chExt cx="650149" cy="395140"/>
          </a:xfrm>
        </p:grpSpPr>
        <p:sp>
          <p:nvSpPr>
            <p:cNvPr id="70" name="Text Box 26">
              <a:extLst>
                <a:ext uri="{FF2B5EF4-FFF2-40B4-BE49-F238E27FC236}">
                  <a16:creationId xmlns:a16="http://schemas.microsoft.com/office/drawing/2014/main" id="{BD436B5B-D98D-4061-A4C3-867D87BE0C8A}"/>
                </a:ext>
              </a:extLst>
            </p:cNvPr>
            <p:cNvSpPr txBox="1">
              <a:spLocks noChangeArrowheads="1"/>
            </p:cNvSpPr>
            <p:nvPr/>
          </p:nvSpPr>
          <p:spPr bwMode="auto">
            <a:xfrm flipH="1">
              <a:off x="7668534" y="2645309"/>
              <a:ext cx="650149" cy="17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2</a:t>
              </a:r>
              <a:r>
                <a:rPr lang="en-US" altLang="en-US" sz="600" baseline="30000" dirty="0">
                  <a:latin typeface="Arial" panose="020B0604020202020204" pitchFamily="34" charset="0"/>
                  <a:cs typeface="Arial" panose="020B0604020202020204" pitchFamily="34" charset="0"/>
                </a:rPr>
                <a:t>nd</a:t>
              </a:r>
              <a:r>
                <a:rPr lang="en-US" altLang="en-US" sz="600" dirty="0">
                  <a:latin typeface="Arial" panose="020B0604020202020204" pitchFamily="34" charset="0"/>
                  <a:cs typeface="Arial" panose="020B0604020202020204" pitchFamily="34" charset="0"/>
                </a:rPr>
                <a:t> SA comp.</a:t>
              </a:r>
            </a:p>
          </p:txBody>
        </p:sp>
        <p:sp>
          <p:nvSpPr>
            <p:cNvPr id="71" name="Isosceles Triangle 70">
              <a:extLst>
                <a:ext uri="{FF2B5EF4-FFF2-40B4-BE49-F238E27FC236}">
                  <a16:creationId xmlns:a16="http://schemas.microsoft.com/office/drawing/2014/main" id="{4F7733D1-90D3-4856-B0BE-13784629A0C6}"/>
                </a:ext>
              </a:extLst>
            </p:cNvPr>
            <p:cNvSpPr>
              <a:spLocks noChangeArrowheads="1"/>
            </p:cNvSpPr>
            <p:nvPr/>
          </p:nvSpPr>
          <p:spPr bwMode="auto">
            <a:xfrm flipH="1">
              <a:off x="7863226" y="2425355"/>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5307389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a:xfrm>
            <a:off x="839416" y="1751015"/>
            <a:ext cx="10361084" cy="4343400"/>
          </a:xfrm>
        </p:spPr>
        <p:txBody>
          <a:bodyPr/>
          <a:lstStyle/>
          <a:p>
            <a:pPr>
              <a:buFont typeface="Arial" panose="020B0604020202020204" pitchFamily="34" charset="0"/>
              <a:buChar char="•"/>
            </a:pPr>
            <a:r>
              <a:rPr lang="en-US" altLang="en-US" sz="2000" b="0" dirty="0"/>
              <a:t>March 17*, 31 		13:00 – 15:00 ET</a:t>
            </a:r>
          </a:p>
          <a:p>
            <a:pPr>
              <a:buFont typeface="Arial" panose="020B0604020202020204" pitchFamily="34" charset="0"/>
              <a:buChar char="•"/>
            </a:pPr>
            <a:r>
              <a:rPr lang="en-US" altLang="en-US" sz="2000" b="0" dirty="0"/>
              <a:t>March 25</a:t>
            </a:r>
            <a:r>
              <a:rPr lang="en-US" altLang="en-US" sz="1800" b="0" baseline="30000" dirty="0"/>
              <a:t>+</a:t>
            </a:r>
            <a:r>
              <a:rPr lang="en-US" altLang="en-US" sz="2000" b="0" dirty="0"/>
              <a:t> 	 		10:00 – 12:00 ET</a:t>
            </a:r>
          </a:p>
          <a:p>
            <a:pPr>
              <a:buFont typeface="Arial" panose="020B0604020202020204" pitchFamily="34" charset="0"/>
              <a:buChar char="•"/>
            </a:pPr>
            <a:r>
              <a:rPr lang="en-US" altLang="en-US" sz="2000" b="0" dirty="0"/>
              <a:t>April 7,14,21			13:00 – 15:00 ET</a:t>
            </a:r>
          </a:p>
          <a:p>
            <a:pPr>
              <a:buFont typeface="Arial" panose="020B0604020202020204" pitchFamily="34" charset="0"/>
              <a:buChar char="•"/>
            </a:pPr>
            <a:r>
              <a:rPr lang="en-US" altLang="en-US" sz="2000" b="0" dirty="0"/>
              <a:t>April 29</a:t>
            </a:r>
            <a:r>
              <a:rPr lang="en-US" altLang="en-US" sz="2000" b="0" baseline="30000" dirty="0"/>
              <a:t> +</a:t>
            </a:r>
            <a:r>
              <a:rPr lang="en-US" altLang="en-US" sz="2000" b="0" dirty="0"/>
              <a:t>				10:00 – 12:00 ET</a:t>
            </a:r>
          </a:p>
          <a:p>
            <a:pPr>
              <a:buFont typeface="Arial" panose="020B0604020202020204" pitchFamily="34" charset="0"/>
              <a:buChar char="•"/>
            </a:pPr>
            <a:r>
              <a:rPr lang="en-US" altLang="en-US" sz="2000" b="0" dirty="0"/>
              <a:t>May 5, 26 			13:00 – 15:00 ET</a:t>
            </a:r>
          </a:p>
          <a:p>
            <a:pPr>
              <a:buFont typeface="Arial" panose="020B0604020202020204" pitchFamily="34" charset="0"/>
              <a:buChar char="•"/>
            </a:pPr>
            <a:endParaRPr lang="en-US" altLang="en-US" sz="2000" b="0" dirty="0"/>
          </a:p>
          <a:p>
            <a:pPr marL="0" indent="0"/>
            <a:endParaRPr lang="en-US" altLang="en-US" sz="1600" b="0" dirty="0"/>
          </a:p>
          <a:p>
            <a:pPr marL="0" indent="0"/>
            <a:endParaRPr lang="en-US" altLang="en-US" sz="1600" b="0" dirty="0"/>
          </a:p>
          <a:p>
            <a:pPr marL="0" indent="0"/>
            <a:endParaRPr lang="en-US" altLang="en-US" sz="1600" b="0" dirty="0"/>
          </a:p>
          <a:p>
            <a:pPr marL="0" indent="0"/>
            <a:r>
              <a:rPr lang="en-US" altLang="en-US" sz="1600" b="0" dirty="0"/>
              <a:t>*</a:t>
            </a:r>
            <a:r>
              <a:rPr lang="en-US" altLang="en-US" sz="1800" b="0" dirty="0"/>
              <a:t>Previously announced. </a:t>
            </a:r>
          </a:p>
          <a:p>
            <a:pPr marL="0" indent="0"/>
            <a:r>
              <a:rPr lang="en-US" altLang="en-US" sz="2000" b="0" dirty="0"/>
              <a:t>**</a:t>
            </a:r>
            <a:r>
              <a:rPr lang="en-US" altLang="en-US" sz="1800" b="0" dirty="0"/>
              <a:t>WG May meeting is running May 10</a:t>
            </a:r>
            <a:r>
              <a:rPr lang="en-US" altLang="en-US" sz="1800" b="0" baseline="30000" dirty="0"/>
              <a:t>th</a:t>
            </a:r>
            <a:r>
              <a:rPr lang="en-US" altLang="en-US" sz="1800" b="0" dirty="0"/>
              <a:t> – 18</a:t>
            </a:r>
            <a:r>
              <a:rPr lang="en-US" altLang="en-US" sz="1800" b="0" baseline="30000" dirty="0"/>
              <a:t>th</a:t>
            </a:r>
            <a:r>
              <a:rPr lang="en-US" altLang="en-US" sz="1800" b="0" dirty="0"/>
              <a:t> , refer to WG agenda doc.</a:t>
            </a:r>
          </a:p>
          <a:p>
            <a:pPr marL="0" indent="0"/>
            <a:r>
              <a:rPr lang="en-US" altLang="en-US" sz="1800" b="0" dirty="0"/>
              <a:t>+ Plenary (motion) meeting.</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104103</TotalTime>
  <Words>5513</Words>
  <Application>Microsoft Office PowerPoint</Application>
  <PresentationFormat>Widescreen</PresentationFormat>
  <Paragraphs>789</Paragraphs>
  <Slides>58</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6" baseType="lpstr">
      <vt:lpstr>Arial</vt:lpstr>
      <vt:lpstr>Calibri</vt:lpstr>
      <vt:lpstr>Monotype Sorts</vt:lpstr>
      <vt:lpstr>Montserrat</vt:lpstr>
      <vt:lpstr>Times</vt:lpstr>
      <vt:lpstr>Times New Roman</vt:lpstr>
      <vt:lpstr>Office Theme</vt:lpstr>
      <vt:lpstr>Document</vt:lpstr>
      <vt:lpstr>TGaz Next Generation Positioning  Agenda for the March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Meeting Decorum</vt:lpstr>
      <vt:lpstr>March IEEE  Electronic Meeting Week Agenda</vt:lpstr>
      <vt:lpstr>Submission List for the week</vt:lpstr>
      <vt:lpstr>IEEE Electronic Meeting Week – March 9th </vt:lpstr>
      <vt:lpstr>Submission List for the Tue. meeting</vt:lpstr>
      <vt:lpstr>Submissions Awaiting Motions</vt:lpstr>
      <vt:lpstr>Submissions Awaiting Motions</vt:lpstr>
      <vt:lpstr>Submission 11-21-0291</vt:lpstr>
      <vt:lpstr>Review Submissions</vt:lpstr>
      <vt:lpstr>Submission 11-21-0346</vt:lpstr>
      <vt:lpstr>PowerPoint Presentation</vt:lpstr>
      <vt:lpstr>IEEE Electronic Meeting Week – March 10th</vt:lpstr>
      <vt:lpstr>Submission List for the Wed. meeting</vt:lpstr>
      <vt:lpstr>Review Submissions</vt:lpstr>
      <vt:lpstr>Submission 11-21-0307</vt:lpstr>
      <vt:lpstr>Submission 11-21-0318</vt:lpstr>
      <vt:lpstr>PowerPoint Presentation</vt:lpstr>
      <vt:lpstr>PowerPoint Presentation</vt:lpstr>
      <vt:lpstr>IEEE Electronic Meeting slot – March 11th</vt:lpstr>
      <vt:lpstr>Reminder of CR assignment</vt:lpstr>
      <vt:lpstr>Submission pipeline</vt:lpstr>
      <vt:lpstr>March Progress and Targets Towards May Meeting</vt:lpstr>
      <vt:lpstr>Targets Towards May Meeting</vt:lpstr>
      <vt:lpstr>Timelines – updated past March meeting</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700</cp:revision>
  <cp:lastPrinted>1601-01-01T00:00:00Z</cp:lastPrinted>
  <dcterms:created xsi:type="dcterms:W3CDTF">2018-08-06T10:28:59Z</dcterms:created>
  <dcterms:modified xsi:type="dcterms:W3CDTF">2021-03-11T17:56:39Z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