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3"/>
  </p:notesMasterIdLst>
  <p:handoutMasterIdLst>
    <p:handoutMasterId r:id="rId124"/>
  </p:handoutMasterIdLst>
  <p:sldIdLst>
    <p:sldId id="256" r:id="rId2"/>
    <p:sldId id="257" r:id="rId3"/>
    <p:sldId id="2391" r:id="rId4"/>
    <p:sldId id="443" r:id="rId5"/>
    <p:sldId id="448" r:id="rId6"/>
    <p:sldId id="449" r:id="rId7"/>
    <p:sldId id="447" r:id="rId8"/>
    <p:sldId id="2392" r:id="rId9"/>
    <p:sldId id="2402" r:id="rId10"/>
    <p:sldId id="2403" r:id="rId11"/>
    <p:sldId id="283" r:id="rId12"/>
    <p:sldId id="262" r:id="rId13"/>
    <p:sldId id="2404" r:id="rId14"/>
    <p:sldId id="270" r:id="rId15"/>
    <p:sldId id="278" r:id="rId16"/>
    <p:sldId id="273" r:id="rId17"/>
    <p:sldId id="282" r:id="rId18"/>
    <p:sldId id="338" r:id="rId19"/>
    <p:sldId id="339" r:id="rId20"/>
    <p:sldId id="340" r:id="rId21"/>
    <p:sldId id="342" r:id="rId22"/>
    <p:sldId id="343" r:id="rId23"/>
    <p:sldId id="341" r:id="rId24"/>
    <p:sldId id="2442" r:id="rId25"/>
    <p:sldId id="2443" r:id="rId26"/>
    <p:sldId id="2444" r:id="rId27"/>
    <p:sldId id="306" r:id="rId28"/>
    <p:sldId id="2445" r:id="rId29"/>
    <p:sldId id="2446" r:id="rId30"/>
    <p:sldId id="2452" r:id="rId31"/>
    <p:sldId id="2453" r:id="rId32"/>
    <p:sldId id="276" r:id="rId33"/>
    <p:sldId id="2433" r:id="rId34"/>
    <p:sldId id="2434" r:id="rId35"/>
    <p:sldId id="2435" r:id="rId36"/>
    <p:sldId id="329" r:id="rId37"/>
    <p:sldId id="331" r:id="rId38"/>
    <p:sldId id="332" r:id="rId39"/>
    <p:sldId id="386" r:id="rId40"/>
    <p:sldId id="290" r:id="rId41"/>
    <p:sldId id="523" r:id="rId42"/>
    <p:sldId id="288" r:id="rId43"/>
    <p:sldId id="617" r:id="rId44"/>
    <p:sldId id="2409" r:id="rId45"/>
    <p:sldId id="2410" r:id="rId46"/>
    <p:sldId id="2411" r:id="rId47"/>
    <p:sldId id="722" r:id="rId48"/>
    <p:sldId id="2412" r:id="rId49"/>
    <p:sldId id="2413" r:id="rId50"/>
    <p:sldId id="2414" r:id="rId51"/>
    <p:sldId id="2415" r:id="rId52"/>
    <p:sldId id="2416" r:id="rId53"/>
    <p:sldId id="2417" r:id="rId54"/>
    <p:sldId id="2418" r:id="rId55"/>
    <p:sldId id="2419" r:id="rId56"/>
    <p:sldId id="2420" r:id="rId57"/>
    <p:sldId id="2421" r:id="rId58"/>
    <p:sldId id="2422" r:id="rId59"/>
    <p:sldId id="2423" r:id="rId60"/>
    <p:sldId id="1578" r:id="rId61"/>
    <p:sldId id="1573" r:id="rId62"/>
    <p:sldId id="1576" r:id="rId63"/>
    <p:sldId id="1575" r:id="rId64"/>
    <p:sldId id="1577" r:id="rId65"/>
    <p:sldId id="261" r:id="rId66"/>
    <p:sldId id="2432" r:id="rId67"/>
    <p:sldId id="260" r:id="rId68"/>
    <p:sldId id="259" r:id="rId69"/>
    <p:sldId id="269" r:id="rId70"/>
    <p:sldId id="2425" r:id="rId71"/>
    <p:sldId id="2426" r:id="rId72"/>
    <p:sldId id="2427" r:id="rId73"/>
    <p:sldId id="2428" r:id="rId74"/>
    <p:sldId id="2438" r:id="rId75"/>
    <p:sldId id="272" r:id="rId76"/>
    <p:sldId id="293" r:id="rId77"/>
    <p:sldId id="297" r:id="rId78"/>
    <p:sldId id="2439" r:id="rId79"/>
    <p:sldId id="296" r:id="rId80"/>
    <p:sldId id="258" r:id="rId81"/>
    <p:sldId id="2440" r:id="rId82"/>
    <p:sldId id="2441" r:id="rId83"/>
    <p:sldId id="2436" r:id="rId84"/>
    <p:sldId id="387" r:id="rId85"/>
    <p:sldId id="2398" r:id="rId86"/>
    <p:sldId id="319" r:id="rId87"/>
    <p:sldId id="2362" r:id="rId88"/>
    <p:sldId id="2363" r:id="rId89"/>
    <p:sldId id="2447" r:id="rId90"/>
    <p:sldId id="2448" r:id="rId91"/>
    <p:sldId id="268" r:id="rId92"/>
    <p:sldId id="2449" r:id="rId93"/>
    <p:sldId id="2450" r:id="rId94"/>
    <p:sldId id="2451" r:id="rId95"/>
    <p:sldId id="271" r:id="rId96"/>
    <p:sldId id="2455" r:id="rId97"/>
    <p:sldId id="2456" r:id="rId98"/>
    <p:sldId id="2457" r:id="rId99"/>
    <p:sldId id="2458" r:id="rId100"/>
    <p:sldId id="442" r:id="rId101"/>
    <p:sldId id="2459" r:id="rId102"/>
    <p:sldId id="2460" r:id="rId103"/>
    <p:sldId id="326" r:id="rId104"/>
    <p:sldId id="2461" r:id="rId105"/>
    <p:sldId id="373" r:id="rId106"/>
    <p:sldId id="371" r:id="rId107"/>
    <p:sldId id="372" r:id="rId108"/>
    <p:sldId id="353" r:id="rId109"/>
    <p:sldId id="364" r:id="rId110"/>
    <p:sldId id="376" r:id="rId111"/>
    <p:sldId id="374" r:id="rId112"/>
    <p:sldId id="2462" r:id="rId113"/>
    <p:sldId id="348" r:id="rId114"/>
    <p:sldId id="357" r:id="rId115"/>
    <p:sldId id="377" r:id="rId116"/>
    <p:sldId id="368" r:id="rId117"/>
    <p:sldId id="375" r:id="rId118"/>
    <p:sldId id="366" r:id="rId119"/>
    <p:sldId id="2454" r:id="rId120"/>
    <p:sldId id="440" r:id="rId121"/>
    <p:sldId id="441" r:id="rId12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9" autoAdjust="0"/>
    <p:restoredTop sz="94660"/>
  </p:normalViewPr>
  <p:slideViewPr>
    <p:cSldViewPr>
      <p:cViewPr varScale="1">
        <p:scale>
          <a:sx n="160" d="100"/>
          <a:sy n="160" d="100"/>
        </p:scale>
        <p:origin x="304" y="10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3/16/2021</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26</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27</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28</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29</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362846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89856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40</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41</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802.11-17/0xxxr0</a:t>
            </a:r>
          </a:p>
        </p:txBody>
      </p:sp>
      <p:sp>
        <p:nvSpPr>
          <p:cNvPr id="1945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2017</a:t>
            </a:r>
          </a:p>
        </p:txBody>
      </p:sp>
      <p:sp>
        <p:nvSpPr>
          <p:cNvPr id="1946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1946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81CEE20B-EFCB-4243-971C-5ADEB57723BE}" type="slidenum">
              <a:rPr lang="en-US" smtClean="0"/>
              <a:pPr>
                <a:defRPr/>
              </a:pPr>
              <a:t>43</a:t>
            </a:fld>
            <a:endParaRPr lang="en-US"/>
          </a:p>
        </p:txBody>
      </p:sp>
      <p:sp>
        <p:nvSpPr>
          <p:cNvPr id="31750" name="Rectangle 2"/>
          <p:cNvSpPr>
            <a:spLocks noGrp="1" noRot="1" noChangeAspect="1" noChangeArrowheads="1" noTextEdit="1"/>
          </p:cNvSpPr>
          <p:nvPr>
            <p:ph type="sldImg"/>
          </p:nvPr>
        </p:nvSpPr>
        <p:spPr>
          <a:xfrm>
            <a:off x="384175" y="701675"/>
            <a:ext cx="6165850" cy="3468688"/>
          </a:xfrm>
          <a:ln/>
        </p:spPr>
      </p:sp>
      <p:sp>
        <p:nvSpPr>
          <p:cNvPr id="3175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509823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47</a:t>
            </a:fld>
            <a:endParaRPr lang="en-US"/>
          </a:p>
        </p:txBody>
      </p:sp>
    </p:spTree>
    <p:extLst>
      <p:ext uri="{BB962C8B-B14F-4D97-AF65-F5344CB8AC3E}">
        <p14:creationId xmlns:p14="http://schemas.microsoft.com/office/powerpoint/2010/main" val="683093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1744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69</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01961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70</a:t>
            </a:fld>
            <a:endParaRPr lang="en-US" dirty="0"/>
          </a:p>
        </p:txBody>
      </p:sp>
    </p:spTree>
    <p:extLst>
      <p:ext uri="{BB962C8B-B14F-4D97-AF65-F5344CB8AC3E}">
        <p14:creationId xmlns:p14="http://schemas.microsoft.com/office/powerpoint/2010/main" val="3043625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71</a:t>
            </a:fld>
            <a:endParaRPr lang="en-US" dirty="0"/>
          </a:p>
        </p:txBody>
      </p:sp>
    </p:spTree>
    <p:extLst>
      <p:ext uri="{BB962C8B-B14F-4D97-AF65-F5344CB8AC3E}">
        <p14:creationId xmlns:p14="http://schemas.microsoft.com/office/powerpoint/2010/main" val="2595678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72</a:t>
            </a:fld>
            <a:endParaRPr lang="en-US" dirty="0"/>
          </a:p>
        </p:txBody>
      </p:sp>
    </p:spTree>
    <p:extLst>
      <p:ext uri="{BB962C8B-B14F-4D97-AF65-F5344CB8AC3E}">
        <p14:creationId xmlns:p14="http://schemas.microsoft.com/office/powerpoint/2010/main" val="2433573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73</a:t>
            </a:fld>
            <a:endParaRPr lang="en-US" dirty="0"/>
          </a:p>
        </p:txBody>
      </p:sp>
    </p:spTree>
    <p:extLst>
      <p:ext uri="{BB962C8B-B14F-4D97-AF65-F5344CB8AC3E}">
        <p14:creationId xmlns:p14="http://schemas.microsoft.com/office/powerpoint/2010/main" val="16422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76</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77</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78</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79</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56457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83</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dirty="0"/>
              <a:t>Month Year</a:t>
            </a:r>
          </a:p>
        </p:txBody>
      </p:sp>
      <p:sp>
        <p:nvSpPr>
          <p:cNvPr id="6" name="Footer Placeholder 5"/>
          <p:cNvSpPr>
            <a:spLocks noGrp="1"/>
          </p:cNvSpPr>
          <p:nvPr>
            <p:ph type="ftr" sz="quarter" idx="12"/>
          </p:nvPr>
        </p:nvSpPr>
        <p:spPr/>
        <p:txBody>
          <a:bodyPr/>
          <a:lstStyle/>
          <a:p>
            <a:pPr lvl="4"/>
            <a:r>
              <a:rPr lang="en-US" dirty="0"/>
              <a:t>John Doe, Some Company</a:t>
            </a:r>
          </a:p>
        </p:txBody>
      </p:sp>
      <p:sp>
        <p:nvSpPr>
          <p:cNvPr id="7" name="Slide Number Placeholder 6"/>
          <p:cNvSpPr>
            <a:spLocks noGrp="1"/>
          </p:cNvSpPr>
          <p:nvPr>
            <p:ph type="sldNum" sz="quarter" idx="13"/>
          </p:nvPr>
        </p:nvSpPr>
        <p:spPr/>
        <p:txBody>
          <a:bodyPr/>
          <a:lstStyle/>
          <a:p>
            <a:r>
              <a:rPr lang="en-US" dirty="0"/>
              <a:t>Page </a:t>
            </a:r>
            <a:fld id="{2474B621-0683-2C49-85C4-D962E663A1EC}" type="slidenum">
              <a:rPr lang="en-US" smtClean="0"/>
              <a:pPr/>
              <a:t>86</a:t>
            </a:fld>
            <a:endParaRPr lang="en-US" dirty="0"/>
          </a:p>
        </p:txBody>
      </p:sp>
    </p:spTree>
    <p:extLst>
      <p:ext uri="{BB962C8B-B14F-4D97-AF65-F5344CB8AC3E}">
        <p14:creationId xmlns:p14="http://schemas.microsoft.com/office/powerpoint/2010/main" val="163963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87</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6226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25236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88</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80257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4A73455-6FEE-4BAA-85A1-109596AA7E9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AA914614-E028-4DFA-A22C-F9A04410B930}"/>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2BB7A16E-1117-4E07-BB0F-5190174BFC60}"/>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2303890A-22BA-4FD6-BB5F-7E08C416B3B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595755C5-917B-4BFC-BCD2-8E29FEE0184A}" type="slidenum">
              <a:rPr lang="en-US" altLang="tr-TR">
                <a:ea typeface="MS Gothic" panose="020B0609070205080204" pitchFamily="49" charset="-128"/>
              </a:rPr>
              <a:pPr>
                <a:spcBef>
                  <a:spcPct val="0"/>
                </a:spcBef>
              </a:pPr>
              <a:t>89</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F583A7F6-4B39-4D97-8660-5F1130F17210}"/>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88017560-F0C4-4BF9-8C11-11EA381B7708}"/>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E73F0CA-43FD-44A2-A3D5-2DEDFE5F114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83A8B89E-4D36-4BFF-9085-BDEF7E4E46DF}"/>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B6D088C9-AB58-4ADA-B78A-0D527052555D}"/>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13604E9C-CB2C-4D97-BF91-D3AA62C961A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65EB3A6E-9F48-452D-8B50-A053C5782801}" type="slidenum">
              <a:rPr lang="en-US" altLang="tr-TR">
                <a:ea typeface="MS Gothic" panose="020B0609070205080204" pitchFamily="49" charset="-128"/>
              </a:rPr>
              <a:pPr>
                <a:spcBef>
                  <a:spcPct val="0"/>
                </a:spcBef>
              </a:pPr>
              <a:t>90</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F200F259-CDB2-4D3C-AF56-7D0B52BB51EC}"/>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A684E01E-7091-4B20-BBC7-917909603512}"/>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97</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98</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99</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100</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101</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616461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102</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93965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61555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r>
              <a:rPr lang="en-US" dirty="0" err="1"/>
              <a:t>ila</a:t>
            </a:r>
            <a:r>
              <a:rPr lang="en-US" dirty="0"/>
              <a:t> – splitting IPv6 node identity from location for improved mobility.  Done efficiently without tunneling.</a:t>
            </a:r>
          </a:p>
          <a:p>
            <a:endParaRPr lang="en-US" dirty="0"/>
          </a:p>
          <a:p>
            <a:r>
              <a:rPr lang="en-US" dirty="0" err="1"/>
              <a:t>mls</a:t>
            </a:r>
            <a:r>
              <a:rPr lang="en-US" dirty="0"/>
              <a:t> – generalized capability for message confidentiality, authentication, and integrity.  Also membership verification, asynchronous key distribution, forward secrecy, post-compromise secrecy, and scalability.</a:t>
            </a:r>
          </a:p>
          <a:p>
            <a:endParaRPr lang="en-US" dirty="0"/>
          </a:p>
          <a:p>
            <a:r>
              <a:rPr lang="en-US" dirty="0"/>
              <a:t>Not clear that coms, </a:t>
            </a:r>
            <a:r>
              <a:rPr lang="en-US" dirty="0" err="1"/>
              <a:t>ila</a:t>
            </a:r>
            <a:r>
              <a:rPr lang="en-US" dirty="0"/>
              <a:t>, and </a:t>
            </a:r>
            <a:r>
              <a:rPr lang="en-US" dirty="0" err="1"/>
              <a:t>mls</a:t>
            </a:r>
            <a:r>
              <a:rPr lang="en-US" dirty="0"/>
              <a:t> will meet at IETF 102.</a:t>
            </a:r>
          </a:p>
        </p:txBody>
      </p:sp>
    </p:spTree>
    <p:extLst>
      <p:ext uri="{BB962C8B-B14F-4D97-AF65-F5344CB8AC3E}">
        <p14:creationId xmlns:p14="http://schemas.microsoft.com/office/powerpoint/2010/main" val="24331256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799719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791187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83233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5831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70192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2019</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119</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120</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121</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2021</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2021</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2021</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2021</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2021</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802.11-21/0184r1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datatracker.ietf.org/wg/danish/about/"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https://datatracker.ietf.org/wg/quic/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grow/"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wg/grow/about/" TargetMode="External"/><Relationship Id="rId11" Type="http://schemas.openxmlformats.org/officeDocument/2006/relationships/hyperlink" Target="https://datatracker.ietf.org/doc/charter-ietf-term/" TargetMode="External"/><Relationship Id="rId5" Type="http://schemas.openxmlformats.org/officeDocument/2006/relationships/hyperlink" Target="https://datatracker.ietf.org/doc/charter-ietf-cose/" TargetMode="External"/><Relationship Id="rId10" Type="http://schemas.openxmlformats.org/officeDocument/2006/relationships/hyperlink" Target="https://datatracker.ietf.org/wg/term/about/" TargetMode="External"/><Relationship Id="rId4" Type="http://schemas.openxmlformats.org/officeDocument/2006/relationships/hyperlink" Target="https://datatracker.ietf.org/wg/cose/about/" TargetMode="External"/><Relationship Id="rId9" Type="http://schemas.openxmlformats.org/officeDocument/2006/relationships/hyperlink" Target="https://datatracker.ietf.org/doc/charter-ietf-quic/"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doc/draft-ietf-6lo-use-cas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datatracker.ietf.org/doc/draft-ietf-emu-eap-tls13/"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vpn-common/"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tls-oldversions-deprecate/" TargetMode="External"/><Relationship Id="rId4" Type="http://schemas.openxmlformats.org/officeDocument/2006/relationships/hyperlink" Target="https://datatracker.ietf.org/doc/draft-ietf-tls-rfc8446bis/"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datatracker.ietf.org/doc/draft-ietf-detnet-security/" TargetMode="External"/><Relationship Id="rId5" Type="http://schemas.openxmlformats.org/officeDocument/2006/relationships/hyperlink" Target="https://datatracker.ietf.org/doc/draft-ietf-detnet-yang/" TargetMode="External"/><Relationship Id="rId4" Type="http://schemas.openxmlformats.org/officeDocument/2006/relationships/hyperlink" Target="https://datatracker.ietf.org/doc/draft-ietf-detnet-ip-over-tsn/"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datatracker.ietf.org/doc/draft-ietf-raw-use-cases/" TargetMode="External"/><Relationship Id="rId2" Type="http://schemas.openxmlformats.org/officeDocument/2006/relationships/hyperlink" Target="https://datatracker.ietf.org/wg/raw/charter/" TargetMode="External"/><Relationship Id="rId1" Type="http://schemas.openxmlformats.org/officeDocument/2006/relationships/slideLayout" Target="../slideLayouts/slideLayout2.xml"/><Relationship Id="rId4" Type="http://schemas.openxmlformats.org/officeDocument/2006/relationships/hyperlink" Target="https://datatracker.ietf.org/doc/draft-ietf-raw-technologies/"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doc/draft-ietf-ipwave-vehicular-networking/" TargetMode="External"/><Relationship Id="rId4" Type="http://schemas.openxmlformats.org/officeDocument/2006/relationships/hyperlink" Target="https://datatracker.ietf.org/doc/draft-jeong-ipwave-security-privacy/"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doc/draft-ietf-anima-bootstrapping-keyinfra/"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claudio.da.silva@intel.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12" Type="http://schemas.openxmlformats.org/officeDocument/2006/relationships/hyperlink" Target="mailto:edward.ks.au@huawe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bahareh.sagedhi@intel.com" TargetMode="External"/><Relationship Id="rId5" Type="http://schemas.openxmlformats.org/officeDocument/2006/relationships/hyperlink" Target="mailto:RoyWant@google.com" TargetMode="External"/><Relationship Id="rId10" Type="http://schemas.openxmlformats.org/officeDocument/2006/relationships/hyperlink" Target="mailto:carol@ansley.com" TargetMode="External"/><Relationship Id="rId4" Type="http://schemas.openxmlformats.org/officeDocument/2006/relationships/hyperlink" Target="mailto:carlos.cordeiro@intel.com" TargetMode="External"/><Relationship Id="rId9" Type="http://schemas.openxmlformats.org/officeDocument/2006/relationships/hyperlink" Target="mailto:harrybims@me.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0/11-20-0013-11-AANI-draft-technical-report-on-interworking-between-3gpp-5g-network-wlan.docx" TargetMode="External"/><Relationship Id="rId7" Type="http://schemas.openxmlformats.org/officeDocument/2006/relationships/hyperlink" Target="https://mentor.ieee.org/802.11/dcn/21/11-21-0170-00-0000-2021-jan-liaison-from-wba-re-convergence.docx" TargetMode="External"/><Relationship Id="rId2" Type="http://schemas.openxmlformats.org/officeDocument/2006/relationships/hyperlink" Target="https://mentor.ieee.org/802.11/dcn/21/11-21-0214-04-AANI-aani-sc-teleconference-agenda-march-2021-plenary.pptx" TargetMode="External"/><Relationship Id="rId1" Type="http://schemas.openxmlformats.org/officeDocument/2006/relationships/slideLayout" Target="../slideLayouts/slideLayout2.xml"/><Relationship Id="rId6" Type="http://schemas.openxmlformats.org/officeDocument/2006/relationships/hyperlink" Target="https://mentor.ieee.org/802.11/dcn/21/11-21-0459-01-AANI-review-on-the-comments-of-wlan-5g-interworking-report-proposed-way-forward-11-21-0438r0.pptx" TargetMode="External"/><Relationship Id="rId5" Type="http://schemas.openxmlformats.org/officeDocument/2006/relationships/hyperlink" Target="https://mentor.ieee.org/802.11/dcn/21/11-21-0438-00-AANI-interworking-report-way-forward.pptx" TargetMode="External"/><Relationship Id="rId4" Type="http://schemas.openxmlformats.org/officeDocument/2006/relationships/hyperlink" Target="https://mentor.ieee.org/802.11/dcn/21/11-21-0413-00-AANI-aani-sc-technical-report-11-20-0013-way-forward.ppt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1/11-21-0438-00-AANI-interworking-report-way-forward.pptx" TargetMode="External"/><Relationship Id="rId2" Type="http://schemas.openxmlformats.org/officeDocument/2006/relationships/hyperlink" Target="https://mentor.ieee.org/802.11/dcn/20/11-20-0013-11-AANI-draft-technical-report-on-interworking-between-3gpp-5g-network-wlan.docx" TargetMode="External"/><Relationship Id="rId1" Type="http://schemas.openxmlformats.org/officeDocument/2006/relationships/slideLayout" Target="../slideLayouts/slideLayout2.xml"/><Relationship Id="rId5" Type="http://schemas.openxmlformats.org/officeDocument/2006/relationships/hyperlink" Target="https://mentor.ieee.org/802.11/dcn/21/11-21-0459-01-AANI-review-on-the-comments-of-wlan-5g-interworking-report-proposed-way-forward-11-21-0438r0.pptx" TargetMode="External"/><Relationship Id="rId4" Type="http://schemas.openxmlformats.org/officeDocument/2006/relationships/hyperlink" Target="https://mentor.ieee.org/802.11/dcn/21/11-21-0413-00-AANI-aani-sc-technical-report-11-20-0013-way-forward.pptx"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1/11-21-0170-00-0000-2021-jan-liaison-from-wba-re-convergence.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21/11-21-0195-04-0arc-arc-sc-agenda-mar-2021.pptx" TargetMode="External"/><Relationship Id="rId7" Type="http://schemas.openxmlformats.org/officeDocument/2006/relationships/hyperlink" Target="https://mentor.ieee.org/802.11/dcn/21/11-21-0396-00-00be-11be-ap-mld-architecture-discussion-2.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mentor.ieee.org/802.11/dcn/21/11-21-0316-00-0arc-mlo-architecture-reference-model.pptx" TargetMode="External"/><Relationship Id="rId5" Type="http://schemas.openxmlformats.org/officeDocument/2006/relationships/hyperlink" Target="https://mentor.ieee.org/802.11/dcn/17/11-17-1261-02-000m-resolution-for-obsolete-annex-g.docx" TargetMode="External"/><Relationship Id="rId4" Type="http://schemas.openxmlformats.org/officeDocument/2006/relationships/hyperlink" Target="https://mentor.ieee.org/802.11/dcn/21/11-21-0414-01-0arc-draft-examples-of-a-proposed-notation-for-frame-exchange-sequence-sequences-in-annex-g-of-802-11-2020.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0/11-21-021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20/11-21-015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ieee802.org/1/files/public/docs2021/dq-draft-CSD-0121-v01.pdf" TargetMode="External"/><Relationship Id="rId2" Type="http://schemas.openxmlformats.org/officeDocument/2006/relationships/hyperlink" Target="https://ieee802.org/1/files/public/docs2021/dq-draft-PAR-0121-v01.pdf" TargetMode="External"/><Relationship Id="rId1" Type="http://schemas.openxmlformats.org/officeDocument/2006/relationships/slideLayout" Target="../slideLayouts/slideLayout2.xml"/><Relationship Id="rId5" Type="http://schemas.openxmlformats.org/officeDocument/2006/relationships/hyperlink" Target="https://www.ieee802.org/1/files/public/docs2021/dr-CSD-0221-v01.pdf" TargetMode="External"/><Relationship Id="rId4" Type="http://schemas.openxmlformats.org/officeDocument/2006/relationships/hyperlink" Target="https://www.ieee802.org/1/files/public/docs2021/dr-PAR-0221-v01.pdf"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1/11-21-0226-01-0wng-agenda-for-wng-sc-2021-march.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ntor.ieee.org/802.11/dcn/21/11-21-0412-00-0wng-wng-meeting-minutes-2021-march-electronic-meeting.docx" TargetMode="External"/><Relationship Id="rId4" Type="http://schemas.openxmlformats.org/officeDocument/2006/relationships/hyperlink" Target="https://mentor.ieee.org/802.11/dcn/21/11-21-0408-00-0wng-wba-5g-and-wi-fi-ran-convergence-ieee-802-11-wng-session.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3" Type="http://schemas.openxmlformats.org/officeDocument/2006/relationships/hyperlink" Target="https://www.ieee802.org/1/files/public/docs2021/maint-parsons-802.1D_withdrawal_status-0321-v1.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mentor.ieee.org/802.11/dcn/21/11-21-0448-00-000m-miscellaneous-11me-d0-0-issues.pptx" TargetMode="External"/><Relationship Id="rId4" Type="http://schemas.openxmlformats.org/officeDocument/2006/relationships/hyperlink" Target="https://mentor.ieee.org/802.11/dcn/20/11-20-0177-08-0arc-liaison-to-revmd-on-ess.doc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png"/><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1/11-21-0385-02-00be-mar-may-tgbe-teleconference-agenda.docx" TargetMode="External"/><Relationship Id="rId2" Type="http://schemas.openxmlformats.org/officeDocument/2006/relationships/hyperlink" Target="https://mentor.ieee.org/802.11/dcn/21/11-21-0205-09-00be-tgbe-march-2021-meeting-agenda.pptx" TargetMode="External"/><Relationship Id="rId1" Type="http://schemas.openxmlformats.org/officeDocument/2006/relationships/slideLayout" Target="../slideLayouts/slideLayout2.xml"/><Relationship Id="rId4" Type="http://schemas.openxmlformats.org/officeDocument/2006/relationships/hyperlink" Target="https://mentor.ieee.org/802.11/dcn/20/11-20-1982-12-00be-tgbe-motions-list-for-teleconferences-part-2.pptx"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9.emf"/><Relationship Id="rId4" Type="http://schemas.openxmlformats.org/officeDocument/2006/relationships/oleObject" Target="../embeddings/oleObject13.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mentor.ieee.org/802.11/dcn/21/11-21-0425-02-00bh-draft-ls-from-802-11-to-wfa-on-use-cases.docx" TargetMode="External"/><Relationship Id="rId3" Type="http://schemas.openxmlformats.org/officeDocument/2006/relationships/hyperlink" Target="https://mentor.ieee.org/802.11/dcn/21/11-21-0286-05-00bh-agenda-tgbh-2021-march-plenary.pptx" TargetMode="External"/><Relationship Id="rId7" Type="http://schemas.openxmlformats.org/officeDocument/2006/relationships/hyperlink" Target="https://standards.ieee.org/project/802_11bh.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mentor.ieee.org/802.11/dcn/20/11-20-1117-05-0rcm-rcm-sg-proposed-rcm-csd-draft.docx" TargetMode="External"/><Relationship Id="rId5" Type="http://schemas.openxmlformats.org/officeDocument/2006/relationships/hyperlink" Target="https://development.standards.ieee.org/myproject-web/public/view.html#pardetail/8770" TargetMode="External"/><Relationship Id="rId4" Type="http://schemas.openxmlformats.org/officeDocument/2006/relationships/hyperlink" Target="https://mentor.ieee.org/802.11/dcn/21/11-21-0460-00-00bh-minutes-tgbh-march-plenary-2021.docx" TargetMode="External"/><Relationship Id="rId9" Type="http://schemas.openxmlformats.org/officeDocument/2006/relationships/hyperlink" Target="https://mentor.ieee.org/802.11/dcn/21/11-21-0449-00-00bh-draft-ls-from-802-11-to-wba-on-rcm.docx"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mentor.ieee.org/802.11/dcn/21/11-21-0332-01-00bh-issues-tracking.doc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87.xml.rels><?xml version="1.0" encoding="UTF-8" standalone="yes"?>
<Relationships xmlns="http://schemas.openxmlformats.org/package/2006/relationships"><Relationship Id="rId3" Type="http://schemas.openxmlformats.org/officeDocument/2006/relationships/hyperlink" Target="https://innovationatwork.ieee.org/events/techtalk-panel-80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ec/dcn/17/ec-17-0090-24-0PNP-ieee-802-lmsc-operations-manual.pdf" TargetMode="External"/><Relationship Id="rId2" Type="http://schemas.openxmlformats.org/officeDocument/2006/relationships/hyperlink" Target="https://mentor.ieee.org/802-ec/dcn/17/ec-17-0120-30-0PNP-ieee-802-lmsc-chairs-guidelines.pdf"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ec/dcn/20/ec-20-0245-01-00EC-frequency-tables-of-ieee-802-wireless-standards.pptx"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98.xml.rels><?xml version="1.0" encoding="UTF-8" standalone="yes"?>
<Relationships xmlns="http://schemas.openxmlformats.org/package/2006/relationships"><Relationship Id="rId3" Type="http://schemas.openxmlformats.org/officeDocument/2006/relationships/hyperlink" Target="https://www.wi-fi.org/news-events/newsroom/wi-fi-alliance-optimizes-wi-fi-mobility-experienc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www.wi-fi.org/news-events/newsroom/wi-fi-alliance-connects-and-expands-home-wi-fi"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March 2021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2021-03-16</a:t>
            </a:r>
            <a:endParaRPr lang="en-GB" sz="2000" b="0" dirty="0"/>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29"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 2021)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2021-03-15</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Peter Ecclesine (Cisco Systems)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a:t>
            </a:fld>
            <a:endParaRPr lang="en-GB" dirty="0"/>
          </a:p>
        </p:txBody>
      </p:sp>
      <p:graphicFrame>
        <p:nvGraphicFramePr>
          <p:cNvPr id="3075" name="Object 3"/>
          <p:cNvGraphicFramePr>
            <a:graphicFrameLocks noChangeAspect="1"/>
          </p:cNvGraphicFramePr>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15380"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100</a:t>
            </a:fld>
            <a:endParaRPr lang="en-GB" altLang="en-US" sz="1200" b="0" dirty="0"/>
          </a:p>
        </p:txBody>
      </p:sp>
      <p:sp>
        <p:nvSpPr>
          <p:cNvPr id="2" name="Footer Placeholder 1">
            <a:extLst>
              <a:ext uri="{FF2B5EF4-FFF2-40B4-BE49-F238E27FC236}">
                <a16:creationId xmlns:a16="http://schemas.microsoft.com/office/drawing/2014/main" id="{81876439-5149-40FE-B248-318AFC27B057}"/>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101</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2021-03-16</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2200" y="2435226"/>
          <a:ext cx="7239000" cy="1146175"/>
        </p:xfrm>
        <a:graphic>
          <a:graphicData uri="http://schemas.openxmlformats.org/presentationml/2006/ole">
            <mc:AlternateContent xmlns:mc="http://schemas.openxmlformats.org/markup-compatibility/2006">
              <mc:Choice xmlns:v="urn:schemas-microsoft-com:vml" Requires="v">
                <p:oleObj spid="_x0000_s31748" name="Document" r:id="rId4" imgW="8255000" imgH="1231900" progId="Word.Document.8">
                  <p:embed/>
                </p:oleObj>
              </mc:Choice>
              <mc:Fallback>
                <p:oleObj name="Document" r:id="rId4" imgW="8255000" imgH="1231900" progId="Word.Document.8">
                  <p:embed/>
                  <p:pic>
                    <p:nvPicPr>
                      <p:cNvPr id="2055" name="Object 11"/>
                      <p:cNvPicPr>
                        <a:picLocks noChangeAspect="1" noChangeArrowheads="1"/>
                      </p:cNvPicPr>
                      <p:nvPr/>
                    </p:nvPicPr>
                    <p:blipFill>
                      <a:blip r:embed="rId5"/>
                      <a:srcRect/>
                      <a:stretch>
                        <a:fillRect/>
                      </a:stretch>
                    </p:blipFill>
                    <p:spPr bwMode="auto">
                      <a:xfrm>
                        <a:off x="2362200" y="2435226"/>
                        <a:ext cx="7239000" cy="1146175"/>
                      </a:xfrm>
                      <a:prstGeom prst="rect">
                        <a:avLst/>
                      </a:prstGeom>
                      <a:noFill/>
                      <a:ln>
                        <a:noFill/>
                      </a:ln>
                      <a:effec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102</a:t>
            </a:fld>
            <a:endParaRPr lang="en-US"/>
          </a:p>
        </p:txBody>
      </p:sp>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type="body" idx="1"/>
          </p:nvPr>
        </p:nvSpPr>
        <p:spPr>
          <a:noFill/>
        </p:spPr>
        <p:txBody>
          <a:bodyPr/>
          <a:lstStyle/>
          <a:p>
            <a:pPr>
              <a:buFontTx/>
              <a:buNone/>
            </a:pPr>
            <a:r>
              <a:rPr lang="en-US" dirty="0"/>
              <a:t>	This presentation contains the IEEE 802.11 – IETF liaison report for March 2021.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103</a:t>
            </a:fld>
            <a:endParaRPr lang="en-US"/>
          </a:p>
        </p:txBody>
      </p:sp>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dirty="0"/>
              <a:t>Upcoming Meetings:</a:t>
            </a:r>
          </a:p>
          <a:p>
            <a:pPr lvl="1"/>
            <a:r>
              <a:rPr lang="en-US" dirty="0"/>
              <a:t>July 24-30, 2021 – San Francisco, CA, USA</a:t>
            </a:r>
          </a:p>
          <a:p>
            <a:pPr lvl="1"/>
            <a:r>
              <a:rPr lang="en-US" dirty="0"/>
              <a:t>November 6-12, 2021 – Madrid, ES</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a:p>
            <a:pPr lvl="1"/>
            <a:r>
              <a:rPr lang="en-US" dirty="0">
                <a:hlinkClick r:id="rId6"/>
              </a:rPr>
              <a:t>http://tools.ietf.org/dailydose/</a:t>
            </a:r>
            <a:r>
              <a:rPr lang="en-US" dirty="0"/>
              <a:t>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104</a:t>
            </a:fld>
            <a:endParaRPr lang="en-US"/>
          </a:p>
        </p:txBody>
      </p:sp>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randomization trial results, DETNET/TSN, YANG models, pervasive monitoring</a:t>
            </a:r>
          </a:p>
          <a:p>
            <a:pPr lvl="1">
              <a:lnSpc>
                <a:spcPct val="80000"/>
              </a:lnSpc>
              <a:defRPr/>
            </a:pPr>
            <a:r>
              <a:rPr lang="en-US" sz="1600" dirty="0"/>
              <a:t>IETF-IEEE 802 coordination teleconferences: February 17, 2021</a:t>
            </a:r>
          </a:p>
          <a:p>
            <a:pPr lvl="1">
              <a:lnSpc>
                <a:spcPct val="80000"/>
              </a:lnSpc>
              <a:defRPr/>
            </a:pPr>
            <a:endParaRPr lang="en-US" sz="1000" dirty="0"/>
          </a:p>
          <a:p>
            <a:pPr>
              <a:lnSpc>
                <a:spcPct val="80000"/>
              </a:lnSpc>
              <a:defRPr/>
            </a:pPr>
            <a:r>
              <a:rPr lang="en-US" sz="2000" dirty="0"/>
              <a:t>802.11 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Tree>
    <p:extLst>
      <p:ext uri="{BB962C8B-B14F-4D97-AF65-F5344CB8AC3E}">
        <p14:creationId xmlns:p14="http://schemas.microsoft.com/office/powerpoint/2010/main" val="22492657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105</a:t>
            </a:fld>
            <a:endParaRPr lang="en-US"/>
          </a:p>
        </p:txBody>
      </p:sp>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Nothing relevant published in the last two months</a:t>
            </a:r>
            <a:endParaRPr lang="en-US" dirty="0"/>
          </a:p>
          <a:p>
            <a:pPr marL="0" indent="0">
              <a:lnSpc>
                <a:spcPct val="80000"/>
              </a:lnSpc>
              <a:defRPr/>
            </a:pPr>
            <a:endParaRPr lang="en-US" b="0"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9826320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106</a:t>
            </a:fld>
            <a:endParaRPr lang="en-US"/>
          </a:p>
        </p:txBody>
      </p:sp>
      <p:sp>
        <p:nvSpPr>
          <p:cNvPr id="20485" name="Rectangle 2"/>
          <p:cNvSpPr>
            <a:spLocks noGrp="1" noChangeArrowheads="1"/>
          </p:cNvSpPr>
          <p:nvPr>
            <p:ph type="title"/>
          </p:nvPr>
        </p:nvSpPr>
        <p:spPr>
          <a:noFill/>
        </p:spPr>
        <p:txBody>
          <a:bodyPr/>
          <a:lstStyle/>
          <a:p>
            <a:r>
              <a:rPr lang="en-US" dirty="0"/>
              <a:t>BOFs at IETF 110 March 6-12, 2021</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nvGraphicFramePr>
        <p:xfrm>
          <a:off x="2607222" y="3167292"/>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err="1">
                          <a:hlinkClick r:id="rId4"/>
                        </a:rPr>
                        <a:t>danish</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DANE </a:t>
                      </a:r>
                      <a:r>
                        <a:rPr lang="en-US" dirty="0" err="1"/>
                        <a:t>AutheNtication</a:t>
                      </a:r>
                      <a:r>
                        <a:rPr lang="en-US" dirty="0"/>
                        <a:t> for </a:t>
                      </a:r>
                      <a:r>
                        <a:rPr lang="en-US" dirty="0" err="1"/>
                        <a:t>Iot</a:t>
                      </a:r>
                      <a:r>
                        <a:rPr lang="en-US" dirty="0"/>
                        <a:t> Service Hardening</a:t>
                      </a:r>
                      <a:endParaRPr lang="en-US" b="0" dirty="0"/>
                    </a:p>
                  </a:txBody>
                  <a:tcPr marL="70945" marR="70945" marT="35472" marB="35472"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107</a:t>
            </a:fld>
            <a:endParaRPr lang="en-US"/>
          </a:p>
        </p:txBody>
      </p:sp>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nvGraphicFramePr>
        <p:xfrm>
          <a:off x="2590801" y="2875632"/>
          <a:ext cx="6977557" cy="198645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496614">
                <a:tc>
                  <a:txBody>
                    <a:bodyPr/>
                    <a:lstStyle/>
                    <a:p>
                      <a:r>
                        <a:rPr lang="en-US" sz="1800" b="0" dirty="0" err="1">
                          <a:hlinkClick r:id="rId4"/>
                        </a:rPr>
                        <a:t>cose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5"/>
                        </a:rPr>
                        <a:t>CBOR Object</a:t>
                      </a:r>
                      <a:r>
                        <a:rPr lang="en-US" sz="1800" b="0" baseline="0" dirty="0">
                          <a:hlinkClick r:id="rId5"/>
                        </a:rPr>
                        <a:t> Signing and Encryption</a:t>
                      </a:r>
                      <a:endParaRPr lang="en-US" sz="1800" b="0" dirty="0"/>
                    </a:p>
                  </a:txBody>
                  <a:tcPr marL="70945" marR="70945" marT="35472" marB="35472" anchor="ctr"/>
                </a:tc>
                <a:extLst>
                  <a:ext uri="{0D108BD9-81ED-4DB2-BD59-A6C34878D82A}">
                    <a16:rowId xmlns:a16="http://schemas.microsoft.com/office/drawing/2014/main" val="4119922505"/>
                  </a:ext>
                </a:extLst>
              </a:tr>
              <a:tr h="496614">
                <a:tc>
                  <a:txBody>
                    <a:bodyPr/>
                    <a:lstStyle/>
                    <a:p>
                      <a:r>
                        <a:rPr lang="en-US" sz="1800" b="0" dirty="0">
                          <a:hlinkClick r:id="rId6"/>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7"/>
                        </a:rPr>
                        <a:t>Global Routing Operations</a:t>
                      </a:r>
                      <a:endParaRPr lang="en-US" sz="1800" b="0" dirty="0"/>
                    </a:p>
                  </a:txBody>
                  <a:tcPr marL="70945" marR="70945" marT="35472" marB="35472" anchor="ctr"/>
                </a:tc>
                <a:extLst>
                  <a:ext uri="{0D108BD9-81ED-4DB2-BD59-A6C34878D82A}">
                    <a16:rowId xmlns:a16="http://schemas.microsoft.com/office/drawing/2014/main" val="10001"/>
                  </a:ext>
                </a:extLst>
              </a:tr>
              <a:tr h="496614">
                <a:tc>
                  <a:txBody>
                    <a:bodyPr/>
                    <a:lstStyle/>
                    <a:p>
                      <a:r>
                        <a:rPr lang="en-US" sz="1800" b="0" dirty="0" err="1">
                          <a:hlinkClick r:id="rId8"/>
                        </a:rPr>
                        <a:t>quic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QUIC</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sz="1800" b="0" dirty="0">
                          <a:hlinkClick r:id="rId10"/>
                        </a:rPr>
                        <a:t>term</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1"/>
                        </a:rPr>
                        <a:t>Effective Terminology in IETF Documents</a:t>
                      </a:r>
                      <a:endParaRPr lang="en-US" sz="1800" b="0" dirty="0"/>
                    </a:p>
                  </a:txBody>
                  <a:tcPr marL="70945" marR="70945" marT="35472" marB="3547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108</a:t>
            </a:fld>
            <a:endParaRPr lang="en-US"/>
          </a:p>
        </p:txBody>
      </p:sp>
      <p:sp>
        <p:nvSpPr>
          <p:cNvPr id="5125" name="Rectangle 2"/>
          <p:cNvSpPr>
            <a:spLocks noGrp="1" noChangeArrowheads="1"/>
          </p:cNvSpPr>
          <p:nvPr>
            <p:ph type="title"/>
          </p:nvPr>
        </p:nvSpPr>
        <p:spPr>
          <a:xfrm>
            <a:off x="2209800" y="609600"/>
            <a:ext cx="7772400" cy="1066800"/>
          </a:xfrm>
        </p:spPr>
        <p:txBody>
          <a:bodyPr/>
          <a:lstStyle/>
          <a:p>
            <a:r>
              <a:rPr lang="en-US" dirty="0"/>
              <a:t>YANG Model Catalog</a:t>
            </a:r>
          </a:p>
        </p:txBody>
      </p:sp>
      <p:sp>
        <p:nvSpPr>
          <p:cNvPr id="113667" name="Rectangle 3"/>
          <p:cNvSpPr>
            <a:spLocks noGrp="1" noChangeArrowheads="1"/>
          </p:cNvSpPr>
          <p:nvPr>
            <p:ph type="body" idx="1"/>
          </p:nvPr>
        </p:nvSpPr>
        <p:spPr>
          <a:xfrm>
            <a:off x="2209800" y="1676401"/>
            <a:ext cx="8001000" cy="4752975"/>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511215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109</a:t>
            </a:fld>
            <a:endParaRPr lang="en-US"/>
          </a:p>
        </p:txBody>
      </p:sp>
      <p:sp>
        <p:nvSpPr>
          <p:cNvPr id="5125" name="Rectangle 2"/>
          <p:cNvSpPr>
            <a:spLocks noGrp="1" noChangeArrowheads="1"/>
          </p:cNvSpPr>
          <p:nvPr>
            <p:ph type="title"/>
          </p:nvPr>
        </p:nvSpPr>
        <p:spPr/>
        <p:txBody>
          <a:bodyPr/>
          <a:lstStyle/>
          <a:p>
            <a:r>
              <a:rPr lang="en-US" dirty="0" err="1"/>
              <a:t>IoT</a:t>
            </a:r>
            <a:r>
              <a:rPr lang="en-US" dirty="0"/>
              <a:t> related work</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over Constrained Node Networks (6lo) Applicability &amp; Use cases: </a:t>
            </a:r>
            <a:r>
              <a:rPr lang="en-US" sz="1400" dirty="0">
                <a:hlinkClick r:id="rId4"/>
              </a:rPr>
              <a:t>https://datatracker.ietf.org/doc/draft-ietf-6lo-use-cases/</a:t>
            </a:r>
            <a:r>
              <a:rPr lang="en-US" sz="1400" dirty="0"/>
              <a:t> (February 2021)</a:t>
            </a:r>
          </a:p>
        </p:txBody>
      </p:sp>
    </p:spTree>
    <p:extLst>
      <p:ext uri="{BB962C8B-B14F-4D97-AF65-F5344CB8AC3E}">
        <p14:creationId xmlns:p14="http://schemas.microsoft.com/office/powerpoint/2010/main" val="409192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2021-03-08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Draft and Amendment alignments</a:t>
            </a:r>
          </a:p>
          <a:p>
            <a:r>
              <a:rPr lang="en-US" dirty="0"/>
              <a:t>802.11 Mandatory Draft Review before SB</a:t>
            </a:r>
          </a:p>
          <a:p>
            <a:r>
              <a:rPr lang="en-US" dirty="0"/>
              <a:t>802.11az MDR 21/0329</a:t>
            </a:r>
          </a:p>
          <a:p>
            <a:r>
              <a:rPr lang="en-US" dirty="0"/>
              <a:t>WG Style Guide for 802.11 draft 09/1034r17</a:t>
            </a:r>
          </a:p>
          <a:p>
            <a:r>
              <a:rPr lang="en-US" dirty="0"/>
              <a:t>Review WG Style Guide and </a:t>
            </a:r>
            <a:r>
              <a:rPr lang="en-US" dirty="0" err="1"/>
              <a:t>REVmd</a:t>
            </a:r>
            <a:r>
              <a:rPr lang="en-US" dirty="0"/>
              <a:t> practice</a:t>
            </a:r>
          </a:p>
          <a:p>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110</a:t>
            </a:fld>
            <a:endParaRPr lang="en-US"/>
          </a:p>
        </p:txBody>
      </p:sp>
      <p:sp>
        <p:nvSpPr>
          <p:cNvPr id="5125" name="Rectangle 2"/>
          <p:cNvSpPr>
            <a:spLocks noGrp="1" noChangeArrowheads="1"/>
          </p:cNvSpPr>
          <p:nvPr>
            <p:ph type="title"/>
          </p:nvPr>
        </p:nvSpPr>
        <p:spPr/>
        <p:txBody>
          <a:bodyPr/>
          <a:lstStyle/>
          <a:p>
            <a:r>
              <a:rPr lang="en-US" dirty="0"/>
              <a:t>IoT related work (cont.)</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US" sz="1800" dirty="0"/>
              <a:t>6TiSCH: IPv6 over IEEE 802.15.4 Time-slotted Channel Hopping</a:t>
            </a:r>
          </a:p>
          <a:p>
            <a:pPr lvl="1">
              <a:lnSpc>
                <a:spcPct val="80000"/>
              </a:lnSpc>
            </a:pPr>
            <a:r>
              <a:rPr lang="en-US" sz="1400" dirty="0"/>
              <a:t>Working group slowly winding down with no active documents in the WG. Four documents in the RFC Editor’s queue for publication.</a:t>
            </a:r>
          </a:p>
          <a:p>
            <a:pPr lvl="1">
              <a:lnSpc>
                <a:spcPct val="80000"/>
              </a:lnSpc>
            </a:pPr>
            <a:endParaRPr lang="en-US" sz="1400" dirty="0"/>
          </a:p>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Tree>
    <p:extLst>
      <p:ext uri="{BB962C8B-B14F-4D97-AF65-F5344CB8AC3E}">
        <p14:creationId xmlns:p14="http://schemas.microsoft.com/office/powerpoint/2010/main" val="21307688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111</a:t>
            </a:fld>
            <a:endParaRPr lang="en-US"/>
          </a:p>
        </p:txBody>
      </p:sp>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type="body" idx="1"/>
          </p:nvPr>
        </p:nvSpPr>
        <p:spPr>
          <a:xfrm>
            <a:off x="2209800" y="1447800"/>
            <a:ext cx="7772400" cy="4953000"/>
          </a:xfrm>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600" dirty="0"/>
              <a:t>This working group has been chartered to provide updates to some commonly used Extensible Authentication Protocol methods including of EAP-TLS, EAP-AKA, EAP-AKA’ (for 5G), EAP-SIM, etc.</a:t>
            </a:r>
          </a:p>
          <a:p>
            <a:pPr lvl="1">
              <a:lnSpc>
                <a:spcPct val="80000"/>
              </a:lnSpc>
            </a:pPr>
            <a:r>
              <a:rPr lang="en-US" sz="16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pPr>
            <a:r>
              <a:rPr lang="en-US" sz="1600" dirty="0"/>
              <a:t>Updated: Using EAP-TLS with TLS 1.3, see </a:t>
            </a:r>
            <a:r>
              <a:rPr lang="en-US" sz="1600" dirty="0">
                <a:hlinkClick r:id="rId4"/>
              </a:rPr>
              <a:t>https://datatracker.ietf.org/doc/draft-ietf-emu-eap-tls13/</a:t>
            </a:r>
            <a:r>
              <a:rPr lang="en-US" sz="1600" dirty="0"/>
              <a:t> (February 2021)</a:t>
            </a:r>
          </a:p>
        </p:txBody>
      </p:sp>
    </p:spTree>
    <p:extLst>
      <p:ext uri="{BB962C8B-B14F-4D97-AF65-F5344CB8AC3E}">
        <p14:creationId xmlns:p14="http://schemas.microsoft.com/office/powerpoint/2010/main" val="124079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112</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Operations Area Working Group</a:t>
            </a:r>
          </a:p>
        </p:txBody>
      </p:sp>
      <p:sp>
        <p:nvSpPr>
          <p:cNvPr id="113667" name="Rectangle 3"/>
          <p:cNvSpPr>
            <a:spLocks noGrp="1" noChangeArrowheads="1"/>
          </p:cNvSpPr>
          <p:nvPr>
            <p:ph type="body" idx="1"/>
          </p:nvPr>
        </p:nvSpPr>
        <p:spPr>
          <a:xfrm>
            <a:off x="2209800" y="1295400"/>
            <a:ext cx="8001000" cy="5181600"/>
          </a:xfrm>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A Layer 2/3 VPN Common YANG Model, see </a:t>
            </a:r>
            <a:r>
              <a:rPr lang="en-US" sz="1400" dirty="0">
                <a:hlinkClick r:id="rId4"/>
              </a:rPr>
              <a:t>https://datatracker.ietf.org/doc/draft-ietf-opsawg-vpn-common/</a:t>
            </a:r>
            <a:r>
              <a:rPr lang="en-US" sz="1400" dirty="0"/>
              <a:t> (February 2021)</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2757656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113</a:t>
            </a:fld>
            <a:endParaRPr lang="en-US"/>
          </a:p>
        </p:txBody>
      </p:sp>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type="body" idx="1"/>
          </p:nvPr>
        </p:nvSpPr>
        <p:spPr>
          <a:xfrm>
            <a:off x="2209800" y="1676400"/>
            <a:ext cx="8001000" cy="4572000"/>
          </a:xfrm>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The Transport Layer Security (TLS) Protocol Version 1.3: </a:t>
            </a:r>
            <a:r>
              <a:rPr lang="en-US" sz="1400" dirty="0">
                <a:hlinkClick r:id="rId4"/>
              </a:rPr>
              <a:t>https://datatracker.ietf.org/doc/draft-ietf-tls-rfc8446bis/</a:t>
            </a:r>
            <a:r>
              <a:rPr lang="en-US" sz="1400" dirty="0"/>
              <a:t> (February 2021)</a:t>
            </a:r>
          </a:p>
          <a:p>
            <a:pPr lvl="1">
              <a:lnSpc>
                <a:spcPct val="80000"/>
              </a:lnSpc>
              <a:defRPr/>
            </a:pPr>
            <a:r>
              <a:rPr lang="en-US" sz="1400" dirty="0"/>
              <a:t>AUTH48: </a:t>
            </a:r>
            <a:r>
              <a:rPr lang="en-US" sz="1400" dirty="0">
                <a:hlinkClick r:id="rId5"/>
              </a:rPr>
              <a:t>https://datatracker.ietf.org/doc/draft-ietf-tls-oldversions-deprecate/</a:t>
            </a:r>
            <a:r>
              <a:rPr lang="en-US" sz="1400" dirty="0"/>
              <a:t> (January 2021)</a:t>
            </a:r>
          </a:p>
        </p:txBody>
      </p:sp>
    </p:spTree>
    <p:extLst>
      <p:ext uri="{BB962C8B-B14F-4D97-AF65-F5344CB8AC3E}">
        <p14:creationId xmlns:p14="http://schemas.microsoft.com/office/powerpoint/2010/main" val="38818298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114</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Deterministic Networking (DETNET)</a:t>
            </a:r>
          </a:p>
        </p:txBody>
      </p:sp>
      <p:sp>
        <p:nvSpPr>
          <p:cNvPr id="113667" name="Rectangle 3"/>
          <p:cNvSpPr>
            <a:spLocks noGrp="1" noChangeArrowheads="1"/>
          </p:cNvSpPr>
          <p:nvPr>
            <p:ph type="body" idx="1"/>
          </p:nvPr>
        </p:nvSpPr>
        <p:spPr>
          <a:xfrm>
            <a:off x="2209800" y="990600"/>
            <a:ext cx="8001000" cy="54864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err="1">
                <a:sym typeface="Wingdings" pitchFamily="2" charset="2"/>
              </a:rPr>
              <a:t>DetNet</a:t>
            </a:r>
            <a:r>
              <a:rPr lang="en-US" sz="1400" dirty="0">
                <a:sym typeface="Wingdings" pitchFamily="2" charset="2"/>
              </a:rPr>
              <a:t> Data Plane: IP over IEEE 802.1 Time Sensitive Networking (TSN): </a:t>
            </a:r>
            <a:r>
              <a:rPr lang="en-US" sz="1400" dirty="0">
                <a:sym typeface="Wingdings" pitchFamily="2" charset="2"/>
                <a:hlinkClick r:id="rId4"/>
              </a:rPr>
              <a:t>https://datatracker.ietf.org/doc/draft-ietf-detnet-ip-over-tsn/</a:t>
            </a:r>
            <a:r>
              <a:rPr lang="en-US" sz="1400" dirty="0">
                <a:sym typeface="Wingdings" pitchFamily="2" charset="2"/>
              </a:rPr>
              <a:t> (February 2021)</a:t>
            </a:r>
          </a:p>
          <a:p>
            <a:pPr lvl="1"/>
            <a:r>
              <a:rPr lang="en-US" sz="1400" dirty="0">
                <a:sym typeface="Wingdings" pitchFamily="2" charset="2"/>
              </a:rPr>
              <a:t>Deterministic Networking (</a:t>
            </a:r>
            <a:r>
              <a:rPr lang="en-US" sz="1400" dirty="0" err="1">
                <a:sym typeface="Wingdings" pitchFamily="2" charset="2"/>
              </a:rPr>
              <a:t>DetNet</a:t>
            </a:r>
            <a:r>
              <a:rPr lang="en-US" sz="1400" dirty="0">
                <a:sym typeface="Wingdings" pitchFamily="2" charset="2"/>
              </a:rPr>
              <a:t>) Configuration YANG Model: </a:t>
            </a:r>
            <a:r>
              <a:rPr lang="en-US" sz="1400" dirty="0">
                <a:sym typeface="Wingdings" pitchFamily="2" charset="2"/>
                <a:hlinkClick r:id="rId5"/>
              </a:rPr>
              <a:t>https://datatracker.ietf.org/doc/draft-ietf-detnet-yang/</a:t>
            </a:r>
            <a:r>
              <a:rPr lang="en-US" sz="1400" dirty="0">
                <a:sym typeface="Wingdings" pitchFamily="2" charset="2"/>
              </a:rPr>
              <a:t> (February 2021)</a:t>
            </a:r>
          </a:p>
          <a:p>
            <a:pPr lvl="1"/>
            <a:r>
              <a:rPr lang="en-US" sz="1400" dirty="0">
                <a:sym typeface="Wingdings" pitchFamily="2" charset="2"/>
              </a:rPr>
              <a:t>Deterministic Networking (</a:t>
            </a:r>
            <a:r>
              <a:rPr lang="en-US" sz="1400" dirty="0" err="1">
                <a:sym typeface="Wingdings" pitchFamily="2" charset="2"/>
              </a:rPr>
              <a:t>DetNet</a:t>
            </a:r>
            <a:r>
              <a:rPr lang="en-US" sz="1400" dirty="0">
                <a:sym typeface="Wingdings" pitchFamily="2" charset="2"/>
              </a:rPr>
              <a:t>) Security Considerations: </a:t>
            </a:r>
            <a:r>
              <a:rPr lang="en-US" sz="1400" dirty="0">
                <a:sym typeface="Wingdings" pitchFamily="2" charset="2"/>
                <a:hlinkClick r:id="rId6"/>
              </a:rPr>
              <a:t>https://datatracker.ietf.org/doc/draft-ietf-detnet-security/</a:t>
            </a:r>
            <a:r>
              <a:rPr lang="en-US" sz="1400" dirty="0">
                <a:sym typeface="Wingdings" pitchFamily="2" charset="2"/>
              </a:rPr>
              <a:t> (March 2021)</a:t>
            </a:r>
          </a:p>
        </p:txBody>
      </p:sp>
    </p:spTree>
    <p:extLst>
      <p:ext uri="{BB962C8B-B14F-4D97-AF65-F5344CB8AC3E}">
        <p14:creationId xmlns:p14="http://schemas.microsoft.com/office/powerpoint/2010/main" val="16608652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xfrm>
            <a:off x="2209800" y="1371600"/>
            <a:ext cx="7772400" cy="4953000"/>
          </a:xfrm>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2"/>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Of interest:</a:t>
            </a:r>
          </a:p>
          <a:p>
            <a:pPr lvl="1"/>
            <a:r>
              <a:rPr lang="en-US" sz="1400" dirty="0">
                <a:sym typeface="Wingdings" pitchFamily="2" charset="2"/>
              </a:rPr>
              <a:t>RAW use cases: </a:t>
            </a:r>
            <a:r>
              <a:rPr lang="en-US" sz="1400" dirty="0">
                <a:sym typeface="Wingdings" pitchFamily="2" charset="2"/>
                <a:hlinkClick r:id="rId3"/>
              </a:rPr>
              <a:t>https://datatracker.ietf.org/doc/draft-ietf-raw-use-cases/</a:t>
            </a:r>
            <a:r>
              <a:rPr lang="en-US" sz="1400" dirty="0">
                <a:sym typeface="Wingdings" pitchFamily="2" charset="2"/>
              </a:rPr>
              <a:t> (February 2021)</a:t>
            </a:r>
          </a:p>
          <a:p>
            <a:pPr lvl="1"/>
            <a:r>
              <a:rPr lang="en-US" sz="1400" dirty="0">
                <a:sym typeface="Wingdings" pitchFamily="2" charset="2"/>
              </a:rPr>
              <a:t>Reliable and Available Wireless Technologies: </a:t>
            </a:r>
            <a:r>
              <a:rPr lang="en-US" sz="1400" dirty="0">
                <a:sym typeface="Wingdings" pitchFamily="2" charset="2"/>
                <a:hlinkClick r:id="rId4"/>
              </a:rPr>
              <a:t>https://datatracker.ietf.org/doc/draft-ietf-raw-technologies/</a:t>
            </a:r>
            <a:r>
              <a:rPr lang="en-US" sz="1400" dirty="0">
                <a:sym typeface="Wingdings" pitchFamily="2" charset="2"/>
              </a:rPr>
              <a:t> (February 2021) [mentions IEEE 802.11ax, be, ad, and ay]</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March 2021</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115</a:t>
            </a:fld>
            <a:endParaRPr lang="en-US"/>
          </a:p>
        </p:txBody>
      </p:sp>
    </p:spTree>
    <p:extLst>
      <p:ext uri="{BB962C8B-B14F-4D97-AF65-F5344CB8AC3E}">
        <p14:creationId xmlns:p14="http://schemas.microsoft.com/office/powerpoint/2010/main" val="6561410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116</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IP Wireless Access in Vehicular Environments  (IPWAVE)</a:t>
            </a:r>
          </a:p>
        </p:txBody>
      </p:sp>
      <p:sp>
        <p:nvSpPr>
          <p:cNvPr id="113667" name="Rectangle 3"/>
          <p:cNvSpPr>
            <a:spLocks noGrp="1" noChangeArrowheads="1"/>
          </p:cNvSpPr>
          <p:nvPr>
            <p:ph type="body" idx="1"/>
          </p:nvPr>
        </p:nvSpPr>
        <p:spPr>
          <a:xfrm>
            <a:off x="2514600" y="1981200"/>
            <a:ext cx="7696200" cy="44958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r>
              <a:rPr lang="en-US" sz="1800" dirty="0"/>
              <a:t>Updates</a:t>
            </a:r>
          </a:p>
          <a:p>
            <a:pPr lvl="1"/>
            <a:r>
              <a:rPr lang="en-US" sz="1400" dirty="0"/>
              <a:t>Basic Support for Security and Privacy in IP-Based Vehicular Networks: </a:t>
            </a:r>
            <a:r>
              <a:rPr lang="en-US" sz="1400" dirty="0">
                <a:hlinkClick r:id="rId4"/>
              </a:rPr>
              <a:t>https://datatracker.ietf.org/doc/draft-jeong-ipwave-security-privacy/</a:t>
            </a:r>
            <a:r>
              <a:rPr lang="en-US" sz="1400" dirty="0"/>
              <a:t> (February 2021)</a:t>
            </a:r>
          </a:p>
          <a:p>
            <a:r>
              <a:rPr lang="en-US" sz="1800" dirty="0"/>
              <a:t>For further information:</a:t>
            </a:r>
          </a:p>
          <a:p>
            <a:pPr lvl="1"/>
            <a:r>
              <a:rPr lang="en-US" sz="1400" dirty="0"/>
              <a:t>Use cases and problem statement document: </a:t>
            </a:r>
            <a:r>
              <a:rPr lang="en-US" sz="1400" dirty="0">
                <a:hlinkClick r:id="rId5"/>
              </a:rPr>
              <a:t>https://datatracker.ietf.org/doc/draft-ietf-ipwave-vehicular-networking/</a:t>
            </a:r>
            <a:r>
              <a:rPr lang="en-US" sz="1400" dirty="0"/>
              <a:t> (AD evaluation: July 2020)</a:t>
            </a:r>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7054472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117</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Autonomic Networking Integrated Model and Approach (ANIMA) </a:t>
            </a:r>
          </a:p>
        </p:txBody>
      </p:sp>
      <p:sp>
        <p:nvSpPr>
          <p:cNvPr id="113667" name="Rectangle 3"/>
          <p:cNvSpPr>
            <a:spLocks noGrp="1" noChangeArrowheads="1"/>
          </p:cNvSpPr>
          <p:nvPr>
            <p:ph type="body" idx="1"/>
          </p:nvPr>
        </p:nvSpPr>
        <p:spPr>
          <a:xfrm>
            <a:off x="2438400" y="1524000"/>
            <a:ext cx="7696200" cy="4648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r>
              <a:rPr lang="en-US" sz="1400" dirty="0"/>
              <a:t>BRSKI aka Bootstrapping Remote Secure Key Infrastructures: </a:t>
            </a:r>
            <a:r>
              <a:rPr lang="en-US" sz="1400" dirty="0">
                <a:hlinkClick r:id="rId4"/>
              </a:rPr>
              <a:t>https://datatracker.ietf.org/doc/draft-ietf-anima-bootstrapping-keyinfra/</a:t>
            </a:r>
            <a:r>
              <a:rPr lang="en-US" sz="1400" dirty="0"/>
              <a:t> [RFC Editor’s queue] (November 2020)</a:t>
            </a:r>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150856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118</a:t>
            </a:fld>
            <a:endParaRPr lang="en-US"/>
          </a:p>
        </p:txBody>
      </p:sp>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type="body" idx="1"/>
          </p:nvPr>
        </p:nvSpPr>
        <p:spPr>
          <a:xfrm>
            <a:off x="2209800" y="1676400"/>
            <a:ext cx="8153400" cy="4876800"/>
          </a:xfrm>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Tree>
    <p:extLst>
      <p:ext uri="{BB962C8B-B14F-4D97-AF65-F5344CB8AC3E}">
        <p14:creationId xmlns:p14="http://schemas.microsoft.com/office/powerpoint/2010/main" val="9811118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099" name="Footer Placeholder 4"/>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119</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IEEE 1609 WG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2021-03-16</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9" name="Table 12">
            <a:extLst>
              <a:ext uri="{FF2B5EF4-FFF2-40B4-BE49-F238E27FC236}">
                <a16:creationId xmlns:a16="http://schemas.microsoft.com/office/drawing/2014/main" id="{613B6FF1-ABCB-450B-AE2C-498346D96B71}"/>
              </a:ext>
            </a:extLst>
          </p:cNvPr>
          <p:cNvGraphicFramePr>
            <a:graphicFrameLocks noGrp="1"/>
          </p:cNvGraphicFramePr>
          <p:nvPr/>
        </p:nvGraphicFramePr>
        <p:xfrm>
          <a:off x="2182311" y="2297875"/>
          <a:ext cx="7620000" cy="780288"/>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844675">
                  <a:extLst>
                    <a:ext uri="{9D8B030D-6E8A-4147-A177-3AD203B41FA5}">
                      <a16:colId xmlns:a16="http://schemas.microsoft.com/office/drawing/2014/main" val="20004"/>
                    </a:ext>
                  </a:extLst>
                </a:gridCol>
              </a:tblGrid>
              <a:tr h="41452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60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John Kenney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Toyota Motor North America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465 Bernardo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Mountain View 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jkenney@us.Toyota-itc.com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t>– </a:t>
            </a:r>
            <a:r>
              <a:rPr lang="en-US" sz="1600" dirty="0">
                <a:hlinkClick r:id="rId8"/>
              </a:rPr>
              <a:t>volker.jungnickel@hhi.fraunhofer.de</a:t>
            </a:r>
            <a:r>
              <a:rPr lang="en-US" sz="1600" dirty="0"/>
              <a:t> , </a:t>
            </a:r>
            <a:r>
              <a:rPr lang="en-US" sz="1600" b="1" dirty="0"/>
              <a:t>Harry </a:t>
            </a:r>
            <a:r>
              <a:rPr lang="en-US" sz="1600" b="1" dirty="0" err="1"/>
              <a:t>Bims</a:t>
            </a:r>
            <a:r>
              <a:rPr lang="en-US" sz="1600" b="1" dirty="0"/>
              <a:t> </a:t>
            </a:r>
            <a:r>
              <a:rPr lang="en-US" sz="1600" dirty="0">
                <a:hlinkClick r:id="rId9"/>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TGbd</a:t>
            </a:r>
            <a:r>
              <a:rPr lang="en-US" sz="1600" b="1" dirty="0"/>
              <a:t> – </a:t>
            </a:r>
            <a:r>
              <a:rPr lang="en-US" sz="1600" b="1" dirty="0" err="1"/>
              <a:t>Bahar</a:t>
            </a:r>
            <a:r>
              <a:rPr lang="en-US" sz="1600" b="1" dirty="0"/>
              <a:t> Sadeghi </a:t>
            </a:r>
            <a:r>
              <a:rPr lang="en-US" sz="1600" dirty="0"/>
              <a:t>–</a:t>
            </a:r>
            <a:r>
              <a:rPr lang="en-US" sz="1600" b="1" dirty="0"/>
              <a:t> </a:t>
            </a:r>
            <a:r>
              <a:rPr lang="en-US" sz="1600" dirty="0">
                <a:hlinkClick r:id="rId11"/>
              </a:rPr>
              <a:t>bahareh.sagedhi@intel.com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12"/>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3"/>
              </a:rPr>
              <a:t>claudio.da.silva@intel.com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2"/>
              </a:rPr>
              <a:t>edward.ks.au@huawei.com</a:t>
            </a:r>
            <a:r>
              <a:rPr lang="en-US" sz="1600" dirty="0"/>
              <a:t>, </a:t>
            </a:r>
          </a:p>
          <a:p>
            <a:pPr lvl="1"/>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120</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a:latin typeface="Garamond" pitchFamily="18" charset="0"/>
                  <a:cs typeface="Arial" charset="0"/>
                </a:rPr>
                <a:t>Message</a:t>
              </a:r>
              <a:r>
                <a:rPr kumimoji="1" lang="en-US" altLang="en-US" sz="2400" baseline="30000">
                  <a:latin typeface="Garamond" pitchFamily="18" charset="0"/>
                  <a:cs typeface="Arial" charset="0"/>
                </a:rPr>
                <a:t> </a:t>
              </a:r>
              <a:r>
                <a:rPr kumimoji="1" lang="en-US" altLang="en-US" sz="2200" baseline="30000">
                  <a:latin typeface="Garamond" pitchFamily="18" charset="0"/>
                  <a:cs typeface="Arial" charset="0"/>
                </a:rPr>
                <a:t>Dictionary (SAE J2735</a:t>
              </a:r>
              <a:r>
                <a:rPr kumimoji="1" lang="en-US" altLang="en-US" sz="2400" baseline="30000">
                  <a:latin typeface="Garamond" pitchFamily="18" charset="0"/>
                  <a:cs typeface="Arial" charset="0"/>
                </a:rPr>
                <a:t>) </a:t>
              </a:r>
              <a:r>
                <a:rPr kumimoji="1" lang="en-US" altLang="en-US" sz="2200" baseline="30000">
                  <a:latin typeface="Garamond" pitchFamily="18" charset="0"/>
                  <a:cs typeface="Arial" charset="0"/>
                </a:rPr>
                <a:t>Application Reqs. (SAE J2945/x)</a:t>
              </a:r>
              <a:endParaRPr kumimoji="1" lang="en-US" altLang="en-US" sz="220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a:latin typeface="Garamond" pitchFamily="18" charset="0"/>
                  <a:cs typeface="Arial" charset="0"/>
                </a:rPr>
                <a:t>Other DSRC applications</a:t>
              </a:r>
              <a:endParaRPr kumimoji="1" lang="en-US" altLang="en-US" sz="240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623769" cy="2946400"/>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b="0" dirty="0"/>
              <a:t>IEEE 1609 members continue to track progress on IEEE 802.11bd</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lvl="1">
              <a:defRPr/>
            </a:pPr>
            <a:r>
              <a:rPr lang="en-US" altLang="en-US" sz="1800" dirty="0"/>
              <a:t>IEEE-based V2X in unlicensed bands</a:t>
            </a:r>
          </a:p>
          <a:p>
            <a:pPr>
              <a:defRPr/>
            </a:pPr>
            <a:r>
              <a:rPr lang="en-US" altLang="en-US" sz="2000" b="0" dirty="0"/>
              <a:t>IEEE 1609.3-2020 WAVE Networking published March 9, 2021</a:t>
            </a:r>
          </a:p>
          <a:p>
            <a:pPr>
              <a:defRPr/>
            </a:pPr>
            <a:r>
              <a:rPr lang="en-US" altLang="en-US" sz="2000" b="0" dirty="0"/>
              <a:t>IEEE 1609 meeting schedule:</a:t>
            </a:r>
            <a:endParaRPr lang="en-US" altLang="en-US" sz="1800" b="0" dirty="0"/>
          </a:p>
          <a:p>
            <a:pPr lvl="1">
              <a:defRPr/>
            </a:pPr>
            <a:r>
              <a:rPr lang="en-US" altLang="en-US" sz="1800" dirty="0"/>
              <a:t>May 10-11, 2021</a:t>
            </a:r>
          </a:p>
          <a:p>
            <a:pPr lvl="1">
              <a:defRPr/>
            </a:pPr>
            <a:r>
              <a:rPr lang="en-US" altLang="en-US" sz="1800" dirty="0"/>
              <a:t>July 20-21, 2021</a:t>
            </a:r>
            <a:endParaRPr lang="en-GB" altLang="en-US"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121</a:t>
            </a:fld>
            <a:endParaRPr lang="en-GB" altLang="en-US" sz="1200" b="0" dirty="0"/>
          </a:p>
        </p:txBody>
      </p:sp>
      <p:sp>
        <p:nvSpPr>
          <p:cNvPr id="3" name="Right Brace 2">
            <a:extLst>
              <a:ext uri="{FF2B5EF4-FFF2-40B4-BE49-F238E27FC236}">
                <a16:creationId xmlns:a16="http://schemas.microsoft.com/office/drawing/2014/main" id="{5D63FE2A-D3A4-48B8-82AB-E3630ADFFA47}"/>
              </a:ext>
            </a:extLst>
          </p:cNvPr>
          <p:cNvSpPr/>
          <p:nvPr/>
        </p:nvSpPr>
        <p:spPr bwMode="auto">
          <a:xfrm>
            <a:off x="4727848" y="3789040"/>
            <a:ext cx="274592" cy="560094"/>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5" name="TextBox 4">
            <a:extLst>
              <a:ext uri="{FF2B5EF4-FFF2-40B4-BE49-F238E27FC236}">
                <a16:creationId xmlns:a16="http://schemas.microsoft.com/office/drawing/2014/main" id="{97BBCE13-10A6-4979-949F-AF97567AD482}"/>
              </a:ext>
            </a:extLst>
          </p:cNvPr>
          <p:cNvSpPr txBox="1"/>
          <p:nvPr/>
        </p:nvSpPr>
        <p:spPr>
          <a:xfrm>
            <a:off x="5087889" y="3880123"/>
            <a:ext cx="2343911" cy="338554"/>
          </a:xfrm>
          <a:prstGeom prst="rect">
            <a:avLst/>
          </a:prstGeom>
          <a:noFill/>
        </p:spPr>
        <p:txBody>
          <a:bodyPr wrap="none" rtlCol="0">
            <a:spAutoFit/>
          </a:bodyPr>
          <a:lstStyle/>
          <a:p>
            <a:r>
              <a:rPr lang="en-US" sz="1600" dirty="0"/>
              <a:t>Can be attended remotely </a:t>
            </a:r>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800" dirty="0"/>
              <a:t>P802.11az was started on D3.0 out of January 2021 (Robert Stacey,  Emily Qi, Edward Au, Carol Ansley, Peter Ecclesine, </a:t>
            </a:r>
            <a:r>
              <a:rPr lang="en-US" sz="1800" dirty="0" err="1"/>
              <a:t>Yongho</a:t>
            </a:r>
            <a:r>
              <a:rPr lang="en-US" sz="1800" dirty="0"/>
              <a:t> Seok, Mark Hamilton) 21/0329r4 MDR in progress</a:t>
            </a:r>
          </a:p>
          <a:p>
            <a:r>
              <a:rPr lang="en-US" sz="1800" dirty="0"/>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editors reviewed most of the findings. The MIB findings came in after the editors meeting. They are present in r4.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TGaz</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editor will provide feedback on the findings and we will perform further review on a to be announced editors meeting.</a:t>
            </a:r>
          </a:p>
          <a:p>
            <a:r>
              <a:rPr lang="en-US" sz="1800" dirty="0"/>
              <a:t> </a:t>
            </a:r>
          </a:p>
          <a:p>
            <a:endParaRPr lang="en-US" sz="1800" dirty="0"/>
          </a:p>
          <a:p>
            <a:endParaRPr lang="en-US" sz="16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096812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-17-</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308389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2000" dirty="0"/>
              <a:t>11-15/355r13 MIB </a:t>
            </a:r>
            <a:r>
              <a:rPr lang="en-GB" sz="2000" dirty="0" err="1"/>
              <a:t>TruthValue</a:t>
            </a:r>
            <a:r>
              <a:rPr lang="en-GB" sz="2000" dirty="0"/>
              <a:t> usage patterns</a:t>
            </a:r>
          </a:p>
          <a:p>
            <a:r>
              <a:rPr lang="en-GB" sz="2000" dirty="0"/>
              <a:t>MIB Style: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chemeClr val="tx1"/>
                </a:solidFill>
              </a:rPr>
              <a:t>Two ways to format a figure &amp; its caption in frame:</a:t>
            </a:r>
            <a:endParaRPr lang="en-US" sz="2000" dirty="0">
              <a:solidFill>
                <a:schemeClr val="tx1"/>
              </a:solidFill>
            </a:endParaRPr>
          </a:p>
          <a:p>
            <a:pPr lvl="1"/>
            <a:r>
              <a:rPr lang="en-GB" sz="1400" dirty="0">
                <a:solidFill>
                  <a:schemeClr val="tx1"/>
                </a:solidFill>
              </a:rPr>
              <a:t>Insert a table.  Insert anchored frame inside table cell to hold graphics.  Use table caption as figure caption.</a:t>
            </a:r>
            <a:endParaRPr lang="en-US" sz="1400" dirty="0">
              <a:solidFill>
                <a:schemeClr val="tx1"/>
              </a:solidFill>
            </a:endParaRPr>
          </a:p>
          <a:p>
            <a:pPr lvl="1"/>
            <a:r>
              <a:rPr lang="en-GB" sz="1400" dirty="0">
                <a:solidFill>
                  <a:schemeClr val="tx1"/>
                </a:solidFill>
              </a:rPr>
              <a:t>Insert an anchored frame.  Insert caption inside a text frame inside the anchored frame.  Insert graphics inside the anchored frame.</a:t>
            </a:r>
            <a:endParaRPr lang="en-US" sz="1400" dirty="0">
              <a:solidFill>
                <a:schemeClr val="tx1"/>
              </a:solidFill>
            </a:endParaRPr>
          </a:p>
          <a:p>
            <a:r>
              <a:rPr lang="en-GB" sz="1800" dirty="0">
                <a:solidFill>
                  <a:srgbClr val="FF0000"/>
                </a:solidFill>
              </a:rPr>
              <a:t>Do not reference other clauses in Visio figures</a:t>
            </a:r>
            <a:r>
              <a:rPr lang="en-US" sz="1800" dirty="0"/>
              <a:t>, it is very hard to maintain the references</a:t>
            </a:r>
            <a:r>
              <a:rPr lang="en-GB" sz="2000" dirty="0"/>
              <a:t> in figures</a:t>
            </a:r>
          </a:p>
          <a:p>
            <a:r>
              <a:rPr lang="en-GB" sz="2000" dirty="0"/>
              <a:t>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1800" dirty="0"/>
              <a:t>Frame format figures are tables</a:t>
            </a:r>
          </a:p>
          <a:p>
            <a:r>
              <a:rPr lang="en-GB" sz="1800" dirty="0"/>
              <a:t>The MathML editor for equations may be applicable</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1667763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Mar 2021</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May, changes are usually based on MDR suitability</a:t>
            </a:r>
            <a:r>
              <a:rPr lang="en-US" sz="1800" dirty="0"/>
              <a:t>.</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graphicFrame>
        <p:nvGraphicFramePr>
          <p:cNvPr id="3" name="Table 2"/>
          <p:cNvGraphicFramePr>
            <a:graphicFrameLocks noGrp="1"/>
          </p:cNvGraphicFramePr>
          <p:nvPr/>
        </p:nvGraphicFramePr>
        <p:xfrm>
          <a:off x="794783" y="2057400"/>
          <a:ext cx="10589685" cy="6327251"/>
        </p:xfrm>
        <a:graphic>
          <a:graphicData uri="http://schemas.openxmlformats.org/drawingml/2006/table">
            <a:tbl>
              <a:tblPr firstRow="1" bandRow="1">
                <a:tableStyleId>{5C22544A-7EE6-4342-B048-85BDC9FD1C3A}</a:tableStyleId>
              </a:tblPr>
              <a:tblGrid>
                <a:gridCol w="3167617">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802.11-2020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TGm</a:t>
                      </a:r>
                      <a:r>
                        <a:rPr kumimoji="0" lang="en-US" sz="2000" b="0" i="0" u="none" strike="noStrike" cap="none" normalizeH="0" baseline="0" dirty="0">
                          <a:ln>
                            <a:noFill/>
                          </a:ln>
                          <a:solidFill>
                            <a:schemeClr val="tx1"/>
                          </a:solidFill>
                          <a:effectLst/>
                          <a:latin typeface="Times New Roman" pitchFamily="18" charset="0"/>
                        </a:rPr>
                        <a:t> – 4377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TGax</a:t>
                      </a:r>
                      <a:r>
                        <a:rPr kumimoji="0" lang="en-US" sz="2000" b="0" i="0" u="none" strike="noStrike" cap="none" normalizeH="0" baseline="0" dirty="0">
                          <a:ln>
                            <a:noFill/>
                          </a:ln>
                          <a:solidFill>
                            <a:schemeClr val="tx1"/>
                          </a:solidFill>
                          <a:effectLst/>
                          <a:latin typeface="Times New Roman" pitchFamily="18" charset="0"/>
                        </a:rPr>
                        <a:t> – 820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Dec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Feb 2021*</a:t>
                      </a:r>
                    </a:p>
                  </a:txBody>
                  <a:tcPr horzOverflow="overflow">
                    <a:noFill/>
                  </a:tcPr>
                </a:tc>
                <a:extLst>
                  <a:ext uri="{0D108BD9-81ED-4DB2-BD59-A6C34878D82A}">
                    <a16:rowId xmlns:a16="http://schemas.microsoft.com/office/drawing/2014/main" val="21655649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 784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val="2414023622"/>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TGba</a:t>
                      </a:r>
                      <a:r>
                        <a:rPr kumimoji="0" lang="en-US" sz="2000" b="0" i="0" u="none" strike="noStrike" cap="none" normalizeH="0" baseline="0" dirty="0">
                          <a:ln>
                            <a:noFill/>
                          </a:ln>
                          <a:solidFill>
                            <a:schemeClr val="tx1"/>
                          </a:solidFill>
                          <a:effectLst/>
                          <a:latin typeface="Times New Roman" pitchFamily="18" charset="0"/>
                        </a:rPr>
                        <a:t> – 189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val="3227809256"/>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TGaz</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269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TGbb</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52 </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Jul 2022</a:t>
                      </a:r>
                    </a:p>
                  </a:txBody>
                  <a:tcPr horzOverflow="overflow">
                    <a:noFill/>
                  </a:tcPr>
                </a:tc>
                <a:extLst>
                  <a:ext uri="{0D108BD9-81ED-4DB2-BD59-A6C34878D82A}">
                    <a16:rowId xmlns:a16="http://schemas.microsoft.com/office/drawing/2014/main" val="198238003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TGbc</a:t>
                      </a:r>
                      <a:r>
                        <a:rPr kumimoji="0" lang="en-US" sz="2000" b="0" i="0" u="none" strike="noStrike" cap="none" normalizeH="0" baseline="0" dirty="0">
                          <a:ln>
                            <a:noFill/>
                          </a:ln>
                          <a:solidFill>
                            <a:srgbClr val="FF0000"/>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t>
                      </a:r>
                      <a:r>
                        <a:rPr kumimoji="0" lang="en-US" sz="2000" b="0" i="0" u="none" strike="noStrike" cap="none" normalizeH="0" baseline="0" dirty="0">
                          <a:ln>
                            <a:noFill/>
                          </a:ln>
                          <a:solidFill>
                            <a:srgbClr val="FF0000"/>
                          </a:solidFill>
                          <a:effectLst/>
                          <a:latin typeface="Times New Roman" pitchFamily="18" charset="0"/>
                        </a:rPr>
                        <a:t> 77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Sep 2022</a:t>
                      </a:r>
                    </a:p>
                  </a:txBody>
                  <a:tcPr horzOverflow="overflow">
                    <a:noFill/>
                  </a:tcPr>
                </a:tc>
                <a:extLst>
                  <a:ext uri="{0D108BD9-81ED-4DB2-BD59-A6C34878D82A}">
                    <a16:rowId xmlns:a16="http://schemas.microsoft.com/office/drawing/2014/main" val="3514100842"/>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TGbd</a:t>
                      </a:r>
                      <a:r>
                        <a:rPr kumimoji="0" lang="en-US" sz="2000" b="0" i="0" u="none" strike="noStrike" cap="none" normalizeH="0" baseline="0" dirty="0">
                          <a:ln>
                            <a:noFill/>
                          </a:ln>
                          <a:solidFill>
                            <a:srgbClr val="FF0000"/>
                          </a:solidFill>
                          <a:effectLst/>
                          <a:latin typeface="Times New Roman" pitchFamily="18" charset="0"/>
                        </a:rPr>
                        <a:t> – 102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TGbe</a:t>
                      </a:r>
                      <a:r>
                        <a:rPr kumimoji="0" lang="en-US" sz="2000" b="0" i="0" u="none" strike="noStrike" cap="none" normalizeH="0" baseline="0" dirty="0">
                          <a:ln>
                            <a:noFill/>
                          </a:ln>
                          <a:solidFill>
                            <a:srgbClr val="FF0000"/>
                          </a:solidFill>
                          <a:effectLst/>
                          <a:latin typeface="Times New Roman" pitchFamily="18" charset="0"/>
                        </a:rPr>
                        <a:t> – 389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Sep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Sep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a: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published ** Review in May</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nvPr>
        </p:nvGraphicFramePr>
        <p:xfrm>
          <a:off x="737392" y="1374227"/>
          <a:ext cx="9395946" cy="4655109"/>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436886">
                  <a:extLst>
                    <a:ext uri="{9D8B030D-6E8A-4147-A177-3AD203B41FA5}">
                      <a16:colId xmlns:a16="http://schemas.microsoft.com/office/drawing/2014/main" val="1625024730"/>
                    </a:ext>
                  </a:extLst>
                </a:gridCol>
                <a:gridCol w="477514">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Documents</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bb</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bc</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bd</a:t>
                      </a: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4"/>
                          </a:solidFill>
                          <a:effectLst/>
                          <a:latin typeface="Times New Roman" pitchFamily="18" charset="0"/>
                        </a:rPr>
                        <a:t>be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2020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8-Mar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Carlos </a:t>
                      </a:r>
                      <a:r>
                        <a:rPr kumimoji="0" lang="en-US" sz="1600" b="0" i="0" u="none" strike="noStrike" cap="none" normalizeH="0" baseline="0" dirty="0" err="1">
                          <a:ln>
                            <a:noFill/>
                          </a:ln>
                          <a:solidFill>
                            <a:srgbClr val="002060"/>
                          </a:solidFill>
                          <a:effectLst/>
                          <a:latin typeface="Times New Roman" pitchFamily="18" charset="0"/>
                        </a:rPr>
                        <a:t>Cordeiro</a:t>
                      </a:r>
                      <a:endParaRPr kumimoji="0" lang="en-US" sz="16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11-Mar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ba</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2017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7-Mar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Roy Want, Chao Chun Wang, </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8-Mar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Volker </a:t>
                      </a:r>
                      <a:r>
                        <a:rPr lang="en-US" sz="1600" dirty="0" err="1">
                          <a:solidFill>
                            <a:srgbClr val="002060"/>
                          </a:solidFill>
                        </a:rPr>
                        <a:t>Jungnickel</a:t>
                      </a:r>
                      <a:r>
                        <a:rPr lang="en-US" sz="1600" dirty="0">
                          <a:solidFill>
                            <a:srgbClr val="002060"/>
                          </a:solidFill>
                        </a:rPr>
                        <a:t>, Harry </a:t>
                      </a:r>
                      <a:r>
                        <a:rPr lang="en-US" sz="1600" dirty="0" err="1">
                          <a:solidFill>
                            <a:srgbClr val="002060"/>
                          </a:solidFill>
                        </a:rPr>
                        <a:t>Bims</a:t>
                      </a: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8-Mar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1.01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lumMod val="95000"/>
                              <a:lumOff val="5000"/>
                            </a:schemeClr>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8-Mar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dirty="0" err="1">
                          <a:solidFill>
                            <a:schemeClr val="tx1"/>
                          </a:solidFill>
                        </a:rPr>
                        <a:t>bd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B05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lumMod val="95000"/>
                              <a:lumOff val="5000"/>
                            </a:schemeClr>
                          </a:solidFill>
                        </a:rPr>
                        <a:t>Framemaker</a:t>
                      </a:r>
                      <a:r>
                        <a:rPr lang="en-US" sz="1200" dirty="0">
                          <a:solidFill>
                            <a:schemeClr val="tx1">
                              <a:lumMod val="95000"/>
                              <a:lumOff val="5000"/>
                            </a:schemeClr>
                          </a:solidFill>
                        </a:rPr>
                        <a:t> 2019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rgbClr val="002060"/>
                          </a:solidFill>
                        </a:rPr>
                        <a:t>Bahar</a:t>
                      </a:r>
                      <a:r>
                        <a:rPr lang="en-US" sz="1600" dirty="0">
                          <a:solidFill>
                            <a:srgbClr val="002060"/>
                          </a:solidFill>
                        </a:rPr>
                        <a:t> Sadeghi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11-Mar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410503">
                <a:tc>
                  <a:txBody>
                    <a:bodyPr/>
                    <a:lstStyle/>
                    <a:p>
                      <a:pPr algn="ctr"/>
                      <a:r>
                        <a:rPr lang="en-US" sz="1600" dirty="0">
                          <a:solidFill>
                            <a:schemeClr val="tx1"/>
                          </a:solidFill>
                        </a:rPr>
                        <a:t>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B05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2060"/>
                          </a:solidFill>
                        </a:rPr>
                        <a:t>Edward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8-Mar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 2021</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388495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March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18</a:t>
            </a:fld>
            <a:endParaRPr lang="en-GB" dirty="0"/>
          </a:p>
        </p:txBody>
      </p:sp>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March 2021</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2021-03-15</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nvGraphicFramePr>
        <p:xfrm>
          <a:off x="2041525" y="2359025"/>
          <a:ext cx="8034338" cy="2463800"/>
        </p:xfrm>
        <a:graphic>
          <a:graphicData uri="http://schemas.openxmlformats.org/presentationml/2006/ole">
            <mc:AlternateContent xmlns:mc="http://schemas.openxmlformats.org/markup-compatibility/2006">
              <mc:Choice xmlns:v="urn:schemas-microsoft-com:vml" Requires="v">
                <p:oleObj spid="_x0000_s28679" name="Document" r:id="rId3" imgW="8249760" imgH="2535120" progId="Word.Document.8">
                  <p:embed/>
                </p:oleObj>
              </mc:Choice>
              <mc:Fallback>
                <p:oleObj name="Document" r:id="rId3" imgW="8249760" imgH="2535120" progId="Word.Document.8">
                  <p:embed/>
                  <p:pic>
                    <p:nvPicPr>
                      <p:cNvPr id="8" name="Object 3"/>
                      <p:cNvPicPr>
                        <a:picLocks noChangeAspect="1" noChangeArrowheads="1"/>
                      </p:cNvPicPr>
                      <p:nvPr/>
                    </p:nvPicPr>
                    <p:blipFill>
                      <a:blip r:embed="rId4"/>
                      <a:srcRect/>
                      <a:stretch>
                        <a:fillRect/>
                      </a:stretch>
                    </p:blipFill>
                    <p:spPr bwMode="auto">
                      <a:xfrm>
                        <a:off x="2041525" y="2359025"/>
                        <a:ext cx="8034338"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1266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March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19</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457200" y="1371600"/>
            <a:ext cx="11429999" cy="46385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sz="2800" kern="0" dirty="0"/>
              <a:t>This Document is the closing report for AANI SC March</a:t>
            </a:r>
            <a:r>
              <a:rPr lang="en-US" sz="2800" dirty="0"/>
              <a:t> 2021 802.11 Plenary Meeting</a:t>
            </a:r>
            <a:r>
              <a:rPr lang="en-GB" sz="2800" dirty="0"/>
              <a:t>.  Teleconferences were held:</a:t>
            </a:r>
          </a:p>
          <a:p>
            <a:pPr lvl="1">
              <a:buFont typeface="Arial" panose="020B0604020202020204" pitchFamily="34" charset="0"/>
              <a:buChar char="•"/>
            </a:pPr>
            <a:r>
              <a:rPr lang="en-GB" sz="2400" dirty="0"/>
              <a:t>Tuesday 9 March 2021 11:15-13:15 h ET</a:t>
            </a:r>
          </a:p>
          <a:p>
            <a:pPr lvl="1">
              <a:buFont typeface="Arial" panose="020B0604020202020204" pitchFamily="34" charset="0"/>
              <a:buChar char="•"/>
            </a:pPr>
            <a:r>
              <a:rPr lang="en-GB" sz="2400" dirty="0"/>
              <a:t>Wednesday 10 March 2021 19:00-21:00 h ET</a:t>
            </a:r>
          </a:p>
          <a:p>
            <a:pPr lvl="1">
              <a:buFont typeface="Arial" panose="020B0604020202020204" pitchFamily="34" charset="0"/>
              <a:buChar char="•"/>
            </a:pPr>
            <a:r>
              <a:rPr lang="en-GB" sz="2400" dirty="0"/>
              <a:t>Thursday 11 March 2021 11:15-13:15 h ET</a:t>
            </a:r>
          </a:p>
          <a:p>
            <a:pPr lvl="1">
              <a:buFont typeface="Arial" panose="020B0604020202020204" pitchFamily="34" charset="0"/>
              <a:buChar char="•"/>
            </a:pPr>
            <a:r>
              <a:rPr lang="en-GB" sz="2400" dirty="0"/>
              <a:t>Monday 15 March 2021 19:00-21:00 h ET</a:t>
            </a:r>
          </a:p>
          <a:p>
            <a:pPr marL="0" indent="0"/>
            <a:r>
              <a:rPr lang="en-GB" sz="2800" dirty="0"/>
              <a:t>The AANI SC is currently addressing two topics:</a:t>
            </a:r>
          </a:p>
          <a:p>
            <a:pPr marL="857250" lvl="1" indent="-457200">
              <a:buFont typeface="+mj-lt"/>
              <a:buAutoNum type="arabicPeriod"/>
            </a:pPr>
            <a:r>
              <a:rPr lang="en-GB" sz="2400" dirty="0"/>
              <a:t>The completion of the technical report on: “</a:t>
            </a:r>
            <a:r>
              <a:rPr lang="en-US" sz="2400" dirty="0"/>
              <a:t>Interworking between 3GPP 5G network &amp; WLAN”</a:t>
            </a:r>
          </a:p>
          <a:p>
            <a:pPr marL="857250" lvl="1" indent="-457200">
              <a:buFont typeface="+mj-lt"/>
              <a:buAutoNum type="arabicPeriod"/>
            </a:pPr>
            <a:r>
              <a:rPr lang="en-US" sz="2400" dirty="0"/>
              <a:t>802.11ax and 802.11-2020 capabilities descriptions for a reply LS to the WBA LS</a:t>
            </a:r>
            <a:endParaRPr lang="en-US" sz="2400" kern="0" dirty="0"/>
          </a:p>
        </p:txBody>
      </p:sp>
    </p:spTree>
    <p:extLst>
      <p:ext uri="{BB962C8B-B14F-4D97-AF65-F5344CB8AC3E}">
        <p14:creationId xmlns:p14="http://schemas.microsoft.com/office/powerpoint/2010/main" val="374879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March 2021 closing plenary meeting. Liaison reports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March 2021</a:t>
            </a:r>
          </a:p>
        </p:txBody>
      </p:sp>
      <p:sp>
        <p:nvSpPr>
          <p:cNvPr id="3" name="Content Placeholder 2"/>
          <p:cNvSpPr>
            <a:spLocks noGrp="1"/>
          </p:cNvSpPr>
          <p:nvPr>
            <p:ph idx="1"/>
          </p:nvPr>
        </p:nvSpPr>
        <p:spPr>
          <a:xfrm>
            <a:off x="341313" y="1245067"/>
            <a:ext cx="11608858" cy="5155733"/>
          </a:xfrm>
        </p:spPr>
        <p:txBody>
          <a:bodyPr/>
          <a:lstStyle/>
          <a:p>
            <a:pPr marL="57150" indent="0" algn="ctr"/>
            <a:r>
              <a:rPr lang="en-US" altLang="en-US" sz="2000" dirty="0"/>
              <a:t>Agenda:</a:t>
            </a:r>
            <a:r>
              <a:rPr lang="en-US" altLang="en-US" sz="2000" b="0" dirty="0"/>
              <a:t> </a:t>
            </a:r>
            <a:r>
              <a:rPr lang="en-US" altLang="en-US" sz="2000" b="0" dirty="0">
                <a:hlinkClick r:id="rId2"/>
              </a:rPr>
              <a:t>11-21/0214r4</a:t>
            </a:r>
            <a:r>
              <a:rPr lang="en-US" altLang="en-US" sz="2000" b="0" dirty="0"/>
              <a:t> , 4 teleconferences during the 802.11 Plenary meeting</a:t>
            </a:r>
          </a:p>
          <a:p>
            <a:pPr marL="57150" indent="0"/>
            <a:endParaRPr lang="en-US" altLang="en-US" sz="700" dirty="0"/>
          </a:p>
          <a:p>
            <a:pPr marL="57150" indent="0"/>
            <a:r>
              <a:rPr lang="en-US" altLang="en-US" sz="2800" dirty="0"/>
              <a:t>Contributions to the AANI SC: </a:t>
            </a:r>
          </a:p>
          <a:p>
            <a:pPr marL="457200" indent="-457200">
              <a:buFont typeface="+mj-lt"/>
              <a:buAutoNum type="arabicPeriod"/>
            </a:pPr>
            <a:r>
              <a:rPr lang="en-US" sz="2000" b="0" dirty="0">
                <a:hlinkClick r:id="rId3"/>
              </a:rPr>
              <a:t>11-20/0013r11</a:t>
            </a:r>
            <a:r>
              <a:rPr lang="en-US" sz="2000" b="0" dirty="0"/>
              <a:t> “Draft technical report on interworking between 3GPP 5G network and WLAN” – Hyun Seo Oh (ETRI)</a:t>
            </a:r>
          </a:p>
          <a:p>
            <a:pPr marL="457200" indent="-457200">
              <a:buFont typeface="+mj-lt"/>
              <a:buAutoNum type="arabicPeriod"/>
            </a:pPr>
            <a:r>
              <a:rPr lang="en-US" sz="2000" b="0" dirty="0">
                <a:hlinkClick r:id="rId4"/>
              </a:rPr>
              <a:t>11-21/0413r0</a:t>
            </a:r>
            <a:r>
              <a:rPr lang="en-US" sz="2000" b="0" dirty="0"/>
              <a:t> “AANI SC Technical Report 11-20/0013 - Way Forward” – Joseph Levy (InterDigital)</a:t>
            </a:r>
          </a:p>
          <a:p>
            <a:pPr marL="457200" indent="-457200">
              <a:buFont typeface="+mj-lt"/>
              <a:buAutoNum type="arabicPeriod"/>
            </a:pPr>
            <a:r>
              <a:rPr lang="en-US" sz="2000" b="0" dirty="0">
                <a:hlinkClick r:id="rId5"/>
              </a:rPr>
              <a:t>11-21/0438r0</a:t>
            </a:r>
            <a:r>
              <a:rPr lang="en-US" sz="2000" b="0" dirty="0"/>
              <a:t> “Interworking report way forward” - Robert Stacey (Intel)</a:t>
            </a:r>
          </a:p>
          <a:p>
            <a:pPr marL="457200" indent="-457200">
              <a:buFont typeface="+mj-lt"/>
              <a:buAutoNum type="arabicPeriod"/>
            </a:pPr>
            <a:r>
              <a:rPr lang="en-US" sz="2000" b="0" dirty="0">
                <a:hlinkClick r:id="rId6"/>
              </a:rPr>
              <a:t>11-21/0459r1</a:t>
            </a:r>
            <a:r>
              <a:rPr lang="en-US" sz="2000" b="0" dirty="0"/>
              <a:t> “Review on the comments of “WLAN/5G interworking report Proposed Way Forward (11-21/0438r0)” – Hyun Seo Oh (ETRI)</a:t>
            </a:r>
          </a:p>
          <a:p>
            <a:pPr marL="0" indent="0"/>
            <a:endParaRPr lang="en-US" sz="1200" dirty="0"/>
          </a:p>
          <a:p>
            <a:pPr marL="0" indent="0"/>
            <a:r>
              <a:rPr lang="en-US" sz="2800" dirty="0"/>
              <a:t>Significant discussion were had on:</a:t>
            </a:r>
          </a:p>
          <a:p>
            <a:pPr marL="457200" indent="-457200">
              <a:buFont typeface="+mj-lt"/>
              <a:buAutoNum type="arabicPeriod"/>
            </a:pPr>
            <a:r>
              <a:rPr lang="en-GB" sz="2000" b="0" dirty="0"/>
              <a:t>The way forward for the technical report on: “</a:t>
            </a:r>
            <a:r>
              <a:rPr lang="en-US" sz="2000" b="0" dirty="0"/>
              <a:t>Interworking between 3GPP 5G network &amp; WLAN”</a:t>
            </a:r>
          </a:p>
          <a:p>
            <a:pPr marL="457200" indent="-457200">
              <a:buFont typeface="+mj-lt"/>
              <a:buAutoNum type="arabicPeriod"/>
            </a:pPr>
            <a:r>
              <a:rPr lang="en-US" sz="2000" b="0" dirty="0"/>
              <a:t>The WFA LS (</a:t>
            </a:r>
            <a:r>
              <a:rPr lang="en-US" sz="2000" b="0" dirty="0">
                <a:hlinkClick r:id="rId7"/>
              </a:rPr>
              <a:t>11-21-0170r0</a:t>
            </a:r>
            <a:r>
              <a:rPr lang="en-US" sz="2000" b="0" dirty="0"/>
              <a:t>) and the related presentation (</a:t>
            </a:r>
            <a:r>
              <a:rPr lang="en-US" sz="2000" b="0" dirty="0">
                <a:solidFill>
                  <a:srgbClr val="CCCCFF"/>
                </a:solidFill>
              </a:rPr>
              <a:t>11-21/0408r0</a:t>
            </a:r>
            <a:r>
              <a:rPr lang="en-US" sz="2000" b="0" dirty="0"/>
              <a:t>)</a:t>
            </a:r>
            <a:endParaRPr lang="en-GB" sz="20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March 2021</a:t>
            </a:r>
            <a:endParaRPr lang="en-GB" dirty="0"/>
          </a:p>
        </p:txBody>
      </p:sp>
    </p:spTree>
    <p:extLst>
      <p:ext uri="{BB962C8B-B14F-4D97-AF65-F5344CB8AC3E}">
        <p14:creationId xmlns:p14="http://schemas.microsoft.com/office/powerpoint/2010/main" val="159073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469" y="620946"/>
            <a:ext cx="9051396" cy="445853"/>
          </a:xfrm>
        </p:spPr>
        <p:txBody>
          <a:bodyPr/>
          <a:lstStyle/>
          <a:p>
            <a:r>
              <a:rPr lang="en-US" dirty="0"/>
              <a:t>802.11 AANI SC – Discussions on </a:t>
            </a:r>
            <a:r>
              <a:rPr lang="en-US" sz="3200" dirty="0">
                <a:hlinkClick r:id="rId2"/>
              </a:rPr>
              <a:t>11-20/0013r11</a:t>
            </a:r>
            <a:endParaRPr lang="en-US" dirty="0"/>
          </a:p>
        </p:txBody>
      </p:sp>
      <p:sp>
        <p:nvSpPr>
          <p:cNvPr id="3" name="Content Placeholder 2"/>
          <p:cNvSpPr>
            <a:spLocks noGrp="1"/>
          </p:cNvSpPr>
          <p:nvPr>
            <p:ph idx="1"/>
          </p:nvPr>
        </p:nvSpPr>
        <p:spPr>
          <a:xfrm>
            <a:off x="341313" y="1111769"/>
            <a:ext cx="11608858" cy="5334001"/>
          </a:xfrm>
        </p:spPr>
        <p:txBody>
          <a:bodyPr/>
          <a:lstStyle/>
          <a:p>
            <a:pPr marL="457200" indent="-457200">
              <a:buFont typeface="Arial" panose="020B0604020202020204" pitchFamily="34" charset="0"/>
              <a:buChar char="•"/>
            </a:pPr>
            <a:r>
              <a:rPr lang="en-GB" sz="2000" dirty="0"/>
              <a:t>The status of </a:t>
            </a:r>
            <a:r>
              <a:rPr lang="en-US" sz="2000" dirty="0">
                <a:hlinkClick r:id="rId2"/>
              </a:rPr>
              <a:t>11-20/0013r11 </a:t>
            </a:r>
            <a:r>
              <a:rPr lang="en-GB" sz="2000" dirty="0"/>
              <a:t>The way forward for the technical report on: “</a:t>
            </a:r>
            <a:r>
              <a:rPr lang="en-US" sz="2000" dirty="0"/>
              <a:t>Interworking between 3GPP 5G network &amp; WLAN” was reviewed.</a:t>
            </a:r>
          </a:p>
          <a:p>
            <a:pPr marL="457200" indent="-457200">
              <a:buFont typeface="Arial" panose="020B0604020202020204" pitchFamily="34" charset="0"/>
              <a:buChar char="•"/>
            </a:pPr>
            <a:r>
              <a:rPr lang="en-US" sz="2000" dirty="0"/>
              <a:t>Two “Way Forwards” were discussed:</a:t>
            </a:r>
          </a:p>
          <a:p>
            <a:pPr marL="857250" lvl="1" indent="-457200">
              <a:buFont typeface="+mj-lt"/>
              <a:buAutoNum type="arabicPeriod"/>
            </a:pPr>
            <a:r>
              <a:rPr lang="en-US" sz="1600" dirty="0">
                <a:hlinkClick r:id="rId3"/>
              </a:rPr>
              <a:t>11-21/0438r0</a:t>
            </a:r>
            <a:r>
              <a:rPr lang="en-US" sz="1600" dirty="0"/>
              <a:t> “Interworking report way forward” - Robert Stacey (Intel)</a:t>
            </a:r>
          </a:p>
          <a:p>
            <a:pPr marL="857250" lvl="1" indent="-457200">
              <a:buFont typeface="+mj-lt"/>
              <a:buAutoNum type="arabicPeriod"/>
            </a:pPr>
            <a:r>
              <a:rPr lang="en-US" sz="1600" dirty="0">
                <a:hlinkClick r:id="rId4"/>
              </a:rPr>
              <a:t>11-21/0413r0</a:t>
            </a:r>
            <a:r>
              <a:rPr lang="en-US" sz="1600" dirty="0"/>
              <a:t> “AANI SC Technical Report 11-20/0013 - Way Forward” – Joseph Levy (InterDigital) </a:t>
            </a:r>
          </a:p>
          <a:p>
            <a:pPr marL="457200" indent="-457200">
              <a:buFont typeface="Arial" panose="020B0604020202020204" pitchFamily="34" charset="0"/>
              <a:buChar char="•"/>
            </a:pPr>
            <a:r>
              <a:rPr lang="en-US" sz="2000" dirty="0"/>
              <a:t>A response to the technical issues raised in </a:t>
            </a:r>
            <a:r>
              <a:rPr lang="en-US" sz="2000" dirty="0">
                <a:hlinkClick r:id="rId3"/>
              </a:rPr>
              <a:t>11-21/0438r0</a:t>
            </a:r>
            <a:r>
              <a:rPr lang="en-US" sz="2000" dirty="0"/>
              <a:t> was provided and discussed:</a:t>
            </a:r>
          </a:p>
          <a:p>
            <a:pPr marL="857250" lvl="1" indent="-457200">
              <a:buFont typeface="+mj-lt"/>
              <a:buAutoNum type="arabicPeriod"/>
            </a:pPr>
            <a:r>
              <a:rPr lang="en-US" sz="1800" dirty="0">
                <a:hlinkClick r:id="rId5"/>
              </a:rPr>
              <a:t>11-21/0459r1</a:t>
            </a:r>
            <a:r>
              <a:rPr lang="en-US" sz="1800" dirty="0"/>
              <a:t> “Review on the comments of “WLAN/5G interworking report Proposed Way Forward (11-21/0438r0)” – Hyun Seo Oh (ETRI)</a:t>
            </a:r>
          </a:p>
          <a:p>
            <a:pPr marL="857250" lvl="1" indent="-457200">
              <a:buFont typeface="+mj-lt"/>
              <a:buAutoNum type="arabicPeriod"/>
            </a:pPr>
            <a:r>
              <a:rPr lang="en-US" sz="1800" dirty="0"/>
              <a:t>This document led to extended discussion on the clarity, purpose, and usefulness of the report</a:t>
            </a:r>
          </a:p>
          <a:p>
            <a:pPr marL="857250" lvl="1" indent="-457200">
              <a:buFont typeface="+mj-lt"/>
              <a:buAutoNum type="arabicPeriod"/>
            </a:pPr>
            <a:r>
              <a:rPr lang="en-US" sz="1800" dirty="0"/>
              <a:t>The discussion was a useful and productive and will hopefully yield an improved technical report</a:t>
            </a:r>
          </a:p>
          <a:p>
            <a:pPr marL="857250" lvl="1" indent="-457200">
              <a:buFont typeface="+mj-lt"/>
              <a:buAutoNum type="arabicPeriod"/>
            </a:pPr>
            <a:r>
              <a:rPr lang="en-US" sz="1800" dirty="0"/>
              <a:t>The authors of the technical report agreed to clarify some text and concepts in the report</a:t>
            </a:r>
          </a:p>
          <a:p>
            <a:pPr marL="457200" indent="-457200">
              <a:buFont typeface="Arial" panose="020B0604020202020204" pitchFamily="34" charset="0"/>
              <a:buChar char="•"/>
            </a:pPr>
            <a:r>
              <a:rPr lang="en-US" sz="2000" dirty="0"/>
              <a:t>Three main 802.11 “uses” of the report were discussed:</a:t>
            </a:r>
          </a:p>
          <a:p>
            <a:pPr marL="857250" lvl="1" indent="-457200">
              <a:buFont typeface="+mj-lt"/>
              <a:buAutoNum type="arabicPeriod"/>
            </a:pPr>
            <a:r>
              <a:rPr lang="en-US" sz="1800" dirty="0"/>
              <a:t>To clarify 802.11’s understanding of WLAN/5G interworking and how it relates to 802.11</a:t>
            </a:r>
          </a:p>
          <a:p>
            <a:pPr marL="857250" lvl="1" indent="-457200">
              <a:buFont typeface="+mj-lt"/>
              <a:buAutoNum type="arabicPeriod"/>
            </a:pPr>
            <a:r>
              <a:rPr lang="en-US" sz="1800" dirty="0"/>
              <a:t>To provide recommendations to 802.11 identifying areas that may need work to improve WLAN/5G interworking</a:t>
            </a:r>
          </a:p>
          <a:p>
            <a:pPr marL="857250" lvl="1" indent="-457200">
              <a:buFont typeface="+mj-lt"/>
              <a:buAutoNum type="arabicPeriod"/>
            </a:pPr>
            <a:r>
              <a:rPr lang="en-US" sz="1800" dirty="0"/>
              <a:t>To provide 802.11 questions and comments to 3GPP to improve 802.11 understanding WLAN/5G interworking and/or suggest possible 3GPP improvements </a:t>
            </a:r>
          </a:p>
          <a:p>
            <a:pPr marL="857250" lvl="1" indent="-457200">
              <a:buFont typeface="+mj-lt"/>
              <a:buAutoNum type="arabicPeriod"/>
            </a:pPr>
            <a:endParaRPr lang="en-US" sz="18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March 2021</a:t>
            </a:r>
            <a:endParaRPr lang="en-GB" dirty="0"/>
          </a:p>
        </p:txBody>
      </p:sp>
    </p:spTree>
    <p:extLst>
      <p:ext uri="{BB962C8B-B14F-4D97-AF65-F5344CB8AC3E}">
        <p14:creationId xmlns:p14="http://schemas.microsoft.com/office/powerpoint/2010/main" val="355749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620" y="560853"/>
            <a:ext cx="9051396" cy="609600"/>
          </a:xfrm>
        </p:spPr>
        <p:txBody>
          <a:bodyPr/>
          <a:lstStyle/>
          <a:p>
            <a:r>
              <a:rPr lang="en-US" dirty="0"/>
              <a:t>802.11 AANI SC – Discussions on </a:t>
            </a:r>
            <a:r>
              <a:rPr lang="en-US" sz="3200" dirty="0"/>
              <a:t>the WFA LS</a:t>
            </a:r>
            <a:endParaRPr lang="en-US" dirty="0"/>
          </a:p>
        </p:txBody>
      </p:sp>
      <p:sp>
        <p:nvSpPr>
          <p:cNvPr id="3" name="Content Placeholder 2"/>
          <p:cNvSpPr>
            <a:spLocks noGrp="1"/>
          </p:cNvSpPr>
          <p:nvPr>
            <p:ph idx="1"/>
          </p:nvPr>
        </p:nvSpPr>
        <p:spPr>
          <a:xfrm>
            <a:off x="341313" y="1245067"/>
            <a:ext cx="11608858" cy="5155733"/>
          </a:xfrm>
        </p:spPr>
        <p:txBody>
          <a:bodyPr/>
          <a:lstStyle/>
          <a:p>
            <a:pPr marL="457200" indent="-457200">
              <a:buFont typeface="Arial" panose="020B0604020202020204" pitchFamily="34" charset="0"/>
              <a:buChar char="•"/>
            </a:pPr>
            <a:r>
              <a:rPr lang="en-US" dirty="0"/>
              <a:t>A brief overview of the WFA LS (</a:t>
            </a:r>
            <a:r>
              <a:rPr lang="en-US" sz="2800" dirty="0">
                <a:hlinkClick r:id="rId2"/>
              </a:rPr>
              <a:t>11-21-0170r0</a:t>
            </a:r>
            <a:r>
              <a:rPr lang="en-US" sz="2800" dirty="0"/>
              <a:t>) and the related presentation (</a:t>
            </a:r>
            <a:r>
              <a:rPr lang="en-US" sz="2800" dirty="0">
                <a:solidFill>
                  <a:srgbClr val="CCCCFF"/>
                </a:solidFill>
              </a:rPr>
              <a:t>11-21/0408r0</a:t>
            </a:r>
            <a:r>
              <a:rPr lang="en-US" dirty="0"/>
              <a:t>) was provided.</a:t>
            </a:r>
          </a:p>
          <a:p>
            <a:pPr marL="457200" indent="-457200">
              <a:buFont typeface="Arial" panose="020B0604020202020204" pitchFamily="34" charset="0"/>
              <a:buChar char="•"/>
            </a:pPr>
            <a:r>
              <a:rPr lang="en-US" dirty="0"/>
              <a:t>The 802.11 Chair has designated the AANI SC as the “home” for:</a:t>
            </a:r>
          </a:p>
          <a:p>
            <a:pPr lvl="1" indent="-342900">
              <a:buFont typeface="+mj-lt"/>
              <a:buAutoNum type="arabicPeriod"/>
            </a:pPr>
            <a:r>
              <a:rPr lang="en-US" dirty="0"/>
              <a:t>“</a:t>
            </a:r>
            <a:r>
              <a:rPr lang="en-US" dirty="0">
                <a:effectLst/>
                <a:latin typeface="Calibri" panose="020F0502020204030204" pitchFamily="34" charset="0"/>
                <a:ea typeface="Calibri" panose="020F0502020204030204" pitchFamily="34" charset="0"/>
                <a:cs typeface="Times New Roman" panose="02020603050405020304" pitchFamily="18" charset="0"/>
              </a:rPr>
              <a:t>Contributions related to the analysis of current 802.11ax capabilities and development of a description of how these capabilities can be used to meet the use cases identified in the liaison should be brought to AANI.”</a:t>
            </a:r>
          </a:p>
          <a:p>
            <a:pPr lvl="1" indent="-342900">
              <a:buFont typeface="+mj-lt"/>
              <a:buAutoNum type="arabicPeriod"/>
            </a:pPr>
            <a:r>
              <a:rPr lang="en-US" dirty="0">
                <a:latin typeface="Calibri" panose="020F0502020204030204" pitchFamily="34" charset="0"/>
                <a:cs typeface="Times New Roman" panose="02020603050405020304" pitchFamily="18" charset="0"/>
              </a:rPr>
              <a:t>A</a:t>
            </a:r>
            <a:r>
              <a:rPr lang="en-US" dirty="0"/>
              <a:t>ny applicable 802.11-2020 capabilities that meet the use cases identified in the liaison.</a:t>
            </a:r>
          </a:p>
          <a:p>
            <a:pPr>
              <a:buFont typeface="Arial" panose="020B0604020202020204" pitchFamily="34" charset="0"/>
              <a:buChar char="•"/>
            </a:pPr>
            <a:r>
              <a:rPr lang="en-GB" dirty="0"/>
              <a:t>A discussion held on how to progress the work. </a:t>
            </a:r>
            <a:br>
              <a:rPr lang="en-GB" dirty="0"/>
            </a:br>
            <a:r>
              <a:rPr lang="en-GB" dirty="0"/>
              <a:t>Two volunteers step forward to provide: </a:t>
            </a:r>
          </a:p>
          <a:p>
            <a:pPr marL="800100" lvl="1" indent="-342900">
              <a:buFont typeface="+mj-lt"/>
              <a:buAutoNum type="arabicPeriod"/>
            </a:pPr>
            <a:r>
              <a:rPr lang="en-GB" dirty="0"/>
              <a:t>A contribution on 802.11ax features that address fine grain QoS for 5G flows</a:t>
            </a:r>
          </a:p>
          <a:p>
            <a:pPr marL="800100" lvl="1" indent="-342900">
              <a:buFont typeface="+mj-lt"/>
              <a:buAutoNum type="arabicPeriod"/>
            </a:pPr>
            <a:r>
              <a:rPr lang="en-GB" dirty="0"/>
              <a:t>A contribution on TCLAS work done in TGmd and how it relates to QoS for 5G flows. </a:t>
            </a:r>
            <a:r>
              <a:rPr lang="en-GB" sz="2600" dirty="0"/>
              <a:t>  </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March 2021</a:t>
            </a:r>
            <a:endParaRPr lang="en-GB" dirty="0"/>
          </a:p>
        </p:txBody>
      </p:sp>
    </p:spTree>
    <p:extLst>
      <p:ext uri="{BB962C8B-B14F-4D97-AF65-F5344CB8AC3E}">
        <p14:creationId xmlns:p14="http://schemas.microsoft.com/office/powerpoint/2010/main" val="426801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March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23</a:t>
            </a:fld>
            <a:endParaRPr lang="en-GB" dirty="0"/>
          </a:p>
        </p:txBody>
      </p:sp>
      <p:sp>
        <p:nvSpPr>
          <p:cNvPr id="7" name="Title 1"/>
          <p:cNvSpPr txBox="1">
            <a:spLocks/>
          </p:cNvSpPr>
          <p:nvPr/>
        </p:nvSpPr>
        <p:spPr>
          <a:xfrm>
            <a:off x="2611967" y="540305"/>
            <a:ext cx="7772400" cy="526495"/>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id="{18AF95E2-06FF-462E-926F-8BD2B0029A66}"/>
              </a:ext>
            </a:extLst>
          </p:cNvPr>
          <p:cNvSpPr txBox="1">
            <a:spLocks/>
          </p:cNvSpPr>
          <p:nvPr/>
        </p:nvSpPr>
        <p:spPr>
          <a:xfrm>
            <a:off x="183092" y="1034320"/>
            <a:ext cx="11925300" cy="5380810"/>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it-IT" altLang="en-US" sz="2000" dirty="0"/>
              <a:t>802.11 WG May Interim Teleconferences (TBC) – </a:t>
            </a:r>
            <a:r>
              <a:rPr lang="it-IT" altLang="en-US" sz="2000" b="0" dirty="0"/>
              <a:t>the AANI SC -  is requesting 4 meeting slots:</a:t>
            </a:r>
          </a:p>
          <a:p>
            <a:pPr lvl="1">
              <a:buFont typeface="Arial" panose="020B0604020202020204" pitchFamily="34" charset="0"/>
              <a:buChar char="•"/>
            </a:pPr>
            <a:r>
              <a:rPr lang="en-GB" sz="1800" dirty="0"/>
              <a:t>Tuesday 11 May 2021 11:15-13:15 h ET</a:t>
            </a:r>
          </a:p>
          <a:p>
            <a:pPr lvl="1">
              <a:buFont typeface="Arial" panose="020B0604020202020204" pitchFamily="34" charset="0"/>
              <a:buChar char="•"/>
            </a:pPr>
            <a:r>
              <a:rPr lang="en-GB" sz="1800" dirty="0"/>
              <a:t>Wednesday 12 May 2021 19:00-21:00 h ET</a:t>
            </a:r>
          </a:p>
          <a:p>
            <a:pPr lvl="1">
              <a:buFont typeface="Arial" panose="020B0604020202020204" pitchFamily="34" charset="0"/>
              <a:buChar char="•"/>
            </a:pPr>
            <a:r>
              <a:rPr lang="en-GB" sz="1800" dirty="0"/>
              <a:t>Thursday 13 May 2021 11:15-13:15 h ET</a:t>
            </a:r>
          </a:p>
          <a:p>
            <a:pPr lvl="1">
              <a:buFont typeface="Arial" panose="020B0604020202020204" pitchFamily="34" charset="0"/>
              <a:buChar char="•"/>
            </a:pPr>
            <a:r>
              <a:rPr lang="en-GB" sz="1800" dirty="0"/>
              <a:t>Monday 17 May 2021 19:00-21:00 h ET</a:t>
            </a:r>
          </a:p>
          <a:p>
            <a:r>
              <a:rPr lang="it-IT" altLang="en-US" sz="2000" dirty="0"/>
              <a:t>AANI SC Teleconference Plan (TBC) – Agenda to be annouced on the reflector:</a:t>
            </a:r>
          </a:p>
          <a:p>
            <a:pPr lvl="1">
              <a:buFont typeface="Arial" panose="020B0604020202020204" pitchFamily="34" charset="0"/>
              <a:buChar char="•"/>
            </a:pPr>
            <a:r>
              <a:rPr lang="en-GB" sz="1800" dirty="0"/>
              <a:t>Tuesday 6 April 2021 9:00-10:00 h ET</a:t>
            </a:r>
          </a:p>
          <a:p>
            <a:pPr lvl="1">
              <a:buFont typeface="Arial" panose="020B0604020202020204" pitchFamily="34" charset="0"/>
              <a:buChar char="•"/>
            </a:pPr>
            <a:r>
              <a:rPr lang="en-GB" sz="1800" dirty="0"/>
              <a:t>Tuesday 13 April 2021 9:00-10:00 h ET</a:t>
            </a:r>
          </a:p>
          <a:p>
            <a:pPr lvl="1">
              <a:buFont typeface="Arial" panose="020B0604020202020204" pitchFamily="34" charset="0"/>
              <a:buChar char="•"/>
            </a:pPr>
            <a:r>
              <a:rPr lang="en-GB" sz="1800" dirty="0"/>
              <a:t>Wednesday 21 April 2021 9:00-10:00 h ET</a:t>
            </a:r>
          </a:p>
          <a:p>
            <a:pPr lvl="1">
              <a:buFont typeface="Arial" panose="020B0604020202020204" pitchFamily="34" charset="0"/>
              <a:buChar char="•"/>
            </a:pPr>
            <a:r>
              <a:rPr lang="en-GB" sz="1800" dirty="0"/>
              <a:t>Wednesday 28 April 2021 9:00-10:00 h ET</a:t>
            </a:r>
          </a:p>
          <a:p>
            <a:pPr lvl="1">
              <a:buFont typeface="Arial" panose="020B0604020202020204" pitchFamily="34" charset="0"/>
              <a:buChar char="•"/>
            </a:pPr>
            <a:r>
              <a:rPr lang="en-GB" sz="1800" dirty="0"/>
              <a:t>Tuesday 4 May 2021 9:00-10:00 h ET</a:t>
            </a:r>
          </a:p>
          <a:p>
            <a:pPr marL="57150" indent="0"/>
            <a:r>
              <a:rPr lang="it-IT" altLang="en-US" sz="1600" b="0" dirty="0">
                <a:cs typeface="+mn-cs"/>
              </a:rPr>
              <a:t>Additional Teleconferences Scheduled as required (with 10 days notice)</a:t>
            </a:r>
          </a:p>
          <a:p>
            <a:r>
              <a:rPr lang="en-US" sz="1800" dirty="0"/>
              <a:t>The AANI SC is contribution driven, contributions are requested:</a:t>
            </a:r>
          </a:p>
          <a:p>
            <a:pPr marL="857250" lvl="1" indent="-457200">
              <a:buFont typeface="+mj-lt"/>
              <a:buAutoNum type="arabicPeriod"/>
            </a:pPr>
            <a:r>
              <a:rPr lang="en-US" sz="1600" dirty="0"/>
              <a:t>Technical and discussion contributions on 802.11 technical performance relative to IMT-2020 requirements</a:t>
            </a:r>
          </a:p>
          <a:p>
            <a:pPr marL="857250" lvl="1" indent="-457200">
              <a:buFont typeface="+mj-lt"/>
              <a:buAutoNum type="arabicPeriod"/>
            </a:pPr>
            <a:r>
              <a:rPr lang="en-US" sz="1600" dirty="0"/>
              <a:t>Technical and discussion contributions on interworking/integration of 802.11 with the 3GPP Next Generation System</a:t>
            </a:r>
          </a:p>
          <a:p>
            <a:pPr marL="857250" lvl="1" indent="-457200">
              <a:buFont typeface="+mj-lt"/>
              <a:buAutoNum type="arabicPeriod"/>
            </a:pPr>
            <a:r>
              <a:rPr lang="en-US" sz="1600" dirty="0"/>
              <a:t>In support of 802.1 Nendica</a:t>
            </a:r>
            <a:endParaRPr lang="en-US" sz="1800" dirty="0"/>
          </a:p>
        </p:txBody>
      </p:sp>
    </p:spTree>
    <p:extLst>
      <p:ext uri="{BB962C8B-B14F-4D97-AF65-F5344CB8AC3E}">
        <p14:creationId xmlns:p14="http://schemas.microsoft.com/office/powerpoint/2010/main" val="3550479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2021-03-15</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5610"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2021 Interim Session (virtual)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11-21/0195r4</a:t>
            </a:r>
            <a:r>
              <a:rPr lang="en-US" dirty="0"/>
              <a:t> </a:t>
            </a:r>
          </a:p>
          <a:p>
            <a:pPr>
              <a:spcBef>
                <a:spcPts val="0"/>
              </a:spcBef>
            </a:pPr>
            <a:r>
              <a:rPr lang="en-US" dirty="0"/>
              <a:t>Discussed Annex G: Three options to consider:</a:t>
            </a:r>
          </a:p>
          <a:p>
            <a:pPr lvl="1">
              <a:spcBef>
                <a:spcPts val="0"/>
              </a:spcBef>
            </a:pPr>
            <a:r>
              <a:rPr lang="en-US" dirty="0"/>
              <a:t>Leave it as is, with notation that it only covers “historic” PHYs/features</a:t>
            </a:r>
          </a:p>
          <a:p>
            <a:pPr lvl="1">
              <a:spcBef>
                <a:spcPts val="0"/>
              </a:spcBef>
            </a:pPr>
            <a:r>
              <a:rPr lang="en-US" dirty="0"/>
              <a:t>Replace it with a more useable notation/style</a:t>
            </a:r>
          </a:p>
          <a:p>
            <a:pPr lvl="2">
              <a:spcBef>
                <a:spcPts val="0"/>
              </a:spcBef>
            </a:pPr>
            <a:r>
              <a:rPr lang="en-US" dirty="0">
                <a:hlinkClick r:id="rId4"/>
              </a:rPr>
              <a:t>https://mentor.ieee.org/802.11/dcn/21/11-21-0414-01-0arc-draft-examples-of-a-proposed-notation-for-frame-exchange-sequence-sequences-in-annex-g-of-802-11-2020.docx</a:t>
            </a:r>
            <a:r>
              <a:rPr lang="en-US" dirty="0"/>
              <a:t> </a:t>
            </a:r>
          </a:p>
          <a:p>
            <a:pPr lvl="1">
              <a:spcBef>
                <a:spcPts val="0"/>
              </a:spcBef>
            </a:pPr>
            <a:r>
              <a:rPr lang="en-US" dirty="0"/>
              <a:t>Remove it and fix any references (direct or indirect) in the body text</a:t>
            </a:r>
          </a:p>
          <a:p>
            <a:pPr lvl="2">
              <a:spcBef>
                <a:spcPts val="0"/>
              </a:spcBef>
            </a:pPr>
            <a:r>
              <a:rPr lang="en-US" dirty="0">
                <a:hlinkClick r:id="rId5"/>
              </a:rPr>
              <a:t>https://mentor.ieee.org/802.11/dcn/17/11-17-1261-02-000m-resolution-for-obsolete-annex-g.docx</a:t>
            </a:r>
            <a:r>
              <a:rPr lang="en-US" dirty="0"/>
              <a:t> </a:t>
            </a:r>
          </a:p>
          <a:p>
            <a:pPr>
              <a:spcBef>
                <a:spcPts val="0"/>
              </a:spcBef>
            </a:pPr>
            <a:r>
              <a:rPr lang="en-US" dirty="0" err="1"/>
              <a:t>TGbe</a:t>
            </a:r>
            <a:r>
              <a:rPr lang="en-US" dirty="0"/>
              <a:t> architecture concepts reviewed:</a:t>
            </a:r>
          </a:p>
          <a:p>
            <a:pPr lvl="1">
              <a:spcBef>
                <a:spcPts val="0"/>
              </a:spcBef>
            </a:pPr>
            <a:r>
              <a:rPr lang="en-US" dirty="0">
                <a:hlinkClick r:id="rId6"/>
              </a:rPr>
              <a:t>https://mentor.ieee.org/802.11/dcn/21/11-21-0316-00-0arc-mlo-architecture-reference-model.pptx</a:t>
            </a:r>
            <a:r>
              <a:rPr lang="en-US" dirty="0"/>
              <a:t> </a:t>
            </a:r>
          </a:p>
          <a:p>
            <a:pPr lvl="1">
              <a:spcBef>
                <a:spcPts val="0"/>
              </a:spcBef>
            </a:pPr>
            <a:r>
              <a:rPr lang="en-US" dirty="0">
                <a:hlinkClick r:id="rId7"/>
              </a:rPr>
              <a:t>https://mentor.ieee.org/802.11/dcn/21/11-21-0396-00-00be-11be-ap-mld-architecture-discussion-2.pptx</a:t>
            </a:r>
            <a:r>
              <a:rPr lang="en-US" dirty="0"/>
              <a:t> (not enough time, deferred to telecon)</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2465960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1800" b="1" kern="0" dirty="0"/>
              <a:t>Consider any changes to remove 802.2/LLC terms?</a:t>
            </a:r>
            <a:endParaRPr lang="en-US" sz="1800" b="1" kern="0" dirty="0">
              <a:solidFill>
                <a:schemeClr val="accent2">
                  <a:lumMod val="75000"/>
                </a:schemeClr>
              </a:solidFill>
            </a:endParaRPr>
          </a:p>
          <a:p>
            <a:pPr marL="685800" lvl="2" indent="-342900">
              <a:lnSpc>
                <a:spcPct val="90000"/>
              </a:lnSpc>
              <a:buFont typeface="Arial" pitchFamily="34" charset="0"/>
              <a:buChar char="•"/>
              <a:defRPr/>
            </a:pPr>
            <a:r>
              <a:rPr lang="en-US" sz="1800" b="1" kern="0" dirty="0"/>
              <a:t>“What is a STA?” (per </a:t>
            </a:r>
            <a:r>
              <a:rPr lang="en-US" sz="1800" b="1" kern="0" dirty="0" err="1"/>
              <a:t>REVmd</a:t>
            </a:r>
            <a:r>
              <a:rPr lang="en-US" sz="1800" b="1" kern="0" dirty="0"/>
              <a:t> discussion: </a:t>
            </a:r>
            <a:r>
              <a:rPr lang="en-US" sz="1800" b="1"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1800" b="1" kern="0" dirty="0"/>
              <a:t>), Also off-channel TDLS architecture</a:t>
            </a:r>
          </a:p>
          <a:p>
            <a:pPr marL="685800" lvl="2" indent="-342900">
              <a:lnSpc>
                <a:spcPct val="90000"/>
              </a:lnSpc>
              <a:spcBef>
                <a:spcPts val="300"/>
              </a:spcBef>
              <a:spcAft>
                <a:spcPts val="0"/>
              </a:spcAft>
              <a:buFont typeface="Arial" pitchFamily="34" charset="0"/>
              <a:buChar char="•"/>
              <a:defRPr/>
            </a:pPr>
            <a:r>
              <a:rPr lang="en-US" sz="18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b="1" kern="0" dirty="0"/>
              <a:t>One aspect is how MAC address is set/controlled – related to IEEE 1609/</a:t>
            </a:r>
            <a:r>
              <a:rPr lang="en-US" b="1" kern="0" dirty="0" err="1"/>
              <a:t>TGbd</a:t>
            </a:r>
            <a:r>
              <a:rPr lang="en-US" b="1" kern="0" dirty="0"/>
              <a:t>  activities</a:t>
            </a:r>
          </a:p>
          <a:p>
            <a:pPr marL="685800" lvl="3" indent="-342900">
              <a:lnSpc>
                <a:spcPct val="90000"/>
              </a:lnSpc>
              <a:spcBef>
                <a:spcPts val="300"/>
              </a:spcBef>
              <a:spcAft>
                <a:spcPts val="0"/>
              </a:spcAft>
              <a:buFont typeface="Arial" panose="020B0604020202020204" pitchFamily="34" charset="0"/>
              <a:buChar char="•"/>
              <a:defRPr/>
            </a:pPr>
            <a:r>
              <a:rPr lang="en-US" sz="1800" b="1" kern="0" dirty="0" err="1"/>
              <a:t>TGaz</a:t>
            </a:r>
            <a:r>
              <a:rPr lang="en-US" sz="1800" b="1" kern="0" dirty="0"/>
              <a:t> work on Fine Timing Measurement and IEEE 1588 mapping</a:t>
            </a:r>
          </a:p>
          <a:p>
            <a:pPr marL="685800" lvl="2" indent="-342900">
              <a:lnSpc>
                <a:spcPct val="90000"/>
              </a:lnSpc>
              <a:buFont typeface="Arial" pitchFamily="34" charset="0"/>
              <a:buChar char="•"/>
              <a:defRPr/>
            </a:pPr>
            <a:r>
              <a:rPr lang="en-US" sz="1800" b="1" kern="0" dirty="0" err="1"/>
              <a:t>Nendica’s</a:t>
            </a:r>
            <a:r>
              <a:rPr lang="en-US" sz="1800" b="1" kern="0" dirty="0"/>
              <a:t>/</a:t>
            </a:r>
            <a:r>
              <a:rPr lang="en-US" sz="1800" b="1" kern="0" dirty="0" err="1"/>
              <a:t>TGbe’s</a:t>
            </a:r>
            <a:r>
              <a:rPr lang="en-US" sz="1800" b="1" kern="0" dirty="0"/>
              <a:t> discussion on 802.11 in a Deterministic Network/Time-Sensitive Networking</a:t>
            </a:r>
          </a:p>
          <a:p>
            <a:pPr marL="0" lvl="1" indent="0" eaLnBrk="1" hangingPunct="1">
              <a:lnSpc>
                <a:spcPct val="90000"/>
              </a:lnSpc>
              <a:spcBef>
                <a:spcPts val="300"/>
              </a:spcBef>
              <a:buNone/>
              <a:defRPr/>
            </a:pPr>
            <a:endParaRPr lang="en-US" kern="0" dirty="0"/>
          </a:p>
          <a:p>
            <a:pPr marL="342900" lvl="1" indent="-342900" eaLnBrk="1" hangingPunct="1">
              <a:lnSpc>
                <a:spcPct val="90000"/>
              </a:lnSpc>
              <a:spcBef>
                <a:spcPts val="300"/>
              </a:spcBef>
              <a:buFont typeface="Arial" pitchFamily="34" charset="0"/>
              <a:buChar char="•"/>
              <a:defRPr/>
            </a:pPr>
            <a:endParaRPr lang="en-US" b="1" kern="0" dirty="0"/>
          </a:p>
          <a:p>
            <a:pPr marL="342900" lvl="1" indent="-342900" eaLnBrk="1" hangingPunct="1">
              <a:lnSpc>
                <a:spcPct val="90000"/>
              </a:lnSpc>
              <a:spcBef>
                <a:spcPts val="300"/>
              </a:spcBef>
              <a:buFont typeface="Arial" pitchFamily="34" charset="0"/>
              <a:buChar char="•"/>
              <a:defRPr/>
            </a:pPr>
            <a:endParaRPr lang="en-US" sz="1800" kern="0" dirty="0"/>
          </a:p>
        </p:txBody>
      </p:sp>
    </p:spTree>
    <p:extLst>
      <p:ext uri="{BB962C8B-B14F-4D97-AF65-F5344CB8AC3E}">
        <p14:creationId xmlns:p14="http://schemas.microsoft.com/office/powerpoint/2010/main" val="1563882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err="1"/>
              <a:t>TGbe</a:t>
            </a:r>
            <a:r>
              <a:rPr lang="en-US" sz="3200" dirty="0"/>
              <a:t> concepts</a:t>
            </a:r>
          </a:p>
          <a:p>
            <a:pPr lvl="1">
              <a:lnSpc>
                <a:spcPct val="90000"/>
              </a:lnSpc>
            </a:pPr>
            <a:r>
              <a:rPr lang="en-US" sz="2800" b="1" dirty="0"/>
              <a:t>April 8: 19:00 ET, 2 hours</a:t>
            </a:r>
          </a:p>
          <a:p>
            <a:pPr lvl="1">
              <a:lnSpc>
                <a:spcPct val="90000"/>
              </a:lnSpc>
            </a:pPr>
            <a:r>
              <a:rPr lang="en-US" sz="2800" b="1" dirty="0"/>
              <a:t>April 29: 19:00 ET, 2 hours</a:t>
            </a:r>
          </a:p>
          <a:p>
            <a:pPr>
              <a:lnSpc>
                <a:spcPct val="90000"/>
              </a:lnSpc>
            </a:pPr>
            <a:r>
              <a:rPr lang="en-US" sz="3200" dirty="0"/>
              <a:t>Annex G</a:t>
            </a:r>
          </a:p>
          <a:p>
            <a:pPr lvl="1">
              <a:lnSpc>
                <a:spcPct val="90000"/>
              </a:lnSpc>
            </a:pPr>
            <a:r>
              <a:rPr lang="en-US" sz="2800" b="1" dirty="0"/>
              <a:t>April 5: 13:00 ET, 2 hours</a:t>
            </a:r>
          </a:p>
          <a:p>
            <a:pPr lvl="1">
              <a:lnSpc>
                <a:spcPct val="90000"/>
              </a:lnSpc>
            </a:pPr>
            <a:r>
              <a:rPr lang="en-US" sz="2800" b="1" dirty="0"/>
              <a:t>April 19: 13:00 ET, 2 hours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May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Two meeting slots planned:</a:t>
            </a:r>
          </a:p>
          <a:p>
            <a:pPr marL="684213">
              <a:lnSpc>
                <a:spcPct val="90000"/>
              </a:lnSpc>
            </a:pPr>
            <a:r>
              <a:rPr lang="en-US" dirty="0"/>
              <a:t>Continue </a:t>
            </a:r>
            <a:r>
              <a:rPr lang="en-US" dirty="0" err="1"/>
              <a:t>TGbe</a:t>
            </a:r>
            <a:r>
              <a:rPr lang="en-US" dirty="0"/>
              <a:t> architecture concepts</a:t>
            </a:r>
          </a:p>
          <a:p>
            <a:pPr marL="684213">
              <a:lnSpc>
                <a:spcPct val="90000"/>
              </a:lnSpc>
            </a:pPr>
            <a:r>
              <a:rPr lang="en-US" dirty="0"/>
              <a:t>Continue Annex G discussion</a:t>
            </a:r>
          </a:p>
          <a:p>
            <a:pPr marL="684213">
              <a:lnSpc>
                <a:spcPct val="90000"/>
              </a:lnSpc>
            </a:pPr>
            <a:r>
              <a:rPr lang="en-US" dirty="0"/>
              <a:t>Other monitoring/future activities</a:t>
            </a:r>
          </a:p>
          <a:p>
            <a:pPr marL="684213">
              <a:lnSpc>
                <a:spcPct val="90000"/>
              </a:lnSpc>
            </a:pPr>
            <a:endParaRPr lang="en-US" dirty="0"/>
          </a:p>
        </p:txBody>
      </p:sp>
    </p:spTree>
    <p:extLst>
      <p:ext uri="{BB962C8B-B14F-4D97-AF65-F5344CB8AC3E}">
        <p14:creationId xmlns:p14="http://schemas.microsoft.com/office/powerpoint/2010/main" val="241859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1479-524F-41EB-AEC6-D7CA57F73FE0}"/>
              </a:ext>
            </a:extLst>
          </p:cNvPr>
          <p:cNvSpPr>
            <a:spLocks noGrp="1"/>
          </p:cNvSpPr>
          <p:nvPr>
            <p:ph type="title"/>
          </p:nvPr>
        </p:nvSpPr>
        <p:spPr/>
        <p:txBody>
          <a:bodyPr/>
          <a:lstStyle/>
          <a:p>
            <a:r>
              <a:rPr lang="en-US" dirty="0"/>
              <a:t>Membership and attendance</a:t>
            </a:r>
          </a:p>
        </p:txBody>
      </p:sp>
      <p:sp>
        <p:nvSpPr>
          <p:cNvPr id="3" name="Text Placeholder 2">
            <a:extLst>
              <a:ext uri="{FF2B5EF4-FFF2-40B4-BE49-F238E27FC236}">
                <a16:creationId xmlns:a16="http://schemas.microsoft.com/office/drawing/2014/main" id="{F8E3E2AD-1942-4E52-80FB-363C33EC8A3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9A5EB87-6D84-4FB9-8670-7358D42C11D5}"/>
              </a:ext>
            </a:extLst>
          </p:cNvPr>
          <p:cNvSpPr>
            <a:spLocks noGrp="1"/>
          </p:cNvSpPr>
          <p:nvPr>
            <p:ph type="dt" idx="10"/>
          </p:nvPr>
        </p:nvSpPr>
        <p:spPr/>
        <p:txBody>
          <a:bodyPr/>
          <a:lstStyle/>
          <a:p>
            <a:r>
              <a:rPr lang="en-US"/>
              <a:t>March 2021</a:t>
            </a:r>
            <a:endParaRPr lang="en-GB"/>
          </a:p>
        </p:txBody>
      </p:sp>
      <p:sp>
        <p:nvSpPr>
          <p:cNvPr id="5" name="Footer Placeholder 4">
            <a:extLst>
              <a:ext uri="{FF2B5EF4-FFF2-40B4-BE49-F238E27FC236}">
                <a16:creationId xmlns:a16="http://schemas.microsoft.com/office/drawing/2014/main" id="{8D6C8AA1-9556-4AF3-B03E-FA0EDCAA0C33}"/>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A790B46E-FBD5-4A52-8158-04F60A65C2C4}"/>
              </a:ext>
            </a:extLst>
          </p:cNvPr>
          <p:cNvSpPr>
            <a:spLocks noGrp="1"/>
          </p:cNvSpPr>
          <p:nvPr>
            <p:ph type="sldNum" idx="12"/>
          </p:nvPr>
        </p:nvSpPr>
        <p:spPr/>
        <p:txBody>
          <a:bodyPr/>
          <a:lstStyle/>
          <a:p>
            <a:r>
              <a:rPr lang="en-GB"/>
              <a:t>Slide </a:t>
            </a:r>
            <a:fld id="{3ABCC52B-A3F7-440B-BBF2-55191E6E7773}" type="slidenum">
              <a:rPr lang="en-GB" smtClean="0"/>
              <a:pPr/>
              <a:t>3</a:t>
            </a:fld>
            <a:endParaRPr lang="en-GB"/>
          </a:p>
        </p:txBody>
      </p:sp>
    </p:spTree>
    <p:extLst>
      <p:ext uri="{BB962C8B-B14F-4D97-AF65-F5344CB8AC3E}">
        <p14:creationId xmlns:p14="http://schemas.microsoft.com/office/powerpoint/2010/main" val="416980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Mar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20210316</a:t>
            </a:r>
          </a:p>
        </p:txBody>
      </p:sp>
      <p:sp>
        <p:nvSpPr>
          <p:cNvPr id="6" name="Date Placeholder 3"/>
          <p:cNvSpPr>
            <a:spLocks noGrp="1"/>
          </p:cNvSpPr>
          <p:nvPr>
            <p:ph type="dt" idx="10"/>
          </p:nvPr>
        </p:nvSpPr>
        <p:spPr/>
        <p:txBody>
          <a:bodyPr/>
          <a:lstStyle/>
          <a:p>
            <a:r>
              <a:rPr lang="en-US" dirty="0"/>
              <a:t>Mar 2021</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30</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27656"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p:txBody>
          <a:bodyPr/>
          <a:lstStyle/>
          <a:p>
            <a:r>
              <a:rPr lang="en-AU" dirty="0"/>
              <a:t>802.11 Coex SC summary for Mar 2021 (</a:t>
            </a:r>
            <a:r>
              <a:rPr lang="en-AU" dirty="0">
                <a:hlinkClick r:id="rId2"/>
              </a:rPr>
              <a:t>11-21-0217</a:t>
            </a:r>
            <a:r>
              <a:rPr lang="en-AU" dirty="0"/>
              <a:t>)</a:t>
            </a:r>
          </a:p>
          <a:p>
            <a:pPr lvl="1"/>
            <a:r>
              <a:rPr lang="en-AU" dirty="0"/>
              <a:t>LAA is happening … and early deployment measurements suggest </a:t>
            </a:r>
            <a:r>
              <a:rPr lang="en-AU" dirty="0" err="1"/>
              <a:t>coex</a:t>
            </a:r>
            <a:r>
              <a:rPr lang="en-AU" dirty="0"/>
              <a:t> concerns</a:t>
            </a:r>
          </a:p>
          <a:p>
            <a:pPr lvl="2"/>
            <a:r>
              <a:rPr lang="en-AU" dirty="0"/>
              <a:t>Submissions related to deployment studies are encouraged</a:t>
            </a:r>
          </a:p>
          <a:p>
            <a:pPr lvl="1"/>
            <a:r>
              <a:rPr lang="en-AU" dirty="0"/>
              <a:t>EN 303 687 (6 GHz) is progressing very well … although there are variety of open issues</a:t>
            </a:r>
          </a:p>
          <a:p>
            <a:pPr lvl="2"/>
            <a:r>
              <a:rPr lang="en-AU" dirty="0"/>
              <a:t>Adaptivity is firmly based on </a:t>
            </a:r>
            <a:r>
              <a:rPr lang="en-AU" i="1" dirty="0"/>
              <a:t>ED-only</a:t>
            </a:r>
            <a:r>
              <a:rPr lang="en-AU" dirty="0"/>
              <a:t> @ -72 dBm for all technologies</a:t>
            </a:r>
          </a:p>
          <a:p>
            <a:pPr lvl="2"/>
            <a:r>
              <a:rPr lang="en-AU" dirty="0"/>
              <a:t>Open issues included NB FH (contentious), sync access &amp; wideband LBT</a:t>
            </a:r>
          </a:p>
          <a:p>
            <a:pPr lvl="1"/>
            <a:r>
              <a:rPr lang="en-AU" dirty="0"/>
              <a:t>EN 301 893 (5 GHz) is now also progressing well … with a (</a:t>
            </a:r>
            <a:r>
              <a:rPr lang="en-AU" dirty="0">
                <a:solidFill>
                  <a:srgbClr val="FF0000"/>
                </a:solidFill>
              </a:rPr>
              <a:t>late breaking</a:t>
            </a:r>
            <a:r>
              <a:rPr lang="en-AU" dirty="0"/>
              <a:t>) </a:t>
            </a:r>
            <a:r>
              <a:rPr lang="en-AU" i="1" dirty="0"/>
              <a:t>compromise</a:t>
            </a:r>
          </a:p>
          <a:p>
            <a:pPr lvl="2"/>
            <a:r>
              <a:rPr lang="en-AU" dirty="0"/>
              <a:t>802.11a/n/ac/</a:t>
            </a:r>
            <a:r>
              <a:rPr lang="en-AU" dirty="0" err="1"/>
              <a:t>ax</a:t>
            </a:r>
            <a:r>
              <a:rPr lang="en-AU" dirty="0"/>
              <a:t> adaptivity will be able to operate as defined in the IEEE standards …</a:t>
            </a:r>
          </a:p>
          <a:p>
            <a:pPr lvl="2"/>
            <a:r>
              <a:rPr lang="en-AU" dirty="0"/>
              <a:t>… but 802.11be (and other technologies) will be constrained by </a:t>
            </a:r>
            <a:r>
              <a:rPr lang="en-AU" i="1" dirty="0"/>
              <a:t>ED-only</a:t>
            </a:r>
            <a:r>
              <a:rPr lang="en-AU" dirty="0"/>
              <a:t> @ -72 dBm</a:t>
            </a:r>
          </a:p>
          <a:p>
            <a:pPr lvl="2"/>
            <a:r>
              <a:rPr lang="en-AU" dirty="0"/>
              <a:t>… with an option for a different compromise in future revisions based on evidence</a:t>
            </a:r>
          </a:p>
          <a:p>
            <a:pPr lvl="1"/>
            <a:r>
              <a:rPr lang="en-AU" dirty="0"/>
              <a:t>60 GHz coexistence is now within scope of the Coex SC</a:t>
            </a:r>
          </a:p>
          <a:p>
            <a:pPr lvl="1"/>
            <a:r>
              <a:rPr lang="en-AU" dirty="0">
                <a:solidFill>
                  <a:srgbClr val="FF0000"/>
                </a:solidFill>
              </a:rPr>
              <a:t>Late breaking </a:t>
            </a:r>
            <a:r>
              <a:rPr lang="en-AU" dirty="0"/>
              <a:t>news suggests the problems highlighted with China regulations are now resolved</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31</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Mar 2021</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May 2021</a:t>
            </a:r>
          </a:p>
        </p:txBody>
      </p:sp>
      <p:sp>
        <p:nvSpPr>
          <p:cNvPr id="3" name="Content Placeholder 2"/>
          <p:cNvSpPr>
            <a:spLocks noGrp="1"/>
          </p:cNvSpPr>
          <p:nvPr>
            <p:ph idx="1"/>
          </p:nvPr>
        </p:nvSpPr>
        <p:spPr>
          <a:xfrm>
            <a:off x="914401" y="1916832"/>
            <a:ext cx="10361084" cy="4113213"/>
          </a:xfrm>
        </p:spPr>
        <p:txBody>
          <a:bodyPr/>
          <a:lstStyle/>
          <a:p>
            <a:r>
              <a:rPr lang="en-AU" dirty="0"/>
              <a:t>IEEE 802.11 Coexistence SC will meet virtually in May 2021</a:t>
            </a:r>
          </a:p>
          <a:p>
            <a:pPr lvl="1"/>
            <a:r>
              <a:rPr lang="en-AU" dirty="0"/>
              <a:t>Review results of ETSI BRAN #109</a:t>
            </a:r>
          </a:p>
          <a:p>
            <a:pPr lvl="2"/>
            <a:r>
              <a:rPr lang="en-AU" dirty="0"/>
              <a:t>… and other meetings </a:t>
            </a:r>
          </a:p>
          <a:p>
            <a:pPr lvl="1"/>
            <a:r>
              <a:rPr lang="en-AU" dirty="0"/>
              <a:t>Review the NB FH options for 6 GHz, </a:t>
            </a:r>
          </a:p>
          <a:p>
            <a:pPr lvl="2"/>
            <a:r>
              <a:rPr lang="en-AU" dirty="0" err="1"/>
              <a:t>ie</a:t>
            </a:r>
            <a:r>
              <a:rPr lang="en-AU" dirty="0"/>
              <a:t>, what is impact of NB FH on coexistence with 802.11?</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ED-only</a:t>
            </a:r>
            <a:r>
              <a:rPr lang="en-AU" dirty="0"/>
              <a:t> @ -72 dBm constraint in 6 GHz?</a:t>
            </a:r>
          </a:p>
          <a:p>
            <a:pPr lvl="1"/>
            <a:r>
              <a:rPr lang="en-AU" dirty="0"/>
              <a:t>Discuss impact of EN 301 893 </a:t>
            </a:r>
            <a:r>
              <a:rPr lang="en-AU" i="1" dirty="0"/>
              <a:t>compromise</a:t>
            </a:r>
            <a:r>
              <a:rPr lang="en-AU" dirty="0"/>
              <a:t> on 802.11 be operation in 5 GHz </a:t>
            </a:r>
          </a:p>
          <a:p>
            <a:pPr lvl="2"/>
            <a:r>
              <a:rPr lang="en-AU" dirty="0" err="1"/>
              <a:t>ie</a:t>
            </a:r>
            <a:r>
              <a:rPr lang="en-AU" dirty="0"/>
              <a:t>, is 802.11be operation adversely impacted by the </a:t>
            </a:r>
            <a:r>
              <a:rPr lang="en-AU" i="1" dirty="0"/>
              <a:t>compromise</a:t>
            </a:r>
            <a:r>
              <a:rPr lang="en-AU" dirty="0"/>
              <a:t> compared to 802.11ax operation?</a:t>
            </a:r>
          </a:p>
          <a:p>
            <a:pPr lvl="1"/>
            <a:r>
              <a:rPr lang="en-AU" dirty="0"/>
              <a:t>Discuss enabling use of new 802.11be features in 5/6 GHz in Europe</a:t>
            </a:r>
          </a:p>
          <a:p>
            <a:pPr lvl="2"/>
            <a:r>
              <a:rPr lang="en-AU" dirty="0" err="1"/>
              <a:t>ie</a:t>
            </a:r>
            <a:r>
              <a:rPr lang="en-AU" dirty="0"/>
              <a:t>, what refinements are required in EN 301 893 (5 GHz) &amp; EN 303 687 (6 GHz)?</a:t>
            </a:r>
          </a:p>
          <a:p>
            <a:pPr lvl="1"/>
            <a:r>
              <a:rPr lang="en-AU" dirty="0"/>
              <a:t>Review 60 GHz coexistence issues</a:t>
            </a:r>
          </a:p>
          <a:p>
            <a:endParaRPr lang="en-AU"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Mar 2021</a:t>
            </a:r>
            <a:endParaRPr lang="en-GB" dirty="0"/>
          </a:p>
        </p:txBody>
      </p:sp>
    </p:spTree>
    <p:extLst>
      <p:ext uri="{BB962C8B-B14F-4D97-AF65-F5344CB8AC3E}">
        <p14:creationId xmlns:p14="http://schemas.microsoft.com/office/powerpoint/2010/main" val="889979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Mar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20210310</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Andrew Myles, Cisco</a:t>
            </a:r>
            <a:endParaRPr lang="en-GB"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33</a:t>
            </a:fld>
            <a:endParaRPr lang="en-GB" dirty="0"/>
          </a:p>
        </p:txBody>
      </p:sp>
      <p:graphicFrame>
        <p:nvGraphicFramePr>
          <p:cNvPr id="3075" name="Object 3"/>
          <p:cNvGraphicFramePr>
            <a:graphicFrameLocks noChangeAspect="1"/>
          </p:cNvGraphicFramePr>
          <p:nvPr/>
        </p:nvGraphicFramePr>
        <p:xfrm>
          <a:off x="993775" y="3140968"/>
          <a:ext cx="10023475" cy="2438400"/>
        </p:xfrm>
        <a:graphic>
          <a:graphicData uri="http://schemas.openxmlformats.org/presentationml/2006/ole">
            <mc:AlternateContent xmlns:mc="http://schemas.openxmlformats.org/markup-compatibility/2006">
              <mc:Choice xmlns:v="urn:schemas-microsoft-com:vml" Requires="v">
                <p:oleObj spid="_x0000_s22545"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3140968"/>
                        <a:ext cx="10023475"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11-21-0159</a:t>
            </a:r>
            <a:endParaRPr lang="en-AU" dirty="0">
              <a:solidFill>
                <a:schemeClr val="tx1"/>
              </a:solidFill>
            </a:endParaRP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a:xfrm>
            <a:off x="929217" y="333375"/>
            <a:ext cx="2499764" cy="273050"/>
          </a:xfrm>
        </p:spPr>
        <p:txBody>
          <a:bodyPr/>
          <a:lstStyle/>
          <a:p>
            <a:r>
              <a:rPr lang="en-US"/>
              <a:t>March 2021</a:t>
            </a:r>
            <a:endParaRPr lang="en-GB" dirty="0"/>
          </a:p>
        </p:txBody>
      </p:sp>
      <p:graphicFrame>
        <p:nvGraphicFramePr>
          <p:cNvPr id="14" name="Content Placeholder 5">
            <a:extLst>
              <a:ext uri="{FF2B5EF4-FFF2-40B4-BE49-F238E27FC236}">
                <a16:creationId xmlns:a16="http://schemas.microsoft.com/office/drawing/2014/main" id="{EEA81B01-E997-4631-BB8E-49D2B6267D5D}"/>
              </a:ext>
            </a:extLst>
          </p:cNvPr>
          <p:cNvGraphicFramePr>
            <a:graphicFrameLocks/>
          </p:cNvGraphicFramePr>
          <p:nvPr/>
        </p:nvGraphicFramePr>
        <p:xfrm>
          <a:off x="1343472" y="270892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70</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7" name="Rectangle 6">
            <a:extLst>
              <a:ext uri="{FF2B5EF4-FFF2-40B4-BE49-F238E27FC236}">
                <a16:creationId xmlns:a16="http://schemas.microsoft.com/office/drawing/2014/main" id="{F7F19B36-2873-48E9-B4AD-CD47A49D9156}"/>
              </a:ext>
            </a:extLst>
          </p:cNvPr>
          <p:cNvSpPr/>
          <p:nvPr/>
        </p:nvSpPr>
        <p:spPr bwMode="auto">
          <a:xfrm>
            <a:off x="7392144" y="2708920"/>
            <a:ext cx="4608512" cy="32403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0" i="0" u="none" strike="noStrike" cap="none" normalizeH="0" baseline="0" dirty="0">
                <a:ln>
                  <a:noFill/>
                </a:ln>
                <a:solidFill>
                  <a:schemeClr val="tx1"/>
                </a:solidFill>
                <a:effectLst/>
                <a:latin typeface="Times New Roman" pitchFamily="16" charset="0"/>
                <a:ea typeface="MS Gothic" charset="-128"/>
              </a:rPr>
              <a:t>802.11 amendments about to enter PSDO adoption ballots</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WG motion in Mar 2021</a:t>
            </a:r>
          </a:p>
          <a:p>
            <a:pPr marL="536575" lvl="1" indent="-176213">
              <a:spcBef>
                <a:spcPts val="800"/>
              </a:spcBef>
              <a:buFont typeface="Arial" panose="020B0604020202020204" pitchFamily="34" charset="0"/>
              <a:buChar char="•"/>
            </a:pPr>
            <a:r>
              <a:rPr kumimoji="0" lang="en-AU" b="0" i="0" u="none" strike="noStrike" cap="none" normalizeH="0" baseline="0" dirty="0">
                <a:ln>
                  <a:noFill/>
                </a:ln>
                <a:solidFill>
                  <a:schemeClr val="tx1"/>
                </a:solidFill>
                <a:effectLst/>
              </a:rPr>
              <a:t>802.11md</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WG motion in May 2021</a:t>
            </a:r>
          </a:p>
          <a:p>
            <a:pPr marL="536575" lvl="1" indent="-176213">
              <a:spcBef>
                <a:spcPts val="800"/>
              </a:spcBef>
              <a:buFont typeface="Arial" panose="020B0604020202020204" pitchFamily="34" charset="0"/>
              <a:buChar char="•"/>
            </a:pPr>
            <a:r>
              <a:rPr lang="en-AU" dirty="0">
                <a:solidFill>
                  <a:schemeClr val="tx1"/>
                </a:solidFill>
              </a:rPr>
              <a:t>802.11ax</a:t>
            </a:r>
          </a:p>
          <a:p>
            <a:pPr marL="536575" lvl="1" indent="-176213">
              <a:spcBef>
                <a:spcPts val="800"/>
              </a:spcBef>
              <a:buFont typeface="Arial" panose="020B0604020202020204" pitchFamily="34" charset="0"/>
              <a:buChar char="•"/>
            </a:pPr>
            <a:r>
              <a:rPr kumimoji="0" lang="en-AU" b="0" i="0" u="none" strike="noStrike" cap="none" normalizeH="0" baseline="0" dirty="0">
                <a:ln>
                  <a:noFill/>
                </a:ln>
                <a:solidFill>
                  <a:schemeClr val="tx1"/>
                </a:solidFill>
                <a:effectLst/>
                <a:latin typeface="Times New Roman" pitchFamily="16" charset="0"/>
                <a:ea typeface="MS Gothic" charset="-128"/>
              </a:rPr>
              <a:t>802.11ay</a:t>
            </a:r>
          </a:p>
          <a:p>
            <a:pPr marL="536575" lvl="1" indent="-176213">
              <a:spcBef>
                <a:spcPts val="800"/>
              </a:spcBef>
              <a:buFont typeface="Arial" panose="020B0604020202020204" pitchFamily="34" charset="0"/>
              <a:buChar char="•"/>
            </a:pPr>
            <a:r>
              <a:rPr kumimoji="0" lang="en-AU" b="0" i="0" u="none" strike="noStrike" cap="none" normalizeH="0" baseline="0" dirty="0">
                <a:ln>
                  <a:noFill/>
                </a:ln>
                <a:solidFill>
                  <a:schemeClr val="tx1"/>
                </a:solidFill>
                <a:effectLst/>
              </a:rPr>
              <a:t>802.11ba</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AU" sz="2400" b="0" i="0" u="none" strike="noStrike" cap="none" normalizeH="0" baseline="0" dirty="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119613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virtual meeting in May 2021</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IEEE 802 JTC1 SC plans for the virtual meeting in May 2021</a:t>
            </a:r>
          </a:p>
          <a:p>
            <a:pPr marL="800100" lvl="1" indent="-342900">
              <a:buFont typeface="Arial" panose="020B0604020202020204" pitchFamily="34" charset="0"/>
              <a:buChar char="•"/>
            </a:pPr>
            <a:r>
              <a:rPr lang="en-AU" dirty="0"/>
              <a:t>Execute PSDO process</a:t>
            </a:r>
          </a:p>
          <a:p>
            <a:pPr marL="800100" lvl="1" indent="-342900">
              <a:buFont typeface="Arial" panose="020B0604020202020204" pitchFamily="34" charset="0"/>
              <a:buChar char="•"/>
            </a:pPr>
            <a:r>
              <a:rPr lang="en-AU" dirty="0"/>
              <a:t>Review the agenda for next SC6 meeting</a:t>
            </a:r>
          </a:p>
          <a:p>
            <a:pPr lvl="1"/>
            <a:endParaRPr lang="en-AU" dirty="0"/>
          </a:p>
        </p:txBody>
      </p:sp>
      <p:sp>
        <p:nvSpPr>
          <p:cNvPr id="5" name="Slide Number Placeholder 4"/>
          <p:cNvSpPr>
            <a:spLocks noGrp="1"/>
          </p:cNvSpPr>
          <p:nvPr>
            <p:ph type="sldNum" sz="quarter" idx="12"/>
          </p:nvPr>
        </p:nvSpPr>
        <p:spPr/>
        <p:txBody>
          <a:bodyPr/>
          <a:lstStyle/>
          <a:p>
            <a:r>
              <a:rPr lang="en-US"/>
              <a:t>Slide </a:t>
            </a:r>
            <a:fld id="{EF4002E7-DB4D-4CC3-8382-1939D19420D8}" type="slidenum">
              <a:rPr lang="en-US" smtClean="0"/>
              <a:pPr/>
              <a:t>35</a:t>
            </a:fld>
            <a:endParaRPr lang="en-US"/>
          </a:p>
        </p:txBody>
      </p:sp>
      <p:sp>
        <p:nvSpPr>
          <p:cNvPr id="4" name="Footer Placeholder 3"/>
          <p:cNvSpPr>
            <a:spLocks noGrp="1"/>
          </p:cNvSpPr>
          <p:nvPr>
            <p:ph type="ftr" sz="quarter" idx="14"/>
          </p:nvPr>
        </p:nvSpPr>
        <p:spPr/>
        <p:txBody>
          <a:bodyPr/>
          <a:lstStyle/>
          <a:p>
            <a:r>
              <a:rPr lang="en-US"/>
              <a:t>Andrew Myles, Cisco</a:t>
            </a:r>
            <a:endParaRPr lang="en-US"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dirty="0"/>
              <a:t>2 PARs to be considered on </a:t>
            </a:r>
            <a:r>
              <a:rPr lang="en-US" altLang="en-US" dirty="0"/>
              <a:t>Telecon March 8, 2021  13:30-15:30 ET</a:t>
            </a:r>
          </a:p>
          <a:p>
            <a:pPr marL="857250" lvl="1" indent="-457200">
              <a:buFont typeface="+mj-lt"/>
              <a:buAutoNum type="arabicPeriod"/>
            </a:pPr>
            <a:r>
              <a:rPr lang="en-US" dirty="0"/>
              <a:t>802.1Qdq Amendment: Shaper Parameter Settings for </a:t>
            </a:r>
            <a:r>
              <a:rPr lang="en-US" dirty="0" err="1"/>
              <a:t>Bursty</a:t>
            </a:r>
            <a:r>
              <a:rPr lang="en-US" dirty="0"/>
              <a:t> Traffic requiring Bounded Latency, </a:t>
            </a:r>
            <a:r>
              <a:rPr lang="en-US" dirty="0">
                <a:hlinkClick r:id="rId2"/>
              </a:rPr>
              <a:t>PAR</a:t>
            </a:r>
            <a:r>
              <a:rPr lang="en-US" dirty="0"/>
              <a:t> and </a:t>
            </a:r>
            <a:r>
              <a:rPr lang="en-US" dirty="0">
                <a:hlinkClick r:id="rId3"/>
              </a:rPr>
              <a:t>CSD </a:t>
            </a:r>
            <a:endParaRPr lang="en-US" dirty="0"/>
          </a:p>
          <a:p>
            <a:pPr marL="857250" lvl="1" indent="-457200">
              <a:buFont typeface="+mj-lt"/>
              <a:buAutoNum type="arabicPeriod"/>
            </a:pPr>
            <a:r>
              <a:rPr lang="en-US" dirty="0"/>
              <a:t>802.1ASdr - Amendment: Inclusive Terminology, </a:t>
            </a:r>
            <a:r>
              <a:rPr lang="en-US" dirty="0">
                <a:hlinkClick r:id="rId4"/>
              </a:rPr>
              <a:t>PAR</a:t>
            </a:r>
            <a:r>
              <a:rPr lang="en-US" dirty="0"/>
              <a:t> and </a:t>
            </a:r>
            <a:r>
              <a:rPr lang="en-US" dirty="0">
                <a:hlinkClick r:id="rId5"/>
              </a:rPr>
              <a:t>CSD</a:t>
            </a:r>
            <a:endParaRPr lang="en-US" dirty="0"/>
          </a:p>
          <a:p>
            <a:pPr marL="285750" indent="-285750"/>
            <a:r>
              <a:rPr lang="en-US" altLang="en-US" dirty="0"/>
              <a:t>Comments were posted to the EC reflector – 9 March 2021 11am MST</a:t>
            </a:r>
          </a:p>
          <a:p>
            <a:pPr marL="285750" indent="-285750"/>
            <a:r>
              <a:rPr lang="en-US" altLang="en-US" dirty="0"/>
              <a:t>Feedback from WG due Wednesday 17 March 2021</a:t>
            </a:r>
          </a:p>
          <a:p>
            <a:pPr marL="285750" indent="-285750"/>
            <a:r>
              <a:rPr lang="en-US" altLang="en-US" dirty="0"/>
              <a:t>Feedback to be reviewed on Thursda</a:t>
            </a:r>
            <a:r>
              <a:rPr lang="en-US" dirty="0"/>
              <a:t>y 18 March 2021 9:00-10:00 ET</a:t>
            </a:r>
          </a:p>
          <a:p>
            <a:pPr marL="285750" indent="-285750"/>
            <a:endParaRPr lang="en-US" dirty="0"/>
          </a:p>
          <a:p>
            <a:pPr marL="285750" indent="-285750"/>
            <a:r>
              <a:rPr lang="en-US" dirty="0"/>
              <a:t>A Final report will be sent out prior to the Closing EC </a:t>
            </a:r>
            <a:r>
              <a:rPr lang="en-US"/>
              <a:t>Plenary Meeting.</a:t>
            </a:r>
          </a:p>
          <a:p>
            <a:pPr marL="285750" indent="-285750"/>
            <a:endParaRPr lang="en-US" dirty="0"/>
          </a:p>
        </p:txBody>
      </p:sp>
      <p:sp>
        <p:nvSpPr>
          <p:cNvPr id="4" name="Date Placeholder 3">
            <a:extLst>
              <a:ext uri="{FF2B5EF4-FFF2-40B4-BE49-F238E27FC236}">
                <a16:creationId xmlns:a16="http://schemas.microsoft.com/office/drawing/2014/main" id="{CFA74791-02E4-4161-A74F-E2C580C09359}"/>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March 2021</a:t>
            </a:r>
            <a:endParaRPr lang="en-US" dirty="0">
              <a:solidFill>
                <a:srgbClr val="000000"/>
              </a:solidFill>
            </a:endParaRPr>
          </a:p>
        </p:txBody>
      </p:sp>
      <p:sp>
        <p:nvSpPr>
          <p:cNvPr id="5" name="Footer Placeholder 4">
            <a:extLst>
              <a:ext uri="{FF2B5EF4-FFF2-40B4-BE49-F238E27FC236}">
                <a16:creationId xmlns:a16="http://schemas.microsoft.com/office/drawing/2014/main" id="{9E179B68-B8DD-4D01-A19B-C60183D73755}"/>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91BACB44-535E-4B7C-96CE-D105B3096CD7}"/>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36</a:t>
            </a:fld>
            <a:endParaRPr lang="en-US" altLang="en-US">
              <a:solidFill>
                <a:srgbClr val="000000"/>
              </a:solidFill>
            </a:endParaRPr>
          </a:p>
        </p:txBody>
      </p:sp>
    </p:spTree>
    <p:extLst>
      <p:ext uri="{BB962C8B-B14F-4D97-AF65-F5344CB8AC3E}">
        <p14:creationId xmlns:p14="http://schemas.microsoft.com/office/powerpoint/2010/main" val="2493126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2016</a:t>
            </a:r>
            <a:endParaRPr lang="en-GB" altLang="en-US" sz="1800" dirty="0"/>
          </a:p>
        </p:txBody>
      </p:sp>
      <p:sp>
        <p:nvSpPr>
          <p:cNvPr id="13315"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37</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2021-03-16</a:t>
            </a:r>
          </a:p>
        </p:txBody>
      </p:sp>
      <p:graphicFrame>
        <p:nvGraphicFramePr>
          <p:cNvPr id="13319" name="Object 5"/>
          <p:cNvGraphicFramePr>
            <a:graphicFrameLocks noChangeAspect="1"/>
          </p:cNvGraphicFramePr>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20499"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2016</a:t>
            </a:r>
            <a:endParaRPr lang="en-GB" altLang="en-US" sz="1800" dirty="0"/>
          </a:p>
        </p:txBody>
      </p:sp>
      <p:sp>
        <p:nvSpPr>
          <p:cNvPr id="14339"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4340" name="Slide Number Placeholder 5"/>
          <p:cNvSpPr>
            <a:spLocks noGrp="1"/>
          </p:cNvSpPr>
          <p:nvPr>
            <p:ph type="sldNum" sz="quarter" idx="12"/>
          </p:nvPr>
        </p:nvSpPr>
        <p:spPr>
          <a:xfrm>
            <a:off x="5879594" y="6481949"/>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38</a:t>
            </a:fld>
            <a:endParaRPr lang="en-GB" altLang="en-US" sz="1200" b="0" dirty="0"/>
          </a:p>
        </p:txBody>
      </p:sp>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March 2021 virtual meeting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2016</a:t>
            </a:r>
            <a:endParaRPr lang="en-GB" altLang="en-US" sz="1800" dirty="0"/>
          </a:p>
        </p:txBody>
      </p:sp>
      <p:sp>
        <p:nvSpPr>
          <p:cNvPr id="15363"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5365" name="Rectangle 2"/>
          <p:cNvSpPr>
            <a:spLocks noGrp="1" noChangeArrowheads="1"/>
          </p:cNvSpPr>
          <p:nvPr>
            <p:ph type="body" idx="1"/>
          </p:nvPr>
        </p:nvSpPr>
        <p:spPr>
          <a:xfrm>
            <a:off x="911424" y="692696"/>
            <a:ext cx="10513168" cy="5184576"/>
          </a:xfrm>
        </p:spPr>
        <p:txBody>
          <a:bodyPr/>
          <a:lstStyle/>
          <a:p>
            <a:pPr marL="0" indent="0" algn="ctr" eaLnBrk="1" hangingPunct="1">
              <a:spcBef>
                <a:spcPts val="0"/>
              </a:spcBef>
              <a:buNone/>
            </a:pPr>
            <a:r>
              <a:rPr lang="en-US" altLang="en-US" sz="3200" dirty="0"/>
              <a:t>Summary</a:t>
            </a:r>
          </a:p>
          <a:p>
            <a:pPr marL="0" indent="0" eaLnBrk="1" hangingPunct="1">
              <a:spcBef>
                <a:spcPts val="0"/>
              </a:spcBef>
              <a:buNone/>
            </a:pPr>
            <a:r>
              <a:rPr lang="en-US" altLang="en-US" dirty="0"/>
              <a:t>Final Agenda</a:t>
            </a:r>
            <a:endParaRPr lang="en-US" altLang="en-US" sz="2000" b="0" dirty="0"/>
          </a:p>
          <a:p>
            <a:pPr lvl="1" eaLnBrk="1" hangingPunct="1">
              <a:spcBef>
                <a:spcPts val="0"/>
              </a:spcBef>
            </a:pPr>
            <a:r>
              <a:rPr lang="en-US" altLang="en-US" sz="2400" dirty="0">
                <a:hlinkClick r:id="rId3"/>
              </a:rPr>
              <a:t>https://mentor.ieee.org/802.11/dcn/21/11-21-0226-01-0wng-agenda-for-wng-sc-2021-march.pptx</a:t>
            </a:r>
            <a:r>
              <a:rPr lang="en-US" altLang="en-US" sz="2400" dirty="0"/>
              <a:t> </a:t>
            </a:r>
            <a:endParaRPr lang="en-US" altLang="en-US" sz="2400" b="0" dirty="0"/>
          </a:p>
          <a:p>
            <a:pPr marL="0" indent="0" eaLnBrk="1" hangingPunct="1">
              <a:spcBef>
                <a:spcPts val="0"/>
              </a:spcBef>
              <a:buNone/>
            </a:pPr>
            <a:r>
              <a:rPr lang="en-US" altLang="en-US" dirty="0"/>
              <a:t>Presentations at March 2021 meeting</a:t>
            </a:r>
            <a:endParaRPr lang="en-GB" altLang="en-US" dirty="0"/>
          </a:p>
          <a:p>
            <a:pPr marL="857250" lvl="1" indent="-457200">
              <a:spcBef>
                <a:spcPct val="0"/>
              </a:spcBef>
              <a:defRPr/>
            </a:pPr>
            <a:r>
              <a:rPr lang="en-US" sz="2400" dirty="0"/>
              <a:t>“WBA_5G and Wi-Fi RAN </a:t>
            </a:r>
            <a:r>
              <a:rPr lang="en-US" sz="2400" dirty="0" err="1"/>
              <a:t>Convergence_IEEE</a:t>
            </a:r>
            <a:r>
              <a:rPr lang="en-US" sz="2400" dirty="0"/>
              <a:t> 802-11 WNG Session” – Binita Gupta (Intel)</a:t>
            </a:r>
          </a:p>
          <a:p>
            <a:pPr marL="1200150" lvl="2" indent="-457200">
              <a:spcBef>
                <a:spcPct val="0"/>
              </a:spcBef>
              <a:defRPr/>
            </a:pPr>
            <a:r>
              <a:rPr lang="en-GB" dirty="0">
                <a:hlinkClick r:id="rId4"/>
              </a:rPr>
              <a:t>https://mentor.ieee.org/802.11/dcn/21/11-21-0408-00-0wng-wba-5g-and-wi-fi-ran-convergence-ieee-802-11-wng-session.pdf</a:t>
            </a:r>
            <a:r>
              <a:rPr lang="en-GB" dirty="0"/>
              <a:t> </a:t>
            </a:r>
          </a:p>
          <a:p>
            <a:pPr marL="1200150" lvl="2" indent="-457200">
              <a:spcBef>
                <a:spcPct val="0"/>
              </a:spcBef>
              <a:defRPr/>
            </a:pPr>
            <a:r>
              <a:rPr lang="en-GB" sz="2000" dirty="0"/>
              <a:t>No straw polls or motions</a:t>
            </a:r>
            <a:endParaRPr lang="en-US" sz="2000" dirty="0"/>
          </a:p>
          <a:p>
            <a:pPr marL="457200" indent="-457200">
              <a:spcBef>
                <a:spcPts val="0"/>
              </a:spcBef>
            </a:pPr>
            <a:r>
              <a:rPr lang="en-GB" altLang="en-US" dirty="0"/>
              <a:t>Minutes</a:t>
            </a:r>
          </a:p>
          <a:p>
            <a:pPr lvl="1">
              <a:spcBef>
                <a:spcPts val="0"/>
              </a:spcBef>
            </a:pPr>
            <a:r>
              <a:rPr lang="en-GB" altLang="en-US" dirty="0"/>
              <a:t> </a:t>
            </a:r>
            <a:r>
              <a:rPr lang="en-GB" altLang="en-US" dirty="0">
                <a:hlinkClick r:id="rId5"/>
              </a:rPr>
              <a:t>https://mentor.ieee.org/802.11/dcn/21/11-21-0412-00-0wng-wng-meeting-minutes-2021-march-electronic-meeting.docx</a:t>
            </a:r>
            <a:r>
              <a:rPr lang="en-GB" altLang="en-US" dirty="0"/>
              <a:t> </a:t>
            </a:r>
          </a:p>
          <a:p>
            <a:pPr>
              <a:spcBef>
                <a:spcPts val="0"/>
              </a:spcBef>
            </a:pPr>
            <a:r>
              <a:rPr lang="en-GB" altLang="ko-KR" dirty="0">
                <a:ea typeface="Gulim" pitchFamily="34" charset="-127"/>
              </a:rPr>
              <a:t>Plans for May 2021</a:t>
            </a:r>
            <a:endParaRPr lang="en-US" altLang="en-US" dirty="0"/>
          </a:p>
          <a:p>
            <a:pPr lvl="1" eaLnBrk="1" hangingPunct="1">
              <a:spcBef>
                <a:spcPts val="0"/>
              </a:spcBef>
              <a:defRPr/>
            </a:pPr>
            <a:r>
              <a:rPr lang="en-US" altLang="en-US" sz="2400" dirty="0"/>
              <a:t>TBD</a:t>
            </a:r>
          </a:p>
          <a:p>
            <a:pPr eaLnBrk="1" hangingPunct="1">
              <a:spcBef>
                <a:spcPts val="0"/>
              </a:spcBef>
              <a:defRPr/>
            </a:pPr>
            <a:r>
              <a:rPr lang="en-US" altLang="en-US" dirty="0"/>
              <a:t>No motions in the SG, no conference calls</a:t>
            </a:r>
            <a:endParaRPr lang="en-GB" altLang="en-US" dirty="0"/>
          </a:p>
          <a:p>
            <a:pPr eaLnBrk="1" hangingPunct="1">
              <a:spcBef>
                <a:spcPts val="0"/>
              </a:spcBef>
              <a:defRPr/>
            </a:pPr>
            <a:endParaRPr lang="en-US" altLang="en-US" sz="2800" dirty="0"/>
          </a:p>
        </p:txBody>
      </p:sp>
      <p:sp>
        <p:nvSpPr>
          <p:cNvPr id="6" name="Slide Number Placeholder 5">
            <a:extLst>
              <a:ext uri="{FF2B5EF4-FFF2-40B4-BE49-F238E27FC236}">
                <a16:creationId xmlns:a16="http://schemas.microsoft.com/office/drawing/2014/main" id="{166BAB92-3537-4FD7-A540-1B32C8074864}"/>
              </a:ext>
            </a:extLst>
          </p:cNvPr>
          <p:cNvSpPr>
            <a:spLocks noGrp="1"/>
          </p:cNvSpPr>
          <p:nvPr>
            <p:ph type="sldNum" sz="quarter" idx="12"/>
          </p:nvPr>
        </p:nvSpPr>
        <p:spPr>
          <a:xfrm>
            <a:off x="5879594" y="6481949"/>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39</a:t>
            </a:fld>
            <a:endParaRPr lang="en-GB" altLang="en-US" sz="12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723DA949-F0B0-49C5-86DA-85F61A3C6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186" y="674750"/>
            <a:ext cx="10478614" cy="5726049"/>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March 2021</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2021-03-12</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6404"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March 2021</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sz="1100">
              <a:latin typeface="Times New Roman" charset="0"/>
            </a:endParaRPr>
          </a:p>
        </p:txBody>
      </p:sp>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type="body" idx="1"/>
          </p:nvPr>
        </p:nvSpPr>
        <p:spPr>
          <a:xfrm>
            <a:off x="1524000" y="1600200"/>
            <a:ext cx="9525000" cy="4875213"/>
          </a:xfrm>
        </p:spPr>
        <p:txBody>
          <a:bodyPr/>
          <a:lstStyle/>
          <a:p>
            <a:pPr>
              <a:lnSpc>
                <a:spcPct val="90000"/>
              </a:lnSpc>
            </a:pPr>
            <a:r>
              <a:rPr lang="en-US" sz="1800" dirty="0"/>
              <a:t>Initial meeting of </a:t>
            </a:r>
            <a:r>
              <a:rPr lang="en-US" sz="1800" dirty="0" err="1"/>
              <a:t>REVme</a:t>
            </a:r>
            <a:endParaRPr lang="en-US" sz="1800" dirty="0"/>
          </a:p>
          <a:p>
            <a:pPr>
              <a:lnSpc>
                <a:spcPct val="90000"/>
              </a:lnSpc>
            </a:pPr>
            <a:r>
              <a:rPr lang="en-US" sz="1800" dirty="0"/>
              <a:t>Elected TG officers</a:t>
            </a:r>
          </a:p>
          <a:p>
            <a:pPr lvl="1">
              <a:lnSpc>
                <a:spcPct val="90000"/>
              </a:lnSpc>
            </a:pPr>
            <a:r>
              <a:rPr lang="en-US" sz="1600" dirty="0"/>
              <a:t>Jon </a:t>
            </a:r>
            <a:r>
              <a:rPr lang="en-US" sz="1600" dirty="0" err="1"/>
              <a:t>Rosdahl</a:t>
            </a:r>
            <a:r>
              <a:rPr lang="en-US" sz="1600" dirty="0"/>
              <a:t> as Secretary</a:t>
            </a:r>
          </a:p>
          <a:p>
            <a:pPr lvl="1">
              <a:lnSpc>
                <a:spcPct val="90000"/>
              </a:lnSpc>
            </a:pPr>
            <a:r>
              <a:rPr lang="en-US" sz="1600" dirty="0"/>
              <a:t>Mark Rison and Mark Hamilton as Vice-Chairs</a:t>
            </a:r>
          </a:p>
          <a:p>
            <a:pPr lvl="1">
              <a:lnSpc>
                <a:spcPct val="90000"/>
              </a:lnSpc>
            </a:pPr>
            <a:r>
              <a:rPr lang="en-US" sz="1600" dirty="0"/>
              <a:t>Emily Qi and Edward Au as Co-Editors</a:t>
            </a:r>
          </a:p>
          <a:p>
            <a:pPr>
              <a:lnSpc>
                <a:spcPct val="90000"/>
              </a:lnSpc>
            </a:pPr>
            <a:r>
              <a:rPr lang="en-US" sz="1800" dirty="0"/>
              <a:t>Agreed to initial timeline for </a:t>
            </a:r>
            <a:r>
              <a:rPr lang="en-US" sz="1800" dirty="0" err="1"/>
              <a:t>REVme</a:t>
            </a:r>
            <a:endParaRPr lang="en-US" sz="1800" dirty="0"/>
          </a:p>
          <a:p>
            <a:pPr>
              <a:lnSpc>
                <a:spcPct val="90000"/>
              </a:lnSpc>
            </a:pPr>
            <a:r>
              <a:rPr lang="en-US" sz="1800" dirty="0"/>
              <a:t>Approved comment collection on D0.0</a:t>
            </a:r>
          </a:p>
          <a:p>
            <a:pPr lvl="1">
              <a:lnSpc>
                <a:spcPct val="90000"/>
              </a:lnSpc>
            </a:pPr>
            <a:r>
              <a:rPr lang="en-US" sz="1600" dirty="0"/>
              <a:t>30 days starting on March 17</a:t>
            </a:r>
          </a:p>
          <a:p>
            <a:pPr>
              <a:lnSpc>
                <a:spcPct val="90000"/>
              </a:lnSpc>
            </a:pPr>
            <a:r>
              <a:rPr lang="en-US" sz="1800" dirty="0"/>
              <a:t>Discussed issues carried over from </a:t>
            </a:r>
            <a:r>
              <a:rPr lang="en-US" sz="1800" dirty="0" err="1"/>
              <a:t>REVmd</a:t>
            </a:r>
            <a:endParaRPr lang="en-US" sz="1800" dirty="0"/>
          </a:p>
          <a:p>
            <a:pPr>
              <a:lnSpc>
                <a:spcPct val="90000"/>
              </a:lnSpc>
            </a:pPr>
            <a:r>
              <a:rPr lang="en-US" sz="1800" dirty="0"/>
              <a:t>Presentations </a:t>
            </a:r>
          </a:p>
          <a:p>
            <a:pPr lvl="1">
              <a:lnSpc>
                <a:spcPct val="90000"/>
              </a:lnSpc>
            </a:pPr>
            <a:r>
              <a:rPr lang="en-US" sz="1600" dirty="0"/>
              <a:t>802.1D Withdrawal and impact on the 802.11 standard</a:t>
            </a:r>
          </a:p>
          <a:p>
            <a:pPr lvl="2">
              <a:lnSpc>
                <a:spcPct val="90000"/>
              </a:lnSpc>
            </a:pPr>
            <a:r>
              <a:rPr lang="en-US" altLang="en-US" sz="1400" dirty="0">
                <a:hlinkClick r:id="rId3"/>
              </a:rPr>
              <a:t>https://www.ieee802.org/1/files/public/docs2021/maint-parsons-802.1D_withdrawal_status-0321-v1.pdf</a:t>
            </a:r>
            <a:r>
              <a:rPr lang="en-US" altLang="en-US" sz="1400" dirty="0"/>
              <a:t> </a:t>
            </a:r>
            <a:endParaRPr lang="en-US" sz="1600" dirty="0"/>
          </a:p>
          <a:p>
            <a:pPr lvl="1">
              <a:lnSpc>
                <a:spcPct val="90000"/>
              </a:lnSpc>
            </a:pPr>
            <a:r>
              <a:rPr lang="en-US" sz="1600" dirty="0"/>
              <a:t>ARC Liaison to </a:t>
            </a:r>
            <a:r>
              <a:rPr lang="en-US" sz="1600" dirty="0" err="1"/>
              <a:t>REVme</a:t>
            </a:r>
            <a:r>
              <a:rPr lang="en-US" sz="1600" dirty="0"/>
              <a:t> on ESS</a:t>
            </a:r>
          </a:p>
          <a:p>
            <a:pPr lvl="2">
              <a:lnSpc>
                <a:spcPct val="90000"/>
              </a:lnSpc>
            </a:pPr>
            <a:r>
              <a:rPr lang="en-US" sz="1400" dirty="0">
                <a:hlinkClick r:id="rId4"/>
              </a:rPr>
              <a:t>https://mentor.ieee.org/802.11/dcn/20/11-20-0177-08-0arc-liaison-to-revmd-on-ess.docx</a:t>
            </a:r>
            <a:r>
              <a:rPr lang="en-US" sz="1400" dirty="0"/>
              <a:t> </a:t>
            </a:r>
          </a:p>
          <a:p>
            <a:pPr lvl="1">
              <a:lnSpc>
                <a:spcPct val="90000"/>
              </a:lnSpc>
            </a:pPr>
            <a:r>
              <a:rPr lang="en-US" sz="1600" dirty="0"/>
              <a:t>Miscellaneous </a:t>
            </a:r>
            <a:r>
              <a:rPr lang="en-US" sz="1600" dirty="0" err="1"/>
              <a:t>REVme</a:t>
            </a:r>
            <a:r>
              <a:rPr lang="en-US" sz="1600" dirty="0"/>
              <a:t> D0.0 issues</a:t>
            </a:r>
          </a:p>
          <a:p>
            <a:pPr lvl="2">
              <a:lnSpc>
                <a:spcPct val="90000"/>
              </a:lnSpc>
            </a:pPr>
            <a:r>
              <a:rPr lang="en-US" sz="2000" dirty="0"/>
              <a:t> </a:t>
            </a:r>
            <a:r>
              <a:rPr lang="en-US" altLang="en-US" sz="1400" dirty="0">
                <a:hlinkClick r:id="rId5"/>
              </a:rPr>
              <a:t>https://mentor.ieee.org/802.11/dcn/21/11-21-0448-00-000m-miscellaneous-11me-d0-0-issues.pptx</a:t>
            </a:r>
            <a:r>
              <a:rPr lang="en-US" altLang="en-US" sz="1400" dirty="0"/>
              <a:t> </a:t>
            </a:r>
            <a:endParaRPr lang="en-US" sz="1400" dirty="0"/>
          </a:p>
          <a:p>
            <a:pPr lvl="2">
              <a:lnSpc>
                <a:spcPct val="90000"/>
              </a:lnSpc>
            </a:pPr>
            <a:endParaRPr lang="en-US" sz="2000" dirty="0"/>
          </a:p>
          <a:p>
            <a:pPr lvl="1">
              <a:lnSpc>
                <a:spcPct val="90000"/>
              </a:lnSpc>
            </a:pPr>
            <a:endParaRPr lang="en-US" sz="1600" dirty="0"/>
          </a:p>
          <a:p>
            <a:pPr lvl="1">
              <a:lnSpc>
                <a:spcPct val="90000"/>
              </a:lnSpc>
            </a:pPr>
            <a:endParaRPr lang="en-US" sz="1600" dirty="0"/>
          </a:p>
          <a:p>
            <a:pPr marL="57150" indent="0">
              <a:lnSpc>
                <a:spcPct val="90000"/>
              </a:lnSpc>
            </a:pPr>
            <a:endParaRPr lang="en-US" sz="2000" dirty="0"/>
          </a:p>
          <a:p>
            <a:pPr>
              <a:lnSpc>
                <a:spcPct val="90000"/>
              </a:lnSpc>
            </a:pPr>
            <a:endParaRPr lang="en-US" altLang="en-US" sz="1800" dirty="0">
              <a:ea typeface="MS PGothic" panose="020B0600070205080204" pitchFamily="34" charset="-128"/>
            </a:endParaRP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March 2021</a:t>
            </a:r>
            <a:endParaRPr lang="en-US" dirty="0"/>
          </a:p>
        </p:txBody>
      </p:sp>
    </p:spTree>
    <p:extLst>
      <p:ext uri="{BB962C8B-B14F-4D97-AF65-F5344CB8AC3E}">
        <p14:creationId xmlns:p14="http://schemas.microsoft.com/office/powerpoint/2010/main" val="2868633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sz="1100">
              <a:latin typeface="Times New Roman" charset="0"/>
            </a:endParaRPr>
          </a:p>
        </p:txBody>
      </p:sp>
      <p:sp>
        <p:nvSpPr>
          <p:cNvPr id="5125" name="Rectangle 2"/>
          <p:cNvSpPr>
            <a:spLocks noGrp="1" noChangeArrowheads="1"/>
          </p:cNvSpPr>
          <p:nvPr>
            <p:ph type="title"/>
          </p:nvPr>
        </p:nvSpPr>
        <p:spPr/>
        <p:txBody>
          <a:bodyPr/>
          <a:lstStyle/>
          <a:p>
            <a:r>
              <a:rPr lang="en-US" dirty="0"/>
              <a:t>Plans for May</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March 2021</a:t>
            </a:r>
            <a:endParaRPr lang="en-US" dirty="0"/>
          </a:p>
        </p:txBody>
      </p:sp>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90000"/>
              </a:lnSpc>
            </a:pPr>
            <a:r>
              <a:rPr lang="en-US" altLang="en-US" dirty="0"/>
              <a:t>Monday 10am ET, 2h – Apr 19, 26, May 24 </a:t>
            </a:r>
            <a:endParaRPr lang="en-US" dirty="0"/>
          </a:p>
          <a:p>
            <a:pPr>
              <a:lnSpc>
                <a:spcPct val="90000"/>
              </a:lnSpc>
            </a:pPr>
            <a:r>
              <a:rPr lang="en-US" dirty="0"/>
              <a:t>Continue processing comments from comment collection</a:t>
            </a:r>
          </a:p>
          <a:p>
            <a:pPr>
              <a:lnSpc>
                <a:spcPct val="90000"/>
              </a:lnSpc>
            </a:pPr>
            <a:r>
              <a:rPr lang="en-US" dirty="0"/>
              <a:t>Continue to discuss issues on the issues list</a:t>
            </a:r>
          </a:p>
          <a:p>
            <a:pPr>
              <a:lnSpc>
                <a:spcPct val="90000"/>
              </a:lnSpc>
            </a:pPr>
            <a:r>
              <a:rPr lang="en-US" dirty="0"/>
              <a:t>Updates to timeline and roll-in plans for </a:t>
            </a:r>
            <a:r>
              <a:rPr lang="en-US" dirty="0" err="1"/>
              <a:t>TGax</a:t>
            </a:r>
            <a:r>
              <a:rPr lang="en-US" dirty="0"/>
              <a:t>, </a:t>
            </a:r>
            <a:r>
              <a:rPr lang="en-US" dirty="0" err="1"/>
              <a:t>TGay</a:t>
            </a:r>
            <a:r>
              <a:rPr lang="en-US" dirty="0"/>
              <a:t>, and </a:t>
            </a:r>
            <a:r>
              <a:rPr lang="en-US" dirty="0" err="1"/>
              <a:t>TGba</a:t>
            </a:r>
            <a:endParaRPr lang="en-US" dirty="0"/>
          </a:p>
          <a:p>
            <a:endParaRPr lang="en-C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t>Michael Montemurro, Huawei</a:t>
            </a:r>
          </a:p>
        </p:txBody>
      </p:sp>
      <p:sp>
        <p:nvSpPr>
          <p:cNvPr id="5124" name="Slide Number Placeholder 6"/>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t>Slide </a:t>
            </a:r>
            <a:fld id="{BF9088BE-4FB0-43D4-875F-2C4B42EE0B21}" type="slidenum">
              <a:rPr lang="en-US" smtClean="0"/>
              <a:pPr>
                <a:defRPr/>
              </a:pPr>
              <a:t>43</a:t>
            </a:fld>
            <a:endParaRPr lang="en-US"/>
          </a:p>
        </p:txBody>
      </p:sp>
      <p:sp>
        <p:nvSpPr>
          <p:cNvPr id="4101" name="Rectangle 2"/>
          <p:cNvSpPr>
            <a:spLocks noGrp="1" noChangeArrowheads="1"/>
          </p:cNvSpPr>
          <p:nvPr>
            <p:ph type="title"/>
          </p:nvPr>
        </p:nvSpPr>
        <p:spPr>
          <a:xfrm>
            <a:off x="2209800" y="685800"/>
            <a:ext cx="7772400" cy="457200"/>
          </a:xfrm>
        </p:spPr>
        <p:txBody>
          <a:bodyPr/>
          <a:lstStyle/>
          <a:p>
            <a:r>
              <a:rPr lang="en-US" altLang="en-US" sz="3600" dirty="0"/>
              <a:t>Vice chair confirmation </a:t>
            </a:r>
          </a:p>
        </p:txBody>
      </p:sp>
      <p:sp>
        <p:nvSpPr>
          <p:cNvPr id="4103" name="Rectangle 19"/>
          <p:cNvSpPr>
            <a:spLocks noChangeArrowheads="1"/>
          </p:cNvSpPr>
          <p:nvPr/>
        </p:nvSpPr>
        <p:spPr bwMode="auto">
          <a:xfrm>
            <a:off x="1829666" y="1752600"/>
            <a:ext cx="8533534"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nSpc>
                <a:spcPct val="80000"/>
              </a:lnSpc>
            </a:pPr>
            <a:r>
              <a:rPr lang="en-US" altLang="en-US" sz="2800" dirty="0"/>
              <a:t>Elect Mark Hamilton as </a:t>
            </a:r>
            <a:r>
              <a:rPr lang="en-US" altLang="en-US" sz="2800" dirty="0" err="1"/>
              <a:t>TGme</a:t>
            </a:r>
            <a:r>
              <a:rPr lang="en-US" altLang="en-US" sz="2800" dirty="0"/>
              <a:t> Vice Chair</a:t>
            </a:r>
          </a:p>
          <a:p>
            <a:pPr>
              <a:lnSpc>
                <a:spcPct val="80000"/>
              </a:lnSpc>
            </a:pPr>
            <a:r>
              <a:rPr lang="en-US" altLang="en-US" sz="2800" dirty="0"/>
              <a:t>Elect Mark Rison as </a:t>
            </a:r>
            <a:r>
              <a:rPr lang="en-US" altLang="en-US" sz="2800" dirty="0" err="1"/>
              <a:t>TGme</a:t>
            </a:r>
            <a:r>
              <a:rPr lang="en-US" altLang="en-US" sz="2800" dirty="0"/>
              <a:t> Vice Chair</a:t>
            </a:r>
          </a:p>
          <a:p>
            <a:pPr>
              <a:lnSpc>
                <a:spcPct val="80000"/>
              </a:lnSpc>
            </a:pPr>
            <a:endParaRPr lang="en-US" altLang="en-US" sz="2800" dirty="0"/>
          </a:p>
          <a:p>
            <a:pPr>
              <a:lnSpc>
                <a:spcPct val="80000"/>
              </a:lnSpc>
            </a:pPr>
            <a:r>
              <a:rPr lang="en-US" altLang="en-US" sz="2800" dirty="0"/>
              <a:t>Volunteers to date: Mark Hamilton, Mark Rison</a:t>
            </a:r>
          </a:p>
          <a:p>
            <a:pPr>
              <a:lnSpc>
                <a:spcPct val="80000"/>
              </a:lnSpc>
            </a:pPr>
            <a:endParaRPr lang="en-US" altLang="en-US" sz="2800" dirty="0"/>
          </a:p>
          <a:p>
            <a:pPr>
              <a:lnSpc>
                <a:spcPct val="80000"/>
              </a:lnSpc>
            </a:pPr>
            <a:r>
              <a:rPr lang="en-US" altLang="en-US" sz="2800" dirty="0"/>
              <a:t>Moved: Sai </a:t>
            </a:r>
            <a:r>
              <a:rPr lang="en-US" altLang="en-US" sz="2800" dirty="0" err="1"/>
              <a:t>Nandagopalan</a:t>
            </a:r>
            <a:r>
              <a:rPr lang="en-US" altLang="en-US" sz="2800" dirty="0"/>
              <a:t> </a:t>
            </a:r>
          </a:p>
          <a:p>
            <a:pPr>
              <a:lnSpc>
                <a:spcPct val="80000"/>
              </a:lnSpc>
            </a:pPr>
            <a:r>
              <a:rPr lang="en-US" altLang="en-US" sz="2800" dirty="0"/>
              <a:t>Seconded: Jerome Henry</a:t>
            </a:r>
          </a:p>
          <a:p>
            <a:pPr>
              <a:lnSpc>
                <a:spcPct val="80000"/>
              </a:lnSpc>
            </a:pPr>
            <a:r>
              <a:rPr lang="en-US" altLang="en-US" sz="2800" dirty="0"/>
              <a:t>Result: 57 – Yes; 0 – No; 1 – Abstain. Motion passes.</a:t>
            </a:r>
          </a:p>
          <a:p>
            <a:pPr marL="0" indent="0">
              <a:lnSpc>
                <a:spcPct val="80000"/>
              </a:lnSpc>
              <a:buNone/>
            </a:pPr>
            <a:endParaRPr lang="en-US" altLang="en-US" sz="1400" b="0" dirty="0"/>
          </a:p>
          <a:p>
            <a:pPr marL="0" indent="0">
              <a:lnSpc>
                <a:spcPct val="80000"/>
              </a:lnSpc>
              <a:buNone/>
            </a:pPr>
            <a:endParaRPr lang="en-US" altLang="en-US" sz="1400" b="0" dirty="0"/>
          </a:p>
          <a:p>
            <a:pPr marL="0" indent="0">
              <a:lnSpc>
                <a:spcPct val="80000"/>
              </a:lnSpc>
              <a:buNone/>
            </a:pPr>
            <a:r>
              <a:rPr lang="en-US" altLang="en-US" sz="1400" b="0" i="1" dirty="0"/>
              <a:t>From </a:t>
            </a:r>
            <a:r>
              <a:rPr lang="en-US" altLang="en-US" sz="1400" b="0" i="1" dirty="0">
                <a:hlinkClick r:id="rId3"/>
              </a:rPr>
              <a:t>https://mentor.ieee.org/802.11/dcn/14/11-14-0629-22-0000-802-11-operations-manual.docx</a:t>
            </a:r>
            <a:r>
              <a:rPr lang="en-US" altLang="en-US" sz="1400" b="0" i="1" dirty="0"/>
              <a:t>  Section 4.5: </a:t>
            </a:r>
            <a:r>
              <a:rPr lang="en-US" sz="1400" b="0" i="1" dirty="0"/>
              <a:t>TG Vice-Chair is elected by a TG majority approval and confirmed by a WG majority approval.  The TG Vice-Chair is reaffirmed every 2 years; one session after the WG Chair is elected.</a:t>
            </a:r>
            <a:endParaRPr lang="en-GB" sz="1400" b="0" i="1" dirty="0"/>
          </a:p>
          <a:p>
            <a:pPr>
              <a:lnSpc>
                <a:spcPct val="80000"/>
              </a:lnSpc>
            </a:pPr>
            <a:endParaRPr lang="en-US" altLang="en-US" sz="2800" dirty="0"/>
          </a:p>
          <a:p>
            <a:pPr>
              <a:lnSpc>
                <a:spcPct val="80000"/>
              </a:lnSpc>
            </a:pPr>
            <a:endParaRPr lang="en-US" altLang="en-US" sz="1800" dirty="0"/>
          </a:p>
        </p:txBody>
      </p:sp>
      <p:sp>
        <p:nvSpPr>
          <p:cNvPr id="3" name="Date Placeholder 2">
            <a:extLst>
              <a:ext uri="{FF2B5EF4-FFF2-40B4-BE49-F238E27FC236}">
                <a16:creationId xmlns:a16="http://schemas.microsoft.com/office/drawing/2014/main" id="{F2E59874-9147-48E5-B1D2-8A9DD50E3B89}"/>
              </a:ext>
            </a:extLst>
          </p:cNvPr>
          <p:cNvSpPr>
            <a:spLocks noGrp="1"/>
          </p:cNvSpPr>
          <p:nvPr>
            <p:ph type="dt" idx="10"/>
          </p:nvPr>
        </p:nvSpPr>
        <p:spPr/>
        <p:txBody>
          <a:bodyPr/>
          <a:lstStyle/>
          <a:p>
            <a:r>
              <a:rPr lang="en-US"/>
              <a:t>March 2021</a:t>
            </a:r>
            <a:endParaRPr lang="en-GB"/>
          </a:p>
        </p:txBody>
      </p:sp>
    </p:spTree>
    <p:extLst>
      <p:ext uri="{BB962C8B-B14F-4D97-AF65-F5344CB8AC3E}">
        <p14:creationId xmlns:p14="http://schemas.microsoft.com/office/powerpoint/2010/main" val="4030422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March Electronic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2021-03-11</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44</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7428"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interim electronic meeting, March 2021.</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45</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TG Status And Work Completed</a:t>
            </a:r>
            <a:endParaRPr lang="en-US" sz="4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Work completed:</a:t>
            </a:r>
          </a:p>
          <a:p>
            <a:pPr lvl="1">
              <a:buFont typeface="Arial" panose="020B0604020202020204" pitchFamily="34" charset="0"/>
              <a:buChar char="•"/>
            </a:pPr>
            <a:r>
              <a:rPr lang="en-US" dirty="0"/>
              <a:t>Reviewed/approved 73 comments.</a:t>
            </a:r>
          </a:p>
          <a:p>
            <a:pPr lvl="1">
              <a:buFont typeface="Arial" panose="020B0604020202020204" pitchFamily="34" charset="0"/>
              <a:buChar char="•"/>
            </a:pPr>
            <a:r>
              <a:rPr lang="en-US" dirty="0"/>
              <a:t>Conducted comment assignment to additional 78 comments.</a:t>
            </a:r>
          </a:p>
          <a:p>
            <a:pPr lvl="1">
              <a:buFont typeface="Arial" panose="020B0604020202020204" pitchFamily="34" charset="0"/>
              <a:buChar char="•"/>
            </a:pPr>
            <a:r>
              <a:rPr lang="en-US" dirty="0"/>
              <a:t>Reviewed progress towards July LB recirculation.</a:t>
            </a:r>
          </a:p>
          <a:p>
            <a:pPr lvl="1">
              <a:buFont typeface="Arial" panose="020B0604020202020204" pitchFamily="34" charset="0"/>
              <a:buChar char="•"/>
            </a:pPr>
            <a:r>
              <a:rPr lang="en-US" dirty="0"/>
              <a:t>Initiated MDR process and received most of the findings (editors). </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025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5F80D85B-CA5D-46A1-BBCA-B1DD484CF0B5}"/>
              </a:ext>
            </a:extLst>
          </p:cNvPr>
          <p:cNvSpPr>
            <a:spLocks noChangeArrowheads="1"/>
          </p:cNvSpPr>
          <p:nvPr/>
        </p:nvSpPr>
        <p:spPr bwMode="auto">
          <a:xfrm>
            <a:off x="6838991"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107" name="Rectangle 106">
            <a:extLst>
              <a:ext uri="{FF2B5EF4-FFF2-40B4-BE49-F238E27FC236}">
                <a16:creationId xmlns:a16="http://schemas.microsoft.com/office/drawing/2014/main" id="{E7E80E61-8672-45B3-8ADF-8C71BCDAC53A}"/>
              </a:ext>
            </a:extLst>
          </p:cNvPr>
          <p:cNvSpPr>
            <a:spLocks noChangeArrowheads="1"/>
          </p:cNvSpPr>
          <p:nvPr/>
        </p:nvSpPr>
        <p:spPr bwMode="auto">
          <a:xfrm>
            <a:off x="5148839"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8" name="Rectangle 107">
            <a:extLst>
              <a:ext uri="{FF2B5EF4-FFF2-40B4-BE49-F238E27FC236}">
                <a16:creationId xmlns:a16="http://schemas.microsoft.com/office/drawing/2014/main" id="{806D1120-6CEB-4444-8E21-833EDD971B97}"/>
              </a:ext>
            </a:extLst>
          </p:cNvPr>
          <p:cNvSpPr>
            <a:spLocks noChangeArrowheads="1"/>
          </p:cNvSpPr>
          <p:nvPr/>
        </p:nvSpPr>
        <p:spPr bwMode="auto">
          <a:xfrm>
            <a:off x="3494741" y="1993287"/>
            <a:ext cx="1654098"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09" name="Rectangle 108">
            <a:extLst>
              <a:ext uri="{FF2B5EF4-FFF2-40B4-BE49-F238E27FC236}">
                <a16:creationId xmlns:a16="http://schemas.microsoft.com/office/drawing/2014/main" id="{B96217F6-0548-4D3B-A788-9F4D6253F8B8}"/>
              </a:ext>
            </a:extLst>
          </p:cNvPr>
          <p:cNvSpPr>
            <a:spLocks noChangeArrowheads="1"/>
          </p:cNvSpPr>
          <p:nvPr/>
        </p:nvSpPr>
        <p:spPr bwMode="auto">
          <a:xfrm>
            <a:off x="177240" y="1994059"/>
            <a:ext cx="166340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2017</a:t>
            </a:r>
          </a:p>
        </p:txBody>
      </p:sp>
      <p:sp>
        <p:nvSpPr>
          <p:cNvPr id="110" name="Rectangle 109">
            <a:extLst>
              <a:ext uri="{FF2B5EF4-FFF2-40B4-BE49-F238E27FC236}">
                <a16:creationId xmlns:a16="http://schemas.microsoft.com/office/drawing/2014/main" id="{76BC72B2-7D24-4C6D-BE05-DD73FFD7DB2D}"/>
              </a:ext>
            </a:extLst>
          </p:cNvPr>
          <p:cNvSpPr>
            <a:spLocks noChangeArrowheads="1"/>
          </p:cNvSpPr>
          <p:nvPr/>
        </p:nvSpPr>
        <p:spPr bwMode="auto">
          <a:xfrm>
            <a:off x="1829011" y="1993034"/>
            <a:ext cx="168434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2018</a:t>
            </a:r>
          </a:p>
        </p:txBody>
      </p:sp>
      <p:sp>
        <p:nvSpPr>
          <p:cNvPr id="2" name="Title 1"/>
          <p:cNvSpPr>
            <a:spLocks noGrp="1"/>
          </p:cNvSpPr>
          <p:nvPr>
            <p:ph type="title"/>
          </p:nvPr>
        </p:nvSpPr>
        <p:spPr>
          <a:xfrm>
            <a:off x="914401" y="685802"/>
            <a:ext cx="10361084" cy="485992"/>
          </a:xfrm>
        </p:spPr>
        <p:txBody>
          <a:bodyPr/>
          <a:lstStyle/>
          <a:p>
            <a:r>
              <a:rPr lang="en-US" dirty="0"/>
              <a:t>Timeline – updated past March meeting</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
        <p:nvSpPr>
          <p:cNvPr id="9" name="Rectangle 8"/>
          <p:cNvSpPr>
            <a:spLocks noChangeArrowheads="1"/>
          </p:cNvSpPr>
          <p:nvPr/>
        </p:nvSpPr>
        <p:spPr bwMode="auto">
          <a:xfrm>
            <a:off x="178973" y="1988840"/>
            <a:ext cx="11749675"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533215"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25" name="Rectangle 24"/>
          <p:cNvSpPr>
            <a:spLocks noChangeArrowheads="1"/>
          </p:cNvSpPr>
          <p:nvPr/>
        </p:nvSpPr>
        <p:spPr bwMode="auto">
          <a:xfrm>
            <a:off x="10223367"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grpSp>
        <p:nvGrpSpPr>
          <p:cNvPr id="26" name="Group 25"/>
          <p:cNvGrpSpPr/>
          <p:nvPr/>
        </p:nvGrpSpPr>
        <p:grpSpPr>
          <a:xfrm>
            <a:off x="1772692" y="1988840"/>
            <a:ext cx="8500127" cy="4176464"/>
            <a:chOff x="1339290" y="1268760"/>
            <a:chExt cx="6503157" cy="3782041"/>
          </a:xfrm>
        </p:grpSpPr>
        <p:sp>
          <p:nvSpPr>
            <p:cNvPr id="27" name="Line 15"/>
            <p:cNvSpPr>
              <a:spLocks noChangeShapeType="1"/>
            </p:cNvSpPr>
            <p:nvPr/>
          </p:nvSpPr>
          <p:spPr bwMode="auto">
            <a:xfrm flipH="1">
              <a:off x="6603112" y="1299562"/>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8" name="Line 14"/>
            <p:cNvSpPr>
              <a:spLocks noChangeShapeType="1"/>
            </p:cNvSpPr>
            <p:nvPr/>
          </p:nvSpPr>
          <p:spPr bwMode="auto">
            <a:xfrm flipH="1">
              <a:off x="4012657" y="1299562"/>
              <a:ext cx="7937"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9" name="Line 10"/>
            <p:cNvSpPr>
              <a:spLocks noChangeShapeType="1"/>
            </p:cNvSpPr>
            <p:nvPr/>
          </p:nvSpPr>
          <p:spPr bwMode="auto">
            <a:xfrm>
              <a:off x="1339290"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0" name="Line 11"/>
            <p:cNvSpPr>
              <a:spLocks noChangeShapeType="1"/>
            </p:cNvSpPr>
            <p:nvPr/>
          </p:nvSpPr>
          <p:spPr bwMode="auto">
            <a:xfrm>
              <a:off x="2707604"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1" name="Line 15"/>
            <p:cNvSpPr>
              <a:spLocks noChangeShapeType="1"/>
            </p:cNvSpPr>
            <p:nvPr/>
          </p:nvSpPr>
          <p:spPr bwMode="auto">
            <a:xfrm>
              <a:off x="5271395"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2" name="Line 15"/>
            <p:cNvSpPr>
              <a:spLocks noChangeShapeType="1"/>
            </p:cNvSpPr>
            <p:nvPr/>
          </p:nvSpPr>
          <p:spPr bwMode="auto">
            <a:xfrm flipH="1">
              <a:off x="7839272" y="1268760"/>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grpSp>
      <p:sp>
        <p:nvSpPr>
          <p:cNvPr id="106" name="Text Box 24">
            <a:extLst>
              <a:ext uri="{FF2B5EF4-FFF2-40B4-BE49-F238E27FC236}">
                <a16:creationId xmlns:a16="http://schemas.microsoft.com/office/drawing/2014/main" id="{FDD295FC-5B3E-40FF-9DBD-769508BBC4A6}"/>
              </a:ext>
            </a:extLst>
          </p:cNvPr>
          <p:cNvSpPr txBox="1">
            <a:spLocks noChangeArrowheads="1"/>
          </p:cNvSpPr>
          <p:nvPr/>
        </p:nvSpPr>
        <p:spPr bwMode="auto">
          <a:xfrm>
            <a:off x="747912" y="2369733"/>
            <a:ext cx="955610"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 requirement freeze</a:t>
            </a:r>
          </a:p>
          <a:p>
            <a:pPr algn="ctr"/>
            <a:r>
              <a:rPr lang="en-US" altLang="en-US" sz="600" dirty="0">
                <a:latin typeface="Arial" panose="020B0604020202020204" pitchFamily="34" charset="0"/>
                <a:cs typeface="Arial" panose="020B0604020202020204" pitchFamily="34" charset="0"/>
              </a:rPr>
              <a:t>5-2017</a:t>
            </a:r>
          </a:p>
        </p:txBody>
      </p:sp>
      <p:sp>
        <p:nvSpPr>
          <p:cNvPr id="112" name="Rectangle 111">
            <a:extLst>
              <a:ext uri="{FF2B5EF4-FFF2-40B4-BE49-F238E27FC236}">
                <a16:creationId xmlns:a16="http://schemas.microsoft.com/office/drawing/2014/main" id="{69DC5164-B6FD-4947-8311-D3C23314DE17}"/>
              </a:ext>
            </a:extLst>
          </p:cNvPr>
          <p:cNvSpPr/>
          <p:nvPr/>
        </p:nvSpPr>
        <p:spPr>
          <a:xfrm>
            <a:off x="263352" y="3573016"/>
            <a:ext cx="2744611" cy="230617"/>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chemeClr val="tx1"/>
                </a:solidFill>
              </a:rPr>
              <a:t>11az SFD</a:t>
            </a:r>
          </a:p>
        </p:txBody>
      </p:sp>
      <p:sp>
        <p:nvSpPr>
          <p:cNvPr id="113" name="Rectangle 112">
            <a:extLst>
              <a:ext uri="{FF2B5EF4-FFF2-40B4-BE49-F238E27FC236}">
                <a16:creationId xmlns:a16="http://schemas.microsoft.com/office/drawing/2014/main" id="{AF2D2B37-858F-49CD-B8B3-A42B192B9F9D}"/>
              </a:ext>
            </a:extLst>
          </p:cNvPr>
          <p:cNvSpPr/>
          <p:nvPr/>
        </p:nvSpPr>
        <p:spPr>
          <a:xfrm>
            <a:off x="803996" y="3888221"/>
            <a:ext cx="9540000" cy="248520"/>
          </a:xfrm>
          <a:prstGeom prst="rect">
            <a:avLst/>
          </a:prstGeom>
          <a:gradFill flip="none" rotWithShape="1">
            <a:gsLst>
              <a:gs pos="0">
                <a:srgbClr val="FFFF00"/>
              </a:gs>
              <a:gs pos="37000">
                <a:srgbClr val="FFFF00"/>
              </a:gs>
              <a:gs pos="68000">
                <a:srgbClr val="00B050"/>
              </a:gs>
              <a:gs pos="10000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100" dirty="0">
                <a:solidFill>
                  <a:schemeClr val="tx1"/>
                </a:solidFill>
              </a:rPr>
              <a:t>        Amendment text</a:t>
            </a:r>
          </a:p>
        </p:txBody>
      </p:sp>
      <p:sp>
        <p:nvSpPr>
          <p:cNvPr id="115" name="Text Box 26">
            <a:extLst>
              <a:ext uri="{FF2B5EF4-FFF2-40B4-BE49-F238E27FC236}">
                <a16:creationId xmlns:a16="http://schemas.microsoft.com/office/drawing/2014/main" id="{64AE616E-C795-47DD-AF7B-6DEEA83A5362}"/>
              </a:ext>
            </a:extLst>
          </p:cNvPr>
          <p:cNvSpPr txBox="1">
            <a:spLocks noChangeArrowheads="1"/>
          </p:cNvSpPr>
          <p:nvPr/>
        </p:nvSpPr>
        <p:spPr bwMode="auto">
          <a:xfrm flipH="1">
            <a:off x="4875153" y="2623686"/>
            <a:ext cx="634408"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116" name="Isosceles Triangle 115">
            <a:extLst>
              <a:ext uri="{FF2B5EF4-FFF2-40B4-BE49-F238E27FC236}">
                <a16:creationId xmlns:a16="http://schemas.microsoft.com/office/drawing/2014/main" id="{44442673-ECDC-419A-A9CD-051E05DB4DB8}"/>
              </a:ext>
            </a:extLst>
          </p:cNvPr>
          <p:cNvSpPr>
            <a:spLocks noChangeArrowheads="1"/>
          </p:cNvSpPr>
          <p:nvPr/>
        </p:nvSpPr>
        <p:spPr bwMode="auto">
          <a:xfrm flipH="1">
            <a:off x="5058203" y="241253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7" name="Text Box 24">
            <a:extLst>
              <a:ext uri="{FF2B5EF4-FFF2-40B4-BE49-F238E27FC236}">
                <a16:creationId xmlns:a16="http://schemas.microsoft.com/office/drawing/2014/main" id="{EE061B56-3AEC-498D-B5B2-6F11449B93DE}"/>
              </a:ext>
            </a:extLst>
          </p:cNvPr>
          <p:cNvSpPr txBox="1">
            <a:spLocks noChangeArrowheads="1"/>
          </p:cNvSpPr>
          <p:nvPr/>
        </p:nvSpPr>
        <p:spPr bwMode="auto">
          <a:xfrm>
            <a:off x="3432407" y="2653101"/>
            <a:ext cx="418981"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sp>
        <p:nvSpPr>
          <p:cNvPr id="118" name="Isosceles Triangle 117">
            <a:extLst>
              <a:ext uri="{FF2B5EF4-FFF2-40B4-BE49-F238E27FC236}">
                <a16:creationId xmlns:a16="http://schemas.microsoft.com/office/drawing/2014/main" id="{3F0AA21A-6D87-4206-8EEC-3FD5BA0CE0AE}"/>
              </a:ext>
            </a:extLst>
          </p:cNvPr>
          <p:cNvSpPr>
            <a:spLocks noChangeArrowheads="1"/>
          </p:cNvSpPr>
          <p:nvPr/>
        </p:nvSpPr>
        <p:spPr bwMode="auto">
          <a:xfrm>
            <a:off x="3535209" y="2454400"/>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9" name="Text Box 24">
            <a:extLst>
              <a:ext uri="{FF2B5EF4-FFF2-40B4-BE49-F238E27FC236}">
                <a16:creationId xmlns:a16="http://schemas.microsoft.com/office/drawing/2014/main" id="{3D10B997-FA32-446E-A64F-C16BE48C1D81}"/>
              </a:ext>
            </a:extLst>
          </p:cNvPr>
          <p:cNvSpPr txBox="1">
            <a:spLocks noChangeArrowheads="1"/>
          </p:cNvSpPr>
          <p:nvPr/>
        </p:nvSpPr>
        <p:spPr bwMode="auto">
          <a:xfrm>
            <a:off x="1860756" y="2611937"/>
            <a:ext cx="558118"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D0.1</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Mar. 18</a:t>
            </a:r>
          </a:p>
        </p:txBody>
      </p:sp>
      <p:sp>
        <p:nvSpPr>
          <p:cNvPr id="120" name="Isosceles Triangle 119">
            <a:extLst>
              <a:ext uri="{FF2B5EF4-FFF2-40B4-BE49-F238E27FC236}">
                <a16:creationId xmlns:a16="http://schemas.microsoft.com/office/drawing/2014/main" id="{AA437355-9F8B-4A6F-AAB1-840527A829D4}"/>
              </a:ext>
            </a:extLst>
          </p:cNvPr>
          <p:cNvSpPr>
            <a:spLocks noChangeArrowheads="1"/>
          </p:cNvSpPr>
          <p:nvPr/>
        </p:nvSpPr>
        <p:spPr bwMode="auto">
          <a:xfrm>
            <a:off x="2013525" y="2408722"/>
            <a:ext cx="175700"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21" name="Text Box 24">
            <a:extLst>
              <a:ext uri="{FF2B5EF4-FFF2-40B4-BE49-F238E27FC236}">
                <a16:creationId xmlns:a16="http://schemas.microsoft.com/office/drawing/2014/main" id="{A547E5D1-D54B-4250-846D-FE970644BEE5}"/>
              </a:ext>
            </a:extLst>
          </p:cNvPr>
          <p:cNvSpPr txBox="1">
            <a:spLocks noChangeArrowheads="1"/>
          </p:cNvSpPr>
          <p:nvPr/>
        </p:nvSpPr>
        <p:spPr bwMode="auto">
          <a:xfrm>
            <a:off x="1970948" y="3888380"/>
            <a:ext cx="144126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5/17-3/21</a:t>
            </a:r>
          </a:p>
        </p:txBody>
      </p:sp>
      <p:sp>
        <p:nvSpPr>
          <p:cNvPr id="125" name="Isosceles Triangle 124">
            <a:extLst>
              <a:ext uri="{FF2B5EF4-FFF2-40B4-BE49-F238E27FC236}">
                <a16:creationId xmlns:a16="http://schemas.microsoft.com/office/drawing/2014/main" id="{7D57DDC4-188E-446F-866B-8D2528A070AE}"/>
              </a:ext>
            </a:extLst>
          </p:cNvPr>
          <p:cNvSpPr>
            <a:spLocks noChangeArrowheads="1"/>
          </p:cNvSpPr>
          <p:nvPr/>
        </p:nvSpPr>
        <p:spPr bwMode="auto">
          <a:xfrm>
            <a:off x="691963" y="2432933"/>
            <a:ext cx="26352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cxnSp>
        <p:nvCxnSpPr>
          <p:cNvPr id="127" name="Straight Connector 126">
            <a:extLst>
              <a:ext uri="{FF2B5EF4-FFF2-40B4-BE49-F238E27FC236}">
                <a16:creationId xmlns:a16="http://schemas.microsoft.com/office/drawing/2014/main" id="{2D741719-48C6-4978-96AB-33C832196D61}"/>
              </a:ext>
            </a:extLst>
          </p:cNvPr>
          <p:cNvCxnSpPr/>
          <p:nvPr/>
        </p:nvCxnSpPr>
        <p:spPr bwMode="auto">
          <a:xfrm>
            <a:off x="263352" y="3840948"/>
            <a:ext cx="2726844"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Text Box 24">
            <a:extLst>
              <a:ext uri="{FF2B5EF4-FFF2-40B4-BE49-F238E27FC236}">
                <a16:creationId xmlns:a16="http://schemas.microsoft.com/office/drawing/2014/main" id="{F3200BBA-60BF-4CFD-AE55-831E4690B9CD}"/>
              </a:ext>
            </a:extLst>
          </p:cNvPr>
          <p:cNvSpPr txBox="1">
            <a:spLocks noChangeArrowheads="1"/>
          </p:cNvSpPr>
          <p:nvPr/>
        </p:nvSpPr>
        <p:spPr bwMode="auto">
          <a:xfrm>
            <a:off x="2530161" y="2600190"/>
            <a:ext cx="714755"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July 18</a:t>
            </a:r>
          </a:p>
          <a:p>
            <a:pPr algn="ctr"/>
            <a:r>
              <a:rPr lang="en-US" altLang="en-US" sz="600" dirty="0">
                <a:latin typeface="Arial" panose="020B0604020202020204" pitchFamily="34" charset="0"/>
                <a:cs typeface="Arial" panose="020B0604020202020204" pitchFamily="34" charset="0"/>
              </a:rPr>
              <a:t>Inter.</a:t>
            </a:r>
          </a:p>
          <a:p>
            <a:pPr algn="ctr"/>
            <a:r>
              <a:rPr lang="en-US" altLang="en-US" sz="600" dirty="0">
                <a:latin typeface="Arial" panose="020B0604020202020204" pitchFamily="34" charset="0"/>
                <a:cs typeface="Arial" panose="020B0604020202020204" pitchFamily="34" charset="0"/>
              </a:rPr>
              <a:t>comment</a:t>
            </a:r>
          </a:p>
          <a:p>
            <a:pPr algn="ctr"/>
            <a:r>
              <a:rPr lang="en-US" altLang="en-US" sz="600" dirty="0">
                <a:latin typeface="Arial" panose="020B0604020202020204" pitchFamily="34" charset="0"/>
                <a:cs typeface="Arial" panose="020B0604020202020204" pitchFamily="34" charset="0"/>
              </a:rPr>
              <a:t>collection</a:t>
            </a:r>
          </a:p>
        </p:txBody>
      </p:sp>
      <p:sp>
        <p:nvSpPr>
          <p:cNvPr id="145" name="Isosceles Triangle 144">
            <a:extLst>
              <a:ext uri="{FF2B5EF4-FFF2-40B4-BE49-F238E27FC236}">
                <a16:creationId xmlns:a16="http://schemas.microsoft.com/office/drawing/2014/main" id="{3B28E869-CA25-4246-8BD5-AE35F55D5CDD}"/>
              </a:ext>
            </a:extLst>
          </p:cNvPr>
          <p:cNvSpPr>
            <a:spLocks noChangeArrowheads="1"/>
          </p:cNvSpPr>
          <p:nvPr/>
        </p:nvSpPr>
        <p:spPr bwMode="auto">
          <a:xfrm>
            <a:off x="2795762" y="2415341"/>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46" name="Isosceles Triangle 145">
            <a:extLst>
              <a:ext uri="{FF2B5EF4-FFF2-40B4-BE49-F238E27FC236}">
                <a16:creationId xmlns:a16="http://schemas.microsoft.com/office/drawing/2014/main" id="{0B294817-DEC4-4480-B07A-9DD6DE770F4D}"/>
              </a:ext>
            </a:extLst>
          </p:cNvPr>
          <p:cNvSpPr>
            <a:spLocks noChangeArrowheads="1"/>
          </p:cNvSpPr>
          <p:nvPr/>
        </p:nvSpPr>
        <p:spPr bwMode="auto">
          <a:xfrm>
            <a:off x="2849037" y="2414094"/>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47" name="Text Box 24">
            <a:extLst>
              <a:ext uri="{FF2B5EF4-FFF2-40B4-BE49-F238E27FC236}">
                <a16:creationId xmlns:a16="http://schemas.microsoft.com/office/drawing/2014/main" id="{41ECCC80-8D2F-411C-A046-A1EE9D099118}"/>
              </a:ext>
            </a:extLst>
          </p:cNvPr>
          <p:cNvSpPr txBox="1">
            <a:spLocks noChangeArrowheads="1"/>
          </p:cNvSpPr>
          <p:nvPr/>
        </p:nvSpPr>
        <p:spPr bwMode="auto">
          <a:xfrm>
            <a:off x="2443807" y="2368058"/>
            <a:ext cx="436592"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SFD</a:t>
            </a:r>
          </a:p>
          <a:p>
            <a:pPr algn="ctr"/>
            <a:r>
              <a:rPr lang="en-US" altLang="en-US" sz="600" dirty="0">
                <a:latin typeface="Arial" panose="020B0604020202020204" pitchFamily="34" charset="0"/>
                <a:cs typeface="Arial" panose="020B0604020202020204" pitchFamily="34" charset="0"/>
              </a:rPr>
              <a:t>Final</a:t>
            </a:r>
          </a:p>
        </p:txBody>
      </p:sp>
      <p:cxnSp>
        <p:nvCxnSpPr>
          <p:cNvPr id="148" name="Straight Connector 147">
            <a:extLst>
              <a:ext uri="{FF2B5EF4-FFF2-40B4-BE49-F238E27FC236}">
                <a16:creationId xmlns:a16="http://schemas.microsoft.com/office/drawing/2014/main" id="{EDD273A8-30CE-4248-B9F8-E11D790DC1DE}"/>
              </a:ext>
            </a:extLst>
          </p:cNvPr>
          <p:cNvCxnSpPr/>
          <p:nvPr/>
        </p:nvCxnSpPr>
        <p:spPr bwMode="auto">
          <a:xfrm>
            <a:off x="810588" y="4174700"/>
            <a:ext cx="4356000" cy="7334"/>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Isosceles Triangle 149">
            <a:extLst>
              <a:ext uri="{FF2B5EF4-FFF2-40B4-BE49-F238E27FC236}">
                <a16:creationId xmlns:a16="http://schemas.microsoft.com/office/drawing/2014/main" id="{59441D21-CA4C-46FD-A061-1300276B8C4B}"/>
              </a:ext>
            </a:extLst>
          </p:cNvPr>
          <p:cNvSpPr>
            <a:spLocks noChangeArrowheads="1"/>
          </p:cNvSpPr>
          <p:nvPr/>
        </p:nvSpPr>
        <p:spPr bwMode="auto">
          <a:xfrm>
            <a:off x="3592204" y="2449991"/>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1" name="Text Box 24">
            <a:extLst>
              <a:ext uri="{FF2B5EF4-FFF2-40B4-BE49-F238E27FC236}">
                <a16:creationId xmlns:a16="http://schemas.microsoft.com/office/drawing/2014/main" id="{7257137D-C140-42D2-AF82-E571EE3A14B0}"/>
              </a:ext>
            </a:extLst>
          </p:cNvPr>
          <p:cNvSpPr txBox="1">
            <a:spLocks noChangeArrowheads="1"/>
          </p:cNvSpPr>
          <p:nvPr/>
        </p:nvSpPr>
        <p:spPr bwMode="auto">
          <a:xfrm>
            <a:off x="3687931" y="2383595"/>
            <a:ext cx="658690"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152" name="Rectangle 151">
            <a:extLst>
              <a:ext uri="{FF2B5EF4-FFF2-40B4-BE49-F238E27FC236}">
                <a16:creationId xmlns:a16="http://schemas.microsoft.com/office/drawing/2014/main" id="{57180947-F2CF-4175-986E-88B56A3D5595}"/>
              </a:ext>
            </a:extLst>
          </p:cNvPr>
          <p:cNvSpPr/>
          <p:nvPr/>
        </p:nvSpPr>
        <p:spPr>
          <a:xfrm>
            <a:off x="2999656" y="3890918"/>
            <a:ext cx="77731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CC28</a:t>
            </a:r>
          </a:p>
        </p:txBody>
      </p:sp>
      <p:sp>
        <p:nvSpPr>
          <p:cNvPr id="153" name="Rectangle 152">
            <a:extLst>
              <a:ext uri="{FF2B5EF4-FFF2-40B4-BE49-F238E27FC236}">
                <a16:creationId xmlns:a16="http://schemas.microsoft.com/office/drawing/2014/main" id="{CC30AC72-C1DB-4389-9759-AAF9081BE28B}"/>
              </a:ext>
            </a:extLst>
          </p:cNvPr>
          <p:cNvSpPr/>
          <p:nvPr/>
        </p:nvSpPr>
        <p:spPr>
          <a:xfrm>
            <a:off x="3766413" y="3888380"/>
            <a:ext cx="1373074"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155" name="Oval Callout 93">
            <a:extLst>
              <a:ext uri="{FF2B5EF4-FFF2-40B4-BE49-F238E27FC236}">
                <a16:creationId xmlns:a16="http://schemas.microsoft.com/office/drawing/2014/main" id="{CFEDDDC9-704E-402C-80F9-97FD7D66F6C7}"/>
              </a:ext>
            </a:extLst>
          </p:cNvPr>
          <p:cNvSpPr/>
          <p:nvPr/>
        </p:nvSpPr>
        <p:spPr bwMode="auto">
          <a:xfrm>
            <a:off x="3175124" y="4523238"/>
            <a:ext cx="722362" cy="487541"/>
          </a:xfrm>
          <a:prstGeom prst="wedgeEllipseCallout">
            <a:avLst>
              <a:gd name="adj1" fmla="val 32914"/>
              <a:gd name="adj2" fmla="val -13288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156" name="Oval Callout 61">
            <a:extLst>
              <a:ext uri="{FF2B5EF4-FFF2-40B4-BE49-F238E27FC236}">
                <a16:creationId xmlns:a16="http://schemas.microsoft.com/office/drawing/2014/main" id="{C1460C53-55DE-4E69-8306-D9EEC5D6D472}"/>
              </a:ext>
            </a:extLst>
          </p:cNvPr>
          <p:cNvSpPr/>
          <p:nvPr/>
        </p:nvSpPr>
        <p:spPr bwMode="auto">
          <a:xfrm>
            <a:off x="2283685" y="4523239"/>
            <a:ext cx="519343" cy="289185"/>
          </a:xfrm>
          <a:prstGeom prst="wedgeEllipseCallout">
            <a:avLst>
              <a:gd name="adj1" fmla="val 88219"/>
              <a:gd name="adj2" fmla="val -30423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SF</a:t>
            </a:r>
            <a:r>
              <a:rPr kumimoji="0" lang="en-US" sz="800" b="1" i="0" u="none" strike="noStrike" cap="none" normalizeH="0" baseline="0" dirty="0">
                <a:ln>
                  <a:noFill/>
                </a:ln>
                <a:solidFill>
                  <a:schemeClr val="tx1"/>
                </a:solidFill>
                <a:effectLst/>
                <a:latin typeface="Times New Roman" pitchFamily="16" charset="0"/>
                <a:ea typeface="MS Gothic" charset="-128"/>
              </a:rPr>
              <a:t>D Freeze</a:t>
            </a:r>
          </a:p>
        </p:txBody>
      </p:sp>
      <p:sp>
        <p:nvSpPr>
          <p:cNvPr id="161" name="Rectangle 160">
            <a:extLst>
              <a:ext uri="{FF2B5EF4-FFF2-40B4-BE49-F238E27FC236}">
                <a16:creationId xmlns:a16="http://schemas.microsoft.com/office/drawing/2014/main" id="{F91C410D-A0F8-489D-9873-3E5D0C80D27A}"/>
              </a:ext>
            </a:extLst>
          </p:cNvPr>
          <p:cNvSpPr/>
          <p:nvPr/>
        </p:nvSpPr>
        <p:spPr>
          <a:xfrm>
            <a:off x="5136613" y="3888529"/>
            <a:ext cx="1927894"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163" name="Oval Callout 93">
            <a:extLst>
              <a:ext uri="{FF2B5EF4-FFF2-40B4-BE49-F238E27FC236}">
                <a16:creationId xmlns:a16="http://schemas.microsoft.com/office/drawing/2014/main" id="{A55DFAB0-5797-465C-B664-371760473364}"/>
              </a:ext>
            </a:extLst>
          </p:cNvPr>
          <p:cNvSpPr/>
          <p:nvPr/>
        </p:nvSpPr>
        <p:spPr bwMode="auto">
          <a:xfrm>
            <a:off x="4151784" y="4523237"/>
            <a:ext cx="10065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164" name="Straight Connector 163">
            <a:extLst>
              <a:ext uri="{FF2B5EF4-FFF2-40B4-BE49-F238E27FC236}">
                <a16:creationId xmlns:a16="http://schemas.microsoft.com/office/drawing/2014/main" id="{52E32D23-69F6-49BA-9523-CDB5CBFEF3BF}"/>
              </a:ext>
            </a:extLst>
          </p:cNvPr>
          <p:cNvCxnSpPr/>
          <p:nvPr/>
        </p:nvCxnSpPr>
        <p:spPr bwMode="auto">
          <a:xfrm>
            <a:off x="5195919" y="4182700"/>
            <a:ext cx="1800000"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Oval Callout 93">
            <a:extLst>
              <a:ext uri="{FF2B5EF4-FFF2-40B4-BE49-F238E27FC236}">
                <a16:creationId xmlns:a16="http://schemas.microsoft.com/office/drawing/2014/main" id="{053659BB-C70B-464E-B908-B4640A2FBA93}"/>
              </a:ext>
            </a:extLst>
          </p:cNvPr>
          <p:cNvSpPr/>
          <p:nvPr/>
        </p:nvSpPr>
        <p:spPr bwMode="auto">
          <a:xfrm>
            <a:off x="5736652" y="4582330"/>
            <a:ext cx="10065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11" name="Isosceles Triangle 110">
            <a:extLst>
              <a:ext uri="{FF2B5EF4-FFF2-40B4-BE49-F238E27FC236}">
                <a16:creationId xmlns:a16="http://schemas.microsoft.com/office/drawing/2014/main" id="{DD1F662E-8959-49A4-88BE-5AE6F718E288}"/>
              </a:ext>
            </a:extLst>
          </p:cNvPr>
          <p:cNvSpPr>
            <a:spLocks noChangeArrowheads="1"/>
          </p:cNvSpPr>
          <p:nvPr/>
        </p:nvSpPr>
        <p:spPr bwMode="auto">
          <a:xfrm>
            <a:off x="7896200" y="3068960"/>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7" name="Text Box 26">
            <a:extLst>
              <a:ext uri="{FF2B5EF4-FFF2-40B4-BE49-F238E27FC236}">
                <a16:creationId xmlns:a16="http://schemas.microsoft.com/office/drawing/2014/main" id="{1BB62CF0-E562-4410-9872-349190F1677A}"/>
              </a:ext>
            </a:extLst>
          </p:cNvPr>
          <p:cNvSpPr txBox="1">
            <a:spLocks noChangeArrowheads="1"/>
          </p:cNvSpPr>
          <p:nvPr/>
        </p:nvSpPr>
        <p:spPr bwMode="auto">
          <a:xfrm flipH="1">
            <a:off x="6754638" y="2655706"/>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58" name="Isosceles Triangle 157">
            <a:extLst>
              <a:ext uri="{FF2B5EF4-FFF2-40B4-BE49-F238E27FC236}">
                <a16:creationId xmlns:a16="http://schemas.microsoft.com/office/drawing/2014/main" id="{1829E6D2-C959-48D2-9FC0-FFED226D051A}"/>
              </a:ext>
            </a:extLst>
          </p:cNvPr>
          <p:cNvSpPr>
            <a:spLocks noChangeArrowheads="1"/>
          </p:cNvSpPr>
          <p:nvPr/>
        </p:nvSpPr>
        <p:spPr bwMode="auto">
          <a:xfrm flipH="1">
            <a:off x="6953894" y="2436316"/>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grpSp>
        <p:nvGrpSpPr>
          <p:cNvPr id="3" name="Group 2">
            <a:extLst>
              <a:ext uri="{FF2B5EF4-FFF2-40B4-BE49-F238E27FC236}">
                <a16:creationId xmlns:a16="http://schemas.microsoft.com/office/drawing/2014/main" id="{28CF0915-8ED0-4994-B502-33D19ECAB01A}"/>
              </a:ext>
            </a:extLst>
          </p:cNvPr>
          <p:cNvGrpSpPr/>
          <p:nvPr/>
        </p:nvGrpSpPr>
        <p:grpSpPr>
          <a:xfrm>
            <a:off x="7668534" y="2425355"/>
            <a:ext cx="650149" cy="672139"/>
            <a:chOff x="7668534" y="2425355"/>
            <a:chExt cx="650149" cy="672139"/>
          </a:xfrm>
        </p:grpSpPr>
        <p:sp>
          <p:nvSpPr>
            <p:cNvPr id="159" name="Text Box 26">
              <a:extLst>
                <a:ext uri="{FF2B5EF4-FFF2-40B4-BE49-F238E27FC236}">
                  <a16:creationId xmlns:a16="http://schemas.microsoft.com/office/drawing/2014/main" id="{E8DE5F9A-9D3C-4C73-BFC7-EED51F4D1918}"/>
                </a:ext>
              </a:extLst>
            </p:cNvPr>
            <p:cNvSpPr txBox="1">
              <a:spLocks noChangeArrowheads="1"/>
            </p:cNvSpPr>
            <p:nvPr/>
          </p:nvSpPr>
          <p:spPr bwMode="auto">
            <a:xfrm flipH="1">
              <a:off x="7668534" y="2645309"/>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60" name="Isosceles Triangle 159">
              <a:extLst>
                <a:ext uri="{FF2B5EF4-FFF2-40B4-BE49-F238E27FC236}">
                  <a16:creationId xmlns:a16="http://schemas.microsoft.com/office/drawing/2014/main" id="{3A3D8048-3EBA-46FE-9184-5444CD320345}"/>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
        <p:nvSpPr>
          <p:cNvPr id="162" name="Text Box 29">
            <a:extLst>
              <a:ext uri="{FF2B5EF4-FFF2-40B4-BE49-F238E27FC236}">
                <a16:creationId xmlns:a16="http://schemas.microsoft.com/office/drawing/2014/main" id="{4D338DF7-FA29-482B-919B-2A35726598BC}"/>
              </a:ext>
            </a:extLst>
          </p:cNvPr>
          <p:cNvSpPr txBox="1">
            <a:spLocks noChangeArrowheads="1"/>
          </p:cNvSpPr>
          <p:nvPr/>
        </p:nvSpPr>
        <p:spPr bwMode="auto">
          <a:xfrm flipH="1">
            <a:off x="7248128" y="3306149"/>
            <a:ext cx="1074295"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71" name="Isosceles Triangle 170">
            <a:extLst>
              <a:ext uri="{FF2B5EF4-FFF2-40B4-BE49-F238E27FC236}">
                <a16:creationId xmlns:a16="http://schemas.microsoft.com/office/drawing/2014/main" id="{DCC5BBF5-68C6-48CF-B621-AF59B163E79E}"/>
              </a:ext>
            </a:extLst>
          </p:cNvPr>
          <p:cNvSpPr>
            <a:spLocks noChangeArrowheads="1"/>
          </p:cNvSpPr>
          <p:nvPr/>
        </p:nvSpPr>
        <p:spPr bwMode="auto">
          <a:xfrm>
            <a:off x="10642354" y="2431553"/>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72" name="Text Box 29">
            <a:extLst>
              <a:ext uri="{FF2B5EF4-FFF2-40B4-BE49-F238E27FC236}">
                <a16:creationId xmlns:a16="http://schemas.microsoft.com/office/drawing/2014/main" id="{A4BE7802-A5F3-45C9-B17C-6A16E32A1182}"/>
              </a:ext>
            </a:extLst>
          </p:cNvPr>
          <p:cNvSpPr txBox="1">
            <a:spLocks noChangeArrowheads="1"/>
          </p:cNvSpPr>
          <p:nvPr/>
        </p:nvSpPr>
        <p:spPr bwMode="auto">
          <a:xfrm flipH="1">
            <a:off x="10356796" y="2691938"/>
            <a:ext cx="79958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68" name="Rectangle 167">
            <a:extLst>
              <a:ext uri="{FF2B5EF4-FFF2-40B4-BE49-F238E27FC236}">
                <a16:creationId xmlns:a16="http://schemas.microsoft.com/office/drawing/2014/main" id="{A6609AD8-0BD0-4DE6-98A2-627D5F941659}"/>
              </a:ext>
            </a:extLst>
          </p:cNvPr>
          <p:cNvSpPr/>
          <p:nvPr/>
        </p:nvSpPr>
        <p:spPr>
          <a:xfrm>
            <a:off x="7055129" y="3890741"/>
            <a:ext cx="1037171" cy="241084"/>
          </a:xfrm>
          <a:prstGeom prst="rect">
            <a:avLst/>
          </a:prstGeom>
          <a:gradFill>
            <a:gsLst>
              <a:gs pos="0">
                <a:srgbClr val="FFFF00"/>
              </a:gs>
              <a:gs pos="68000">
                <a:srgbClr val="FFFF00"/>
              </a:gs>
              <a:gs pos="79000">
                <a:srgbClr val="00B050"/>
              </a:gs>
              <a:gs pos="100000">
                <a:srgbClr val="00B050"/>
              </a:gs>
            </a:gsLst>
            <a:lin ang="108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73" name="Rectangle 172">
            <a:extLst>
              <a:ext uri="{FF2B5EF4-FFF2-40B4-BE49-F238E27FC236}">
                <a16:creationId xmlns:a16="http://schemas.microsoft.com/office/drawing/2014/main" id="{F4CFBCF5-0562-4CD1-8BE5-1D5BE737664D}"/>
              </a:ext>
            </a:extLst>
          </p:cNvPr>
          <p:cNvSpPr/>
          <p:nvPr/>
        </p:nvSpPr>
        <p:spPr>
          <a:xfrm>
            <a:off x="9201477" y="3888407"/>
            <a:ext cx="777965" cy="24832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2</a:t>
            </a:r>
            <a:r>
              <a:rPr lang="en-US" sz="1100" baseline="30000" dirty="0">
                <a:solidFill>
                  <a:schemeClr val="tx1"/>
                </a:solidFill>
              </a:rPr>
              <a:t>nd</a:t>
            </a:r>
            <a:r>
              <a:rPr lang="en-US" sz="1100" dirty="0">
                <a:solidFill>
                  <a:schemeClr val="tx1"/>
                </a:solidFill>
              </a:rPr>
              <a:t> SA</a:t>
            </a:r>
          </a:p>
        </p:txBody>
      </p:sp>
      <p:sp>
        <p:nvSpPr>
          <p:cNvPr id="169" name="Rectangle 168">
            <a:extLst>
              <a:ext uri="{FF2B5EF4-FFF2-40B4-BE49-F238E27FC236}">
                <a16:creationId xmlns:a16="http://schemas.microsoft.com/office/drawing/2014/main" id="{8200F9A2-67E5-4987-9546-12211A6042BD}"/>
              </a:ext>
            </a:extLst>
          </p:cNvPr>
          <p:cNvSpPr/>
          <p:nvPr/>
        </p:nvSpPr>
        <p:spPr>
          <a:xfrm>
            <a:off x="7323995" y="3645563"/>
            <a:ext cx="712067" cy="243918"/>
          </a:xfrm>
          <a:prstGeom prst="rect">
            <a:avLst/>
          </a:prstGeom>
          <a:gradFill>
            <a:gsLst>
              <a:gs pos="0">
                <a:srgbClr val="FFFF00"/>
              </a:gs>
              <a:gs pos="0">
                <a:srgbClr val="FFFF00"/>
              </a:gs>
              <a:gs pos="62000">
                <a:srgbClr val="FFFF00"/>
              </a:gs>
              <a:gs pos="81000">
                <a:srgbClr val="00B050"/>
              </a:gs>
            </a:gsLst>
            <a:lin ang="108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62" name="Rectangle 61">
            <a:extLst>
              <a:ext uri="{FF2B5EF4-FFF2-40B4-BE49-F238E27FC236}">
                <a16:creationId xmlns:a16="http://schemas.microsoft.com/office/drawing/2014/main" id="{02C6E214-6D3E-41BA-9208-3834DA86B95B}"/>
              </a:ext>
            </a:extLst>
          </p:cNvPr>
          <p:cNvSpPr/>
          <p:nvPr/>
        </p:nvSpPr>
        <p:spPr>
          <a:xfrm>
            <a:off x="8475419" y="3889351"/>
            <a:ext cx="879000" cy="24757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1</a:t>
            </a:r>
            <a:r>
              <a:rPr lang="en-US" sz="1100" baseline="30000" dirty="0">
                <a:solidFill>
                  <a:schemeClr val="tx1"/>
                </a:solidFill>
              </a:rPr>
              <a:t>st</a:t>
            </a:r>
            <a:r>
              <a:rPr lang="en-US" sz="1100" dirty="0">
                <a:solidFill>
                  <a:schemeClr val="tx1"/>
                </a:solidFill>
              </a:rPr>
              <a:t> SA</a:t>
            </a:r>
          </a:p>
        </p:txBody>
      </p:sp>
      <p:sp>
        <p:nvSpPr>
          <p:cNvPr id="170" name="Rectangle 169">
            <a:extLst>
              <a:ext uri="{FF2B5EF4-FFF2-40B4-BE49-F238E27FC236}">
                <a16:creationId xmlns:a16="http://schemas.microsoft.com/office/drawing/2014/main" id="{67AF27AE-0EAD-4603-A050-028DEEF65666}"/>
              </a:ext>
            </a:extLst>
          </p:cNvPr>
          <p:cNvSpPr/>
          <p:nvPr/>
        </p:nvSpPr>
        <p:spPr>
          <a:xfrm>
            <a:off x="8040216" y="3890636"/>
            <a:ext cx="446793" cy="241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schemeClr val="tx1"/>
                </a:solidFill>
              </a:rPr>
              <a:t>Next </a:t>
            </a:r>
          </a:p>
          <a:p>
            <a:pPr algn="ctr">
              <a:defRPr/>
            </a:pPr>
            <a:r>
              <a:rPr lang="en-US" sz="1000" dirty="0">
                <a:solidFill>
                  <a:schemeClr val="tx1"/>
                </a:solidFill>
              </a:rPr>
              <a:t>LB</a:t>
            </a:r>
          </a:p>
        </p:txBody>
      </p:sp>
      <p:sp>
        <p:nvSpPr>
          <p:cNvPr id="63" name="Rectangle 62">
            <a:extLst>
              <a:ext uri="{FF2B5EF4-FFF2-40B4-BE49-F238E27FC236}">
                <a16:creationId xmlns:a16="http://schemas.microsoft.com/office/drawing/2014/main" id="{86584CC9-10B2-40BB-A3F1-131186C79250}"/>
              </a:ext>
            </a:extLst>
          </p:cNvPr>
          <p:cNvSpPr/>
          <p:nvPr/>
        </p:nvSpPr>
        <p:spPr>
          <a:xfrm>
            <a:off x="8362375" y="3642824"/>
            <a:ext cx="241417" cy="241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64" name="Oval Callout 93">
            <a:extLst>
              <a:ext uri="{FF2B5EF4-FFF2-40B4-BE49-F238E27FC236}">
                <a16:creationId xmlns:a16="http://schemas.microsoft.com/office/drawing/2014/main" id="{A65DD93F-BB47-4E8E-8821-C6F5E935C5A2}"/>
              </a:ext>
            </a:extLst>
          </p:cNvPr>
          <p:cNvSpPr/>
          <p:nvPr/>
        </p:nvSpPr>
        <p:spPr bwMode="auto">
          <a:xfrm>
            <a:off x="8707022" y="2832100"/>
            <a:ext cx="1158306" cy="487541"/>
          </a:xfrm>
          <a:prstGeom prst="wedgeEllipseCallout">
            <a:avLst>
              <a:gd name="adj1" fmla="val -71339"/>
              <a:gd name="adj2" fmla="val 116380"/>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grpSp>
        <p:nvGrpSpPr>
          <p:cNvPr id="66" name="Group 65">
            <a:extLst>
              <a:ext uri="{FF2B5EF4-FFF2-40B4-BE49-F238E27FC236}">
                <a16:creationId xmlns:a16="http://schemas.microsoft.com/office/drawing/2014/main" id="{3F65A8A0-3EEF-4C41-BB52-29E8E9A84FF5}"/>
              </a:ext>
            </a:extLst>
          </p:cNvPr>
          <p:cNvGrpSpPr/>
          <p:nvPr/>
        </p:nvGrpSpPr>
        <p:grpSpPr>
          <a:xfrm>
            <a:off x="8987553" y="2424078"/>
            <a:ext cx="650149" cy="395140"/>
            <a:chOff x="7668534" y="2425355"/>
            <a:chExt cx="650149" cy="395140"/>
          </a:xfrm>
        </p:grpSpPr>
        <p:sp>
          <p:nvSpPr>
            <p:cNvPr id="67" name="Text Box 26">
              <a:extLst>
                <a:ext uri="{FF2B5EF4-FFF2-40B4-BE49-F238E27FC236}">
                  <a16:creationId xmlns:a16="http://schemas.microsoft.com/office/drawing/2014/main" id="{3A6F5E8C-33B1-424C-8B0A-C9CE3A7C87F2}"/>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p:txBody>
        </p:sp>
        <p:sp>
          <p:nvSpPr>
            <p:cNvPr id="68" name="Isosceles Triangle 67">
              <a:extLst>
                <a:ext uri="{FF2B5EF4-FFF2-40B4-BE49-F238E27FC236}">
                  <a16:creationId xmlns:a16="http://schemas.microsoft.com/office/drawing/2014/main" id="{6042DA1B-4AB9-4785-9E8D-B31232BAC7DF}"/>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1B5376F2-543E-4B6C-8A7A-2DF2B9112520}"/>
              </a:ext>
            </a:extLst>
          </p:cNvPr>
          <p:cNvGrpSpPr/>
          <p:nvPr/>
        </p:nvGrpSpPr>
        <p:grpSpPr>
          <a:xfrm>
            <a:off x="9622315" y="2404168"/>
            <a:ext cx="650149" cy="395140"/>
            <a:chOff x="7668534" y="2425355"/>
            <a:chExt cx="650149" cy="395140"/>
          </a:xfrm>
        </p:grpSpPr>
        <p:sp>
          <p:nvSpPr>
            <p:cNvPr id="70" name="Text Box 26">
              <a:extLst>
                <a:ext uri="{FF2B5EF4-FFF2-40B4-BE49-F238E27FC236}">
                  <a16:creationId xmlns:a16="http://schemas.microsoft.com/office/drawing/2014/main" id="{BD436B5B-D98D-4061-A4C3-867D87BE0C8A}"/>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p:txBody>
        </p:sp>
        <p:sp>
          <p:nvSpPr>
            <p:cNvPr id="71" name="Isosceles Triangle 70">
              <a:extLst>
                <a:ext uri="{FF2B5EF4-FFF2-40B4-BE49-F238E27FC236}">
                  <a16:creationId xmlns:a16="http://schemas.microsoft.com/office/drawing/2014/main" id="{4F7733D1-90D3-4856-B0BE-13784629A0C6}"/>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30738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Towards May Meeting and Beyond</a:t>
            </a:r>
          </a:p>
        </p:txBody>
      </p:sp>
      <p:sp>
        <p:nvSpPr>
          <p:cNvPr id="3" name="Content Placeholder 2"/>
          <p:cNvSpPr>
            <a:spLocks noGrp="1"/>
          </p:cNvSpPr>
          <p:nvPr>
            <p:ph idx="1"/>
          </p:nvPr>
        </p:nvSpPr>
        <p:spPr>
          <a:xfrm>
            <a:off x="929217" y="1628800"/>
            <a:ext cx="10361084" cy="4473253"/>
          </a:xfrm>
        </p:spPr>
        <p:txBody>
          <a:bodyPr/>
          <a:lstStyle/>
          <a:p>
            <a:pPr>
              <a:buFont typeface="Arial" panose="020B0604020202020204" pitchFamily="34" charset="0"/>
              <a:buChar char="•"/>
            </a:pPr>
            <a:r>
              <a:rPr lang="en-US" b="0" dirty="0"/>
              <a:t>Continue LB253 comment resolution.</a:t>
            </a:r>
          </a:p>
          <a:p>
            <a:pPr>
              <a:buFont typeface="Arial" panose="020B0604020202020204" pitchFamily="34" charset="0"/>
              <a:buChar char="•"/>
            </a:pPr>
            <a:r>
              <a:rPr lang="en-US" b="0" dirty="0"/>
              <a:t>Generate P802.11az D3.1 adopting resolutions from March meeting.</a:t>
            </a:r>
          </a:p>
          <a:p>
            <a:pPr>
              <a:buFont typeface="Arial" panose="020B0604020202020204" pitchFamily="34" charset="0"/>
              <a:buChar char="•"/>
            </a:pPr>
            <a:r>
              <a:rPr lang="en-US" b="0" dirty="0"/>
              <a:t>Response to MDR findings </a:t>
            </a:r>
            <a:r>
              <a:rPr lang="en-US" sz="1800" b="0" dirty="0"/>
              <a:t>(Editors)</a:t>
            </a:r>
            <a:r>
              <a:rPr lang="en-US" sz="2000" b="0" dirty="0"/>
              <a:t>.</a:t>
            </a:r>
            <a:endParaRPr lang="en-US" b="0" dirty="0"/>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456497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
        <p:nvSpPr>
          <p:cNvPr id="17" name="Title 1">
            <a:extLst>
              <a:ext uri="{FF2B5EF4-FFF2-40B4-BE49-F238E27FC236}">
                <a16:creationId xmlns:a16="http://schemas.microsoft.com/office/drawing/2014/main" id="{14854C87-3E65-4835-A08B-FD210702E580}"/>
              </a:ext>
            </a:extLst>
          </p:cNvPr>
          <p:cNvSpPr>
            <a:spLocks noGrp="1"/>
          </p:cNvSpPr>
          <p:nvPr>
            <p:ph type="title"/>
          </p:nvPr>
        </p:nvSpPr>
        <p:spPr>
          <a:xfrm>
            <a:off x="914401" y="685801"/>
            <a:ext cx="10361084" cy="510951"/>
          </a:xfrm>
        </p:spPr>
        <p:txBody>
          <a:bodyPr/>
          <a:lstStyle/>
          <a:p>
            <a:r>
              <a:rPr lang="en-US" altLang="en-US" dirty="0">
                <a:solidFill>
                  <a:schemeClr val="tx2"/>
                </a:solidFill>
              </a:rPr>
              <a:t>Teleconference Schedule until the May meeting</a:t>
            </a:r>
            <a:endParaRPr lang="en-US" dirty="0"/>
          </a:p>
        </p:txBody>
      </p:sp>
      <p:sp>
        <p:nvSpPr>
          <p:cNvPr id="18" name="Content Placeholder 2">
            <a:extLst>
              <a:ext uri="{FF2B5EF4-FFF2-40B4-BE49-F238E27FC236}">
                <a16:creationId xmlns:a16="http://schemas.microsoft.com/office/drawing/2014/main" id="{B678EE54-FB4A-4522-B713-D001CF33A112}"/>
              </a:ext>
            </a:extLst>
          </p:cNvPr>
          <p:cNvSpPr>
            <a:spLocks noGrp="1"/>
          </p:cNvSpPr>
          <p:nvPr>
            <p:ph idx="1"/>
          </p:nvPr>
        </p:nvSpPr>
        <p:spPr>
          <a:xfrm>
            <a:off x="914401" y="1276129"/>
            <a:ext cx="10361084" cy="4818286"/>
          </a:xfrm>
        </p:spPr>
        <p:txBody>
          <a:bodyPr/>
          <a:lstStyle/>
          <a:p>
            <a:pPr>
              <a:buFont typeface="Arial" panose="020B0604020202020204" pitchFamily="34" charset="0"/>
              <a:buChar char="•"/>
            </a:pPr>
            <a:r>
              <a:rPr lang="en-US" altLang="en-US" sz="2000" b="0" dirty="0"/>
              <a:t>March 17*, 31 		13:00 – 15:00 ET</a:t>
            </a:r>
          </a:p>
          <a:p>
            <a:pPr>
              <a:buFont typeface="Arial" panose="020B0604020202020204" pitchFamily="34" charset="0"/>
              <a:buChar char="•"/>
            </a:pPr>
            <a:r>
              <a:rPr lang="en-US" altLang="en-US" sz="2000" b="0" dirty="0"/>
              <a:t>March 25</a:t>
            </a:r>
            <a:r>
              <a:rPr lang="en-US" altLang="en-US" sz="1800" b="0" baseline="30000" dirty="0"/>
              <a:t>+</a:t>
            </a:r>
            <a:r>
              <a:rPr lang="en-US" altLang="en-US" sz="2000" b="0" dirty="0"/>
              <a:t> 	 		10:00 – 12:00 ET</a:t>
            </a:r>
          </a:p>
          <a:p>
            <a:pPr>
              <a:buFont typeface="Arial" panose="020B0604020202020204" pitchFamily="34" charset="0"/>
              <a:buChar char="•"/>
            </a:pPr>
            <a:r>
              <a:rPr lang="en-US" altLang="en-US" sz="2000" b="0" dirty="0"/>
              <a:t>April 7,14,21			13:00 – 15:00 ET</a:t>
            </a:r>
          </a:p>
          <a:p>
            <a:pPr>
              <a:buFont typeface="Arial" panose="020B0604020202020204" pitchFamily="34" charset="0"/>
              <a:buChar char="•"/>
            </a:pPr>
            <a:r>
              <a:rPr lang="en-US" altLang="en-US" sz="2000" b="0" dirty="0"/>
              <a:t>April 29</a:t>
            </a:r>
            <a:r>
              <a:rPr lang="en-US" altLang="en-US" sz="2000" b="0" baseline="30000" dirty="0"/>
              <a:t> +</a:t>
            </a:r>
            <a:r>
              <a:rPr lang="en-US" altLang="en-US" sz="2000" b="0" dirty="0"/>
              <a:t>				10:00 – 12:00 ET</a:t>
            </a:r>
          </a:p>
          <a:p>
            <a:pPr>
              <a:buFont typeface="Arial" panose="020B0604020202020204" pitchFamily="34" charset="0"/>
              <a:buChar char="•"/>
            </a:pPr>
            <a:r>
              <a:rPr lang="en-US" altLang="en-US" sz="2000" b="0" dirty="0"/>
              <a:t>May 5, 26 			13:00 – 15:00 ET</a:t>
            </a:r>
          </a:p>
          <a:p>
            <a:pPr marL="0" indent="0"/>
            <a:endParaRPr lang="en-US" altLang="en-US" sz="1200" b="0" dirty="0"/>
          </a:p>
          <a:p>
            <a:pPr marL="0" indent="0"/>
            <a:endParaRPr lang="en-US" altLang="en-US" sz="1200" b="0" dirty="0"/>
          </a:p>
          <a:p>
            <a:pPr marL="0" indent="0"/>
            <a:endParaRPr lang="en-US" altLang="en-US" sz="1200" b="0" dirty="0"/>
          </a:p>
          <a:p>
            <a:pPr marL="0" indent="0"/>
            <a:endParaRPr lang="en-US" altLang="en-US" sz="1200" b="0" dirty="0"/>
          </a:p>
          <a:p>
            <a:pPr marL="0" indent="0"/>
            <a:endParaRPr lang="en-US" altLang="en-US" sz="1200" b="0" dirty="0"/>
          </a:p>
          <a:p>
            <a:pPr marL="0" indent="0"/>
            <a:r>
              <a:rPr lang="en-US" altLang="en-US" sz="1200" b="0" dirty="0"/>
              <a:t>*</a:t>
            </a:r>
            <a:r>
              <a:rPr lang="en-US" altLang="en-US" sz="1400" b="0" dirty="0"/>
              <a:t>Previously announced. </a:t>
            </a:r>
          </a:p>
          <a:p>
            <a:pPr marL="0" indent="0"/>
            <a:r>
              <a:rPr lang="en-US" altLang="en-US" sz="1600" b="0" dirty="0"/>
              <a:t>**</a:t>
            </a:r>
            <a:r>
              <a:rPr lang="en-US" altLang="en-US" sz="1400" b="0" dirty="0"/>
              <a:t>WG May meeting is running May 10</a:t>
            </a:r>
            <a:r>
              <a:rPr lang="en-US" altLang="en-US" sz="1400" b="0" baseline="30000" dirty="0"/>
              <a:t>th</a:t>
            </a:r>
            <a:r>
              <a:rPr lang="en-US" altLang="en-US" sz="1400" b="0" dirty="0"/>
              <a:t> – 18</a:t>
            </a:r>
            <a:r>
              <a:rPr lang="en-US" altLang="en-US" sz="1400" b="0" baseline="30000" dirty="0"/>
              <a:t>th</a:t>
            </a:r>
            <a:r>
              <a:rPr lang="en-US" altLang="en-US" sz="1400" b="0" dirty="0"/>
              <a:t> , refer to WG agenda doc.</a:t>
            </a:r>
          </a:p>
          <a:p>
            <a:pPr marL="0" indent="0"/>
            <a:r>
              <a:rPr lang="en-US" altLang="en-US" sz="1400" b="0" dirty="0"/>
              <a:t>+ Plenary (motion) meeting.</a:t>
            </a:r>
          </a:p>
          <a:p>
            <a:pPr>
              <a:buFont typeface="Arial" panose="020B0604020202020204" pitchFamily="34" charset="0"/>
              <a:buChar char="•"/>
            </a:pPr>
            <a:endParaRPr lang="en-US" altLang="en-US" sz="1600" b="0" dirty="0"/>
          </a:p>
          <a:p>
            <a:pPr marL="0" indent="0"/>
            <a:endParaRPr lang="en-US" altLang="en-US" sz="1600" b="0" dirty="0"/>
          </a:p>
        </p:txBody>
      </p:sp>
    </p:spTree>
    <p:extLst>
      <p:ext uri="{BB962C8B-B14F-4D97-AF65-F5344CB8AC3E}">
        <p14:creationId xmlns:p14="http://schemas.microsoft.com/office/powerpoint/2010/main" val="209374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Content Placeholder 7">
            <a:extLst>
              <a:ext uri="{FF2B5EF4-FFF2-40B4-BE49-F238E27FC236}">
                <a16:creationId xmlns:a16="http://schemas.microsoft.com/office/drawing/2014/main" id="{B740BBBE-45CE-4044-BCF5-43920FFF5F2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406" y="685800"/>
            <a:ext cx="10458394" cy="5715000"/>
          </a:xfr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March 2021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2020-03-12</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Nikola Serafimovski, pureLiFi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50</a:t>
            </a:fld>
            <a:endParaRPr lang="en-GB" dirty="0"/>
          </a:p>
        </p:txBody>
      </p:sp>
      <p:graphicFrame>
        <p:nvGraphicFramePr>
          <p:cNvPr id="3075" name="Object 3"/>
          <p:cNvGraphicFramePr>
            <a:graphicFrameLocks noChangeAspect="1"/>
          </p:cNvGraphicFramePr>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8452"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March 2021 session.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51</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activities at the March meeting</a:t>
            </a:r>
          </a:p>
        </p:txBody>
      </p:sp>
      <p:sp>
        <p:nvSpPr>
          <p:cNvPr id="3" name="Content Placeholder 2"/>
          <p:cNvSpPr>
            <a:spLocks noGrp="1"/>
          </p:cNvSpPr>
          <p:nvPr>
            <p:ph idx="1"/>
          </p:nvPr>
        </p:nvSpPr>
        <p:spPr>
          <a:xfrm>
            <a:off x="632267" y="1484784"/>
            <a:ext cx="11026949" cy="4113213"/>
          </a:xfrm>
        </p:spPr>
        <p:txBody>
          <a:bodyPr/>
          <a:lstStyle/>
          <a:p>
            <a:pPr marL="457200" lvl="1" indent="0">
              <a:buFontTx/>
              <a:buNone/>
              <a:defRPr/>
            </a:pPr>
            <a:r>
              <a:rPr lang="en-US" altLang="en-US" sz="2400" b="1" u="sng" dirty="0"/>
              <a:t>Content</a:t>
            </a:r>
          </a:p>
          <a:p>
            <a:pPr marL="457200" lvl="1" indent="0">
              <a:buFontTx/>
              <a:buNone/>
              <a:defRPr/>
            </a:pPr>
            <a:r>
              <a:rPr lang="en-GB" altLang="en-US" dirty="0"/>
              <a:t>Approved:</a:t>
            </a:r>
          </a:p>
          <a:p>
            <a:pPr marL="800100" lvl="1" indent="-342900">
              <a:buFont typeface="Arial" panose="020B0604020202020204" pitchFamily="34" charset="0"/>
              <a:buChar char="•"/>
              <a:defRPr/>
            </a:pPr>
            <a:r>
              <a:rPr lang="en-GB" altLang="en-US" dirty="0"/>
              <a:t>Creation of Draft 0.4 with multiple comments on the PHY and additional content for the MAC</a:t>
            </a:r>
          </a:p>
          <a:p>
            <a:pPr marL="457200" lvl="1" indent="0">
              <a:defRPr/>
            </a:pPr>
            <a:endParaRPr lang="en-GB" altLang="en-US" dirty="0"/>
          </a:p>
          <a:p>
            <a:pPr marL="457200" lvl="1" indent="0">
              <a:defRPr/>
            </a:pPr>
            <a:r>
              <a:rPr lang="en-GB" altLang="en-US" dirty="0"/>
              <a:t>The committee completed its agenda items for the meeting. </a:t>
            </a:r>
          </a:p>
          <a:p>
            <a:pPr marL="800100" lvl="1" indent="-342900" algn="just">
              <a:buFont typeface="Arial" panose="020B0604020202020204" pitchFamily="34" charset="0"/>
              <a:buChar char="•"/>
              <a:defRPr/>
            </a:pPr>
            <a:r>
              <a:rPr lang="en-GB" altLang="en-US" dirty="0"/>
              <a:t>MAC contributions were considered and approved </a:t>
            </a:r>
          </a:p>
          <a:p>
            <a:pPr marL="800100" lvl="1" indent="-342900" algn="just">
              <a:buFont typeface="Arial" panose="020B0604020202020204" pitchFamily="34" charset="0"/>
              <a:buChar char="•"/>
              <a:defRPr/>
            </a:pPr>
            <a:r>
              <a:rPr lang="en-GB" altLang="en-US" dirty="0"/>
              <a:t>LC channel numbering and agreed</a:t>
            </a:r>
          </a:p>
          <a:p>
            <a:pPr marL="800100" lvl="1" indent="-342900" algn="just">
              <a:buFont typeface="Arial" panose="020B0604020202020204" pitchFamily="34" charset="0"/>
              <a:buChar char="•"/>
              <a:defRPr/>
            </a:pPr>
            <a:r>
              <a:rPr lang="en-GB" altLang="en-US" dirty="0"/>
              <a:t>CCA concepts were discussed</a:t>
            </a:r>
          </a:p>
          <a:p>
            <a:pPr marL="800100" lvl="1" indent="-342900" algn="just">
              <a:buFont typeface="Arial" panose="020B0604020202020204" pitchFamily="34" charset="0"/>
              <a:buChar char="•"/>
              <a:defRPr/>
            </a:pPr>
            <a:r>
              <a:rPr lang="en-GB" altLang="en-US" dirty="0"/>
              <a:t>Changes to the LC HE PHY discussed and agreed</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11-21/0216r3.</a:t>
            </a:r>
          </a:p>
          <a:p>
            <a:pPr marL="457200" lvl="1" indent="0">
              <a:buFontTx/>
              <a:buNone/>
              <a:defRPr/>
            </a:pPr>
            <a:r>
              <a:rPr lang="en-US" altLang="en-US" b="1" dirty="0"/>
              <a:t>Minutes of the meeting are available in doc. 11-21/0446r0.</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52</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March 2021</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2267" y="1628800"/>
            <a:ext cx="11026949" cy="4113213"/>
          </a:xfrm>
        </p:spPr>
        <p:txBody>
          <a:bodyPr/>
          <a:lstStyle/>
          <a:p>
            <a:pPr marL="800100" lvl="1" indent="-342900">
              <a:buFont typeface="Arial" panose="020B0604020202020204" pitchFamily="34" charset="0"/>
              <a:buChar char="•"/>
              <a:defRPr/>
            </a:pPr>
            <a:r>
              <a:rPr lang="en-GB" altLang="en-US" sz="2400" dirty="0"/>
              <a:t>Review Draft 0.4</a:t>
            </a:r>
          </a:p>
          <a:p>
            <a:pPr marL="800100" lvl="1" indent="-342900">
              <a:buFont typeface="Arial" panose="020B0604020202020204" pitchFamily="34" charset="0"/>
              <a:buChar char="•"/>
              <a:defRPr/>
            </a:pPr>
            <a:r>
              <a:rPr lang="en-GB" altLang="en-US" sz="2400" dirty="0"/>
              <a:t>Agree definition of “antenna”</a:t>
            </a:r>
          </a:p>
          <a:p>
            <a:pPr marL="800100" lvl="1" indent="-342900">
              <a:buFont typeface="Arial" panose="020B0604020202020204" pitchFamily="34" charset="0"/>
              <a:buChar char="•"/>
              <a:defRPr/>
            </a:pPr>
            <a:r>
              <a:rPr lang="en-GB" altLang="en-US" sz="2400" dirty="0"/>
              <a:t>Agree CCA detection value and method</a:t>
            </a:r>
          </a:p>
          <a:p>
            <a:pPr marL="800100" lvl="1" indent="-342900">
              <a:buFont typeface="Arial" panose="020B0604020202020204" pitchFamily="34" charset="0"/>
              <a:buChar char="•"/>
              <a:defRPr/>
            </a:pPr>
            <a:r>
              <a:rPr lang="en-GB" altLang="en-US" sz="2400" dirty="0"/>
              <a:t>Discuss LC HE MAC proposals</a:t>
            </a:r>
          </a:p>
          <a:p>
            <a:pPr marL="800100" lvl="1" indent="-342900">
              <a:buFont typeface="Arial" panose="020B0604020202020204" pitchFamily="34" charset="0"/>
              <a:buChar char="•"/>
              <a:defRPr/>
            </a:pPr>
            <a:r>
              <a:rPr lang="en-GB" altLang="en-US" sz="2400" dirty="0"/>
              <a:t>Discuss and agree LC Optimized </a:t>
            </a:r>
            <a:r>
              <a:rPr lang="en-GB" altLang="en-US" sz="2400"/>
              <a:t>PHY mode coexistence </a:t>
            </a:r>
            <a:r>
              <a:rPr lang="en-GB" altLang="en-US" sz="2400" dirty="0"/>
              <a:t>with LC CM </a:t>
            </a:r>
            <a:r>
              <a:rPr lang="en-GB" altLang="en-US" sz="2400"/>
              <a:t>and </a:t>
            </a:r>
            <a:br>
              <a:rPr lang="en-GB" altLang="en-US" sz="2400"/>
            </a:br>
            <a:r>
              <a:rPr lang="en-GB" altLang="en-US" sz="2400"/>
              <a:t>LC </a:t>
            </a:r>
            <a:r>
              <a:rPr lang="en-GB" altLang="en-US" sz="2400" dirty="0"/>
              <a:t>HE PHY modes</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Teleconference plans:</a:t>
            </a:r>
          </a:p>
          <a:p>
            <a:pPr marL="1200150" lvl="2" indent="-342900">
              <a:buFont typeface="Arial" panose="020B0604020202020204" pitchFamily="34" charset="0"/>
              <a:buChar char="•"/>
              <a:defRPr/>
            </a:pPr>
            <a:r>
              <a:rPr lang="en-GB" altLang="en-US" sz="2200" dirty="0"/>
              <a:t>29 Mar at 11:00 EST (17:00 CET) for 1h</a:t>
            </a:r>
          </a:p>
          <a:p>
            <a:pPr marL="1200150" lvl="2" indent="-342900">
              <a:buFont typeface="Arial" panose="020B0604020202020204" pitchFamily="34" charset="0"/>
              <a:buChar char="•"/>
              <a:defRPr/>
            </a:pPr>
            <a:r>
              <a:rPr lang="en-GB" altLang="en-US" sz="2200" dirty="0"/>
              <a:t>12 Apr. at 11:00 EST (17:00 CET) for 1h</a:t>
            </a:r>
          </a:p>
          <a:p>
            <a:pPr marL="1200150" lvl="2" indent="-342900">
              <a:buFont typeface="Arial" panose="020B0604020202020204" pitchFamily="34" charset="0"/>
              <a:buChar char="•"/>
              <a:defRPr/>
            </a:pPr>
            <a:r>
              <a:rPr lang="en-GB" altLang="en-US" sz="2200" dirty="0"/>
              <a:t>26 Apr. at 11:00 EST (17:00 CET) for 1h</a:t>
            </a:r>
          </a:p>
          <a:p>
            <a:pPr marL="1200150" lvl="2" indent="-342900">
              <a:buFont typeface="Arial" panose="020B0604020202020204" pitchFamily="34" charset="0"/>
              <a:buChar char="•"/>
              <a:defRPr/>
            </a:pPr>
            <a:endParaRPr lang="en-GB" altLang="en-US" sz="2200" dirty="0"/>
          </a:p>
          <a:p>
            <a:pPr marL="1200150" lvl="2" indent="-342900">
              <a:buFont typeface="Arial" panose="020B0604020202020204" pitchFamily="34" charset="0"/>
              <a:buChar char="•"/>
              <a:defRPr/>
            </a:pPr>
            <a:endParaRPr lang="en-GB" altLang="en-US" sz="2200"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53</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March 2021</a:t>
            </a:r>
            <a:endParaRPr lang="en-GB"/>
          </a:p>
        </p:txBody>
      </p:sp>
    </p:spTree>
    <p:extLst>
      <p:ext uri="{BB962C8B-B14F-4D97-AF65-F5344CB8AC3E}">
        <p14:creationId xmlns:p14="http://schemas.microsoft.com/office/powerpoint/2010/main" val="31020435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12229" y="333375"/>
            <a:ext cx="2303451" cy="273051"/>
          </a:xfrm>
        </p:spPr>
        <p:txBody>
          <a:bodyPr/>
          <a:lstStyle/>
          <a:p>
            <a:r>
              <a:rPr lang="en-GB"/>
              <a:t>March 2021</a:t>
            </a:r>
            <a:endParaRPr lang="en-GB" dirty="0"/>
          </a:p>
        </p:txBody>
      </p:sp>
      <p:sp>
        <p:nvSpPr>
          <p:cNvPr id="7" name="Footer Placeholder 4"/>
          <p:cNvSpPr>
            <a:spLocks noGrp="1"/>
          </p:cNvSpPr>
          <p:nvPr>
            <p:ph type="ftr" idx="14"/>
          </p:nvPr>
        </p:nvSpPr>
        <p:spPr>
          <a:xfrm>
            <a:off x="8304246" y="6475414"/>
            <a:ext cx="3041644" cy="180975"/>
          </a:xfrm>
        </p:spPr>
        <p:txBody>
          <a:bodyPr/>
          <a:lstStyle/>
          <a:p>
            <a:r>
              <a:rPr lang="de-DE"/>
              <a:t>Marc Emmelmann (Koden-TI)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54</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2021-03-15</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9476"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914509" y="356659"/>
            <a:ext cx="2589203" cy="273051"/>
          </a:xfrm>
        </p:spPr>
        <p:txBody>
          <a:bodyPr/>
          <a:lstStyle/>
          <a:p>
            <a:r>
              <a:rPr lang="en-GB"/>
              <a:t>March 2021</a:t>
            </a:r>
            <a:endParaRPr lang="en-GB" dirty="0"/>
          </a:p>
        </p:txBody>
      </p:sp>
      <p:sp>
        <p:nvSpPr>
          <p:cNvPr id="5" name="Footer Placeholder 4"/>
          <p:cNvSpPr>
            <a:spLocks noGrp="1"/>
          </p:cNvSpPr>
          <p:nvPr>
            <p:ph type="ftr" idx="14"/>
          </p:nvPr>
        </p:nvSpPr>
        <p:spPr>
          <a:xfrm>
            <a:off x="8526965" y="6475414"/>
            <a:ext cx="3041644"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55</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March 2021.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5181599"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Progress with comment resolution</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4 times this week</a:t>
            </a:r>
          </a:p>
          <a:p>
            <a:pPr marL="380990" indent="-380990">
              <a:buFont typeface="Arial" panose="020B0604020202020204" pitchFamily="34" charset="0"/>
              <a:buChar char="•"/>
            </a:pPr>
            <a:r>
              <a:rPr lang="en-US" sz="2133" dirty="0">
                <a:solidFill>
                  <a:schemeClr val="tx1"/>
                </a:solidFill>
              </a:rPr>
              <a:t>Reviewed submissions proposing comment resolutions focusing on </a:t>
            </a:r>
            <a:r>
              <a:rPr lang="en-US" sz="2133" dirty="0" err="1">
                <a:solidFill>
                  <a:schemeClr val="tx1"/>
                </a:solidFill>
              </a:rPr>
              <a:t>Cls</a:t>
            </a:r>
            <a:r>
              <a:rPr lang="en-US" sz="2133" dirty="0">
                <a:solidFill>
                  <a:schemeClr val="tx1"/>
                </a:solidFill>
              </a:rPr>
              <a:t>. 9</a:t>
            </a:r>
          </a:p>
          <a:p>
            <a:pPr marL="781031" lvl="1" indent="-380990">
              <a:buFont typeface="Arial" panose="020B0604020202020204" pitchFamily="34" charset="0"/>
              <a:buChar char="•"/>
            </a:pPr>
            <a:r>
              <a:rPr lang="en-US" sz="1733" dirty="0">
                <a:solidFill>
                  <a:schemeClr val="tx1"/>
                </a:solidFill>
              </a:rPr>
              <a:t>117 comments resolved (motion passed)</a:t>
            </a:r>
          </a:p>
          <a:p>
            <a:pPr marL="781031" lvl="1" indent="-380990">
              <a:buFont typeface="Arial" panose="020B0604020202020204" pitchFamily="34" charset="0"/>
              <a:buChar char="•"/>
            </a:pPr>
            <a:r>
              <a:rPr lang="en-US" sz="1733" dirty="0">
                <a:solidFill>
                  <a:schemeClr val="tx1"/>
                </a:solidFill>
              </a:rPr>
              <a:t>4 comments reviewed but need further discussion</a:t>
            </a:r>
          </a:p>
          <a:p>
            <a:pPr marL="380990" indent="-380990">
              <a:buFont typeface="Arial" panose="020B0604020202020204" pitchFamily="34" charset="0"/>
              <a:buChar char="•"/>
            </a:pPr>
            <a:r>
              <a:rPr lang="en-US" sz="2133" dirty="0">
                <a:solidFill>
                  <a:schemeClr val="tx1"/>
                </a:solidFill>
              </a:rPr>
              <a:t>Request to </a:t>
            </a:r>
            <a:r>
              <a:rPr lang="en-US" sz="2133" dirty="0" err="1">
                <a:solidFill>
                  <a:schemeClr val="tx1"/>
                </a:solidFill>
              </a:rPr>
              <a:t>TGbc</a:t>
            </a:r>
            <a:r>
              <a:rPr lang="en-US" sz="2133" dirty="0">
                <a:solidFill>
                  <a:schemeClr val="tx1"/>
                </a:solidFill>
              </a:rPr>
              <a:t> Editor to produce next version of </a:t>
            </a:r>
            <a:r>
              <a:rPr lang="en-US" sz="2133" dirty="0" err="1">
                <a:solidFill>
                  <a:schemeClr val="tx1"/>
                </a:solidFill>
              </a:rPr>
              <a:t>TGbc</a:t>
            </a:r>
            <a:r>
              <a:rPr lang="en-US" sz="2133" dirty="0">
                <a:solidFill>
                  <a:schemeClr val="tx1"/>
                </a:solidFill>
              </a:rPr>
              <a:t> Draft</a:t>
            </a:r>
          </a:p>
        </p:txBody>
      </p:sp>
      <p:sp>
        <p:nvSpPr>
          <p:cNvPr id="4" name="Foliennummernplatzhalter 3"/>
          <p:cNvSpPr>
            <a:spLocks noGrp="1"/>
          </p:cNvSpPr>
          <p:nvPr>
            <p:ph type="sldNum" idx="12"/>
          </p:nvPr>
        </p:nvSpPr>
        <p:spPr/>
        <p:txBody>
          <a:bodyPr/>
          <a:lstStyle/>
          <a:p>
            <a:r>
              <a:rPr lang="en-GB" sz="1067"/>
              <a:t>Slide </a:t>
            </a:r>
            <a:fld id="{440F5867-744E-4AA6-B0ED-4C44D2DFBB7B}" type="slidenum">
              <a:rPr lang="en-GB" sz="1067"/>
              <a:pPr/>
              <a:t>56</a:t>
            </a:fld>
            <a:endParaRPr lang="en-GB" sz="1067" dirty="0"/>
          </a:p>
        </p:txBody>
      </p:sp>
      <p:sp>
        <p:nvSpPr>
          <p:cNvPr id="5" name="Fußzeilenplatzhalter 4"/>
          <p:cNvSpPr>
            <a:spLocks noGrp="1"/>
          </p:cNvSpPr>
          <p:nvPr>
            <p:ph type="ftr" idx="14"/>
          </p:nvPr>
        </p:nvSpPr>
        <p:spPr/>
        <p:txBody>
          <a:bodyPr/>
          <a:lstStyle/>
          <a:p>
            <a:r>
              <a:rPr lang="de-DE" sz="1067"/>
              <a:t>Marc Emmelmann (Koden-TI)</a:t>
            </a:r>
            <a:endParaRPr lang="en-GB" sz="1067" dirty="0"/>
          </a:p>
        </p:txBody>
      </p:sp>
      <p:sp>
        <p:nvSpPr>
          <p:cNvPr id="6" name="Datumsplatzhalter 5"/>
          <p:cNvSpPr>
            <a:spLocks noGrp="1"/>
          </p:cNvSpPr>
          <p:nvPr>
            <p:ph type="dt" idx="15"/>
          </p:nvPr>
        </p:nvSpPr>
        <p:spPr/>
        <p:txBody>
          <a:bodyPr/>
          <a:lstStyle/>
          <a:p>
            <a:r>
              <a:rPr lang="en-GB" sz="1600"/>
              <a:t>March 2021</a:t>
            </a:r>
            <a:endParaRPr lang="en-GB" sz="1600" dirty="0"/>
          </a:p>
        </p:txBody>
      </p:sp>
      <p:graphicFrame>
        <p:nvGraphicFramePr>
          <p:cNvPr id="7" name="Table 6">
            <a:extLst>
              <a:ext uri="{FF2B5EF4-FFF2-40B4-BE49-F238E27FC236}">
                <a16:creationId xmlns:a16="http://schemas.microsoft.com/office/drawing/2014/main" id="{0EC6633E-78C4-FD45-A5CD-1DC0D35706A8}"/>
              </a:ext>
            </a:extLst>
          </p:cNvPr>
          <p:cNvGraphicFramePr>
            <a:graphicFrameLocks noGrp="1"/>
          </p:cNvGraphicFramePr>
          <p:nvPr/>
        </p:nvGraphicFramePr>
        <p:xfrm>
          <a:off x="6498168" y="1868184"/>
          <a:ext cx="4891616" cy="4226220"/>
        </p:xfrm>
        <a:graphic>
          <a:graphicData uri="http://schemas.openxmlformats.org/drawingml/2006/table">
            <a:tbl>
              <a:tblPr>
                <a:tableStyleId>{5C22544A-7EE6-4342-B048-85BDC9FD1C3A}</a:tableStyleId>
              </a:tblPr>
              <a:tblGrid>
                <a:gridCol w="3743788">
                  <a:extLst>
                    <a:ext uri="{9D8B030D-6E8A-4147-A177-3AD203B41FA5}">
                      <a16:colId xmlns:a16="http://schemas.microsoft.com/office/drawing/2014/main" val="782077136"/>
                    </a:ext>
                  </a:extLst>
                </a:gridCol>
                <a:gridCol w="1147828">
                  <a:extLst>
                    <a:ext uri="{9D8B030D-6E8A-4147-A177-3AD203B41FA5}">
                      <a16:colId xmlns:a16="http://schemas.microsoft.com/office/drawing/2014/main" val="3278298026"/>
                    </a:ext>
                  </a:extLst>
                </a:gridCol>
              </a:tblGrid>
              <a:tr h="623543">
                <a:tc>
                  <a:txBody>
                    <a:bodyPr/>
                    <a:lstStyle/>
                    <a:p>
                      <a:pPr algn="ctr" fontAlgn="b"/>
                      <a:r>
                        <a:rPr lang="en-GB" sz="1500" u="none" strike="noStrike" dirty="0">
                          <a:effectLst/>
                        </a:rPr>
                        <a:t>Owning Ad-hoc</a:t>
                      </a:r>
                      <a:endParaRPr lang="en-GB" sz="1500" b="1" i="0" u="none" strike="noStrike" dirty="0">
                        <a:solidFill>
                          <a:srgbClr val="FFFFFF"/>
                        </a:solidFill>
                        <a:effectLst/>
                        <a:latin typeface="Calibri" panose="020F0502020204030204" pitchFamily="34" charset="0"/>
                      </a:endParaRPr>
                    </a:p>
                  </a:txBody>
                  <a:tcPr marL="12700" marR="12700" marT="12700" marB="0" anchor="b"/>
                </a:tc>
                <a:tc>
                  <a:txBody>
                    <a:bodyPr/>
                    <a:lstStyle/>
                    <a:p>
                      <a:pPr algn="ctr" fontAlgn="ctr"/>
                      <a:r>
                        <a:rPr lang="en-GB" sz="1300" u="none" strike="noStrike">
                          <a:effectLst/>
                        </a:rPr>
                        <a:t>Count of CID</a:t>
                      </a:r>
                      <a:endParaRPr lang="en-GB" sz="1300" b="1" i="0" u="none" strike="noStrike">
                        <a:solidFill>
                          <a:srgbClr val="FFFFFF"/>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1963021672"/>
                  </a:ext>
                </a:extLst>
              </a:tr>
              <a:tr h="277129">
                <a:tc>
                  <a:txBody>
                    <a:bodyPr/>
                    <a:lstStyle/>
                    <a:p>
                      <a:pPr algn="l" fontAlgn="b"/>
                      <a:r>
                        <a:rPr lang="en-GB" sz="1500" u="none" strike="noStrike">
                          <a:effectLst/>
                        </a:rPr>
                        <a:t>EDITOR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231</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994510394"/>
                  </a:ext>
                </a:extLst>
              </a:tr>
              <a:tr h="277129">
                <a:tc>
                  <a:txBody>
                    <a:bodyPr/>
                    <a:lstStyle/>
                    <a:p>
                      <a:pPr algn="l" fontAlgn="b"/>
                      <a:r>
                        <a:rPr lang="en-GB" sz="1500" u="none" strike="noStrike">
                          <a:effectLst/>
                        </a:rPr>
                        <a:t>2021-01-05 -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978232809"/>
                  </a:ext>
                </a:extLst>
              </a:tr>
              <a:tr h="277129">
                <a:tc>
                  <a:txBody>
                    <a:bodyPr/>
                    <a:lstStyle/>
                    <a:p>
                      <a:pPr algn="l" fontAlgn="b"/>
                      <a:r>
                        <a:rPr lang="en-GB" sz="1500" u="none" strike="noStrike">
                          <a:effectLst/>
                        </a:rPr>
                        <a:t>2021-01-12 -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41</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77690422"/>
                  </a:ext>
                </a:extLst>
              </a:tr>
              <a:tr h="277129">
                <a:tc>
                  <a:txBody>
                    <a:bodyPr/>
                    <a:lstStyle/>
                    <a:p>
                      <a:pPr algn="l" fontAlgn="b"/>
                      <a:r>
                        <a:rPr lang="en-GB" sz="1500" u="none" strike="noStrike">
                          <a:effectLst/>
                        </a:rPr>
                        <a:t>2021-01-13 -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076780416"/>
                  </a:ext>
                </a:extLst>
              </a:tr>
              <a:tr h="277129">
                <a:tc>
                  <a:txBody>
                    <a:bodyPr/>
                    <a:lstStyle/>
                    <a:p>
                      <a:pPr algn="l" fontAlgn="b"/>
                      <a:r>
                        <a:rPr lang="en-GB" sz="1500" u="none" strike="noStrike">
                          <a:effectLst/>
                        </a:rPr>
                        <a:t>2021-01-27 -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52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463586730"/>
                  </a:ext>
                </a:extLst>
              </a:tr>
              <a:tr h="277129">
                <a:tc>
                  <a:txBody>
                    <a:bodyPr/>
                    <a:lstStyle/>
                    <a:p>
                      <a:pPr algn="l" fontAlgn="b"/>
                      <a:r>
                        <a:rPr lang="en-GB" sz="1500" u="none" strike="noStrike">
                          <a:effectLst/>
                        </a:rPr>
                        <a:t>2021-02-02 -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621050777"/>
                  </a:ext>
                </a:extLst>
              </a:tr>
              <a:tr h="277129">
                <a:tc>
                  <a:txBody>
                    <a:bodyPr/>
                    <a:lstStyle/>
                    <a:p>
                      <a:pPr algn="l" fontAlgn="b"/>
                      <a:r>
                        <a:rPr lang="en-GB" sz="1500" u="none" strike="noStrike">
                          <a:solidFill>
                            <a:srgbClr val="FF0000"/>
                          </a:solidFill>
                          <a:effectLst/>
                        </a:rPr>
                        <a:t>2021-02-09 -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a:solidFill>
                            <a:srgbClr val="FF0000"/>
                          </a:solidFill>
                          <a:effectLst/>
                        </a:rPr>
                        <a:t>37</a:t>
                      </a:r>
                      <a:endParaRPr lang="en-GB" sz="1500" b="0" i="0" u="none" strike="noStrike">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007885970"/>
                  </a:ext>
                </a:extLst>
              </a:tr>
              <a:tr h="277129">
                <a:tc>
                  <a:txBody>
                    <a:bodyPr/>
                    <a:lstStyle/>
                    <a:p>
                      <a:pPr algn="l" fontAlgn="b"/>
                      <a:r>
                        <a:rPr lang="en-GB" sz="1500" u="none" strike="noStrike">
                          <a:solidFill>
                            <a:srgbClr val="FF0000"/>
                          </a:solidFill>
                          <a:effectLst/>
                        </a:rPr>
                        <a:t>2021-03-09 -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a:solidFill>
                            <a:srgbClr val="FF0000"/>
                          </a:solidFill>
                          <a:effectLst/>
                        </a:rPr>
                        <a:t>1</a:t>
                      </a:r>
                      <a:endParaRPr lang="en-GB" sz="1500" b="0" i="0" u="none" strike="noStrike">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9628048"/>
                  </a:ext>
                </a:extLst>
              </a:tr>
              <a:tr h="277129">
                <a:tc>
                  <a:txBody>
                    <a:bodyPr/>
                    <a:lstStyle/>
                    <a:p>
                      <a:pPr algn="l" fontAlgn="b"/>
                      <a:r>
                        <a:rPr lang="en-GB" sz="1500" u="none" strike="noStrike">
                          <a:solidFill>
                            <a:srgbClr val="FF0000"/>
                          </a:solidFill>
                          <a:effectLst/>
                        </a:rPr>
                        <a:t>2021-03-10 -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a:solidFill>
                            <a:srgbClr val="FF0000"/>
                          </a:solidFill>
                          <a:effectLst/>
                        </a:rPr>
                        <a:t>18</a:t>
                      </a:r>
                      <a:endParaRPr lang="en-GB" sz="1500" b="0" i="0" u="none" strike="noStrike">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068001"/>
                  </a:ext>
                </a:extLst>
              </a:tr>
              <a:tr h="277129">
                <a:tc>
                  <a:txBody>
                    <a:bodyPr/>
                    <a:lstStyle/>
                    <a:p>
                      <a:pPr algn="l" fontAlgn="b"/>
                      <a:r>
                        <a:rPr lang="en-GB" sz="1500" u="none" strike="noStrike">
                          <a:solidFill>
                            <a:srgbClr val="FF0000"/>
                          </a:solidFill>
                          <a:effectLst/>
                        </a:rPr>
                        <a:t>2021-03-12 -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dirty="0">
                          <a:solidFill>
                            <a:srgbClr val="FF0000"/>
                          </a:solidFill>
                          <a:effectLst/>
                        </a:rPr>
                        <a:t>61</a:t>
                      </a:r>
                      <a:endParaRPr lang="en-GB" sz="1500" b="0" i="0" u="none" strike="noStrike" dirty="0">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593249936"/>
                  </a:ext>
                </a:extLst>
              </a:tr>
              <a:tr h="277129">
                <a:tc>
                  <a:txBody>
                    <a:bodyPr/>
                    <a:lstStyle/>
                    <a:p>
                      <a:pPr algn="l" fontAlgn="b"/>
                      <a:r>
                        <a:rPr lang="en-GB" sz="1500" u="none" strike="noStrike">
                          <a:effectLst/>
                        </a:rPr>
                        <a:t>CHAIR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412</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70663535"/>
                  </a:ext>
                </a:extLst>
              </a:tr>
              <a:tr h="277129">
                <a:tc>
                  <a:txBody>
                    <a:bodyPr/>
                    <a:lstStyle/>
                    <a:p>
                      <a:pPr algn="l" fontAlgn="b"/>
                      <a:r>
                        <a:rPr lang="en-GB" sz="1500" u="none" strike="noStrike">
                          <a:effectLst/>
                        </a:rPr>
                        <a:t>(Leer)</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412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4064933"/>
                  </a:ext>
                </a:extLst>
              </a:tr>
              <a:tr h="277129">
                <a:tc>
                  <a:txBody>
                    <a:bodyPr/>
                    <a:lstStyle/>
                    <a:p>
                      <a:pPr algn="l" fontAlgn="b"/>
                      <a:r>
                        <a:rPr lang="en-GB" sz="1500" u="none" strike="noStrike">
                          <a:effectLst/>
                        </a:rPr>
                        <a:t>Gesamtergebnis</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dirty="0">
                          <a:effectLst/>
                        </a:rPr>
                        <a:t>643</a:t>
                      </a:r>
                      <a:endParaRPr lang="en-GB" sz="15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295292788"/>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911425" y="357165"/>
            <a:ext cx="2374889" cy="273051"/>
          </a:xfrm>
        </p:spPr>
        <p:txBody>
          <a:bodyPr/>
          <a:lstStyle/>
          <a:p>
            <a:r>
              <a:rPr lang="en-GB"/>
              <a:t>March 2021</a:t>
            </a:r>
          </a:p>
        </p:txBody>
      </p:sp>
      <p:sp>
        <p:nvSpPr>
          <p:cNvPr id="5" name="Footer Placeholder 4"/>
          <p:cNvSpPr>
            <a:spLocks noGrp="1"/>
          </p:cNvSpPr>
          <p:nvPr>
            <p:ph type="ftr" idx="14"/>
          </p:nvPr>
        </p:nvSpPr>
        <p:spPr>
          <a:xfrm>
            <a:off x="8976321" y="6475414"/>
            <a:ext cx="2398703"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57</a:t>
            </a:fld>
            <a:endParaRPr lang="en-GB"/>
          </a:p>
        </p:txBody>
      </p:sp>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Comment resolution from WG LB</a:t>
            </a:r>
          </a:p>
          <a:p>
            <a:pPr marL="380990" indent="-380990">
              <a:buFont typeface="Arial" panose="020B0604020202020204" pitchFamily="34" charset="0"/>
              <a:buChar char="•"/>
            </a:pPr>
            <a:r>
              <a:rPr lang="en-US" dirty="0">
                <a:solidFill>
                  <a:schemeClr val="tx1"/>
                </a:solidFill>
              </a:rPr>
              <a:t>Resolve all comments, produce D2.0, go to WG recirc</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marL="781031" lvl="1" indent="-380990">
              <a:buFont typeface="Arial" panose="020B0604020202020204" pitchFamily="34" charset="0"/>
              <a:buChar char="•"/>
            </a:pPr>
            <a:r>
              <a:rPr lang="en-US" dirty="0">
                <a:solidFill>
                  <a:schemeClr val="tx1"/>
                </a:solidFill>
              </a:rPr>
              <a:t>Every Tuesday, 10:00h ET, 1 hour</a:t>
            </a:r>
          </a:p>
          <a:p>
            <a:pPr marL="781031" lvl="1" indent="-380990">
              <a:buFont typeface="Arial" panose="020B0604020202020204" pitchFamily="34" charset="0"/>
              <a:buChar char="•"/>
            </a:pPr>
            <a:r>
              <a:rPr lang="en-US" dirty="0">
                <a:solidFill>
                  <a:schemeClr val="tx1"/>
                </a:solidFill>
              </a:rPr>
              <a:t>Already announced with 10-day notice to WG  and TG reflector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March 2021</a:t>
            </a:r>
            <a:endParaRPr lang="en-GB" dirty="0"/>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May 2021			D2.0 WGLB Recirculation LB</a:t>
            </a:r>
          </a:p>
          <a:p>
            <a:pPr marL="0" indent="0">
              <a:lnSpc>
                <a:spcPct val="80000"/>
              </a:lnSpc>
            </a:pPr>
            <a:r>
              <a:rPr lang="en-US" altLang="en-US" sz="2133" dirty="0">
                <a:solidFill>
                  <a:schemeClr val="tx1"/>
                </a:solidFill>
              </a:rPr>
              <a:t>November 2021	Form SB Pool</a:t>
            </a:r>
          </a:p>
          <a:p>
            <a:pPr marL="0" indent="0">
              <a:lnSpc>
                <a:spcPct val="80000"/>
              </a:lnSpc>
            </a:pPr>
            <a:r>
              <a:rPr lang="en-US" altLang="en-US" sz="2133" dirty="0">
                <a:solidFill>
                  <a:schemeClr val="tx1"/>
                </a:solidFill>
              </a:rPr>
              <a:t>November 2021	MEC/MDR done</a:t>
            </a:r>
          </a:p>
          <a:p>
            <a:pPr marL="0" indent="0">
              <a:lnSpc>
                <a:spcPct val="80000"/>
              </a:lnSpc>
            </a:pPr>
            <a:r>
              <a:rPr lang="en-US" altLang="en-US" sz="2133" dirty="0">
                <a:solidFill>
                  <a:schemeClr val="tx1"/>
                </a:solidFill>
              </a:rPr>
              <a:t>Jan 2022			Initial SB</a:t>
            </a:r>
          </a:p>
          <a:p>
            <a:pPr marL="0" indent="0">
              <a:lnSpc>
                <a:spcPct val="80000"/>
              </a:lnSpc>
            </a:pPr>
            <a:r>
              <a:rPr lang="en-US" altLang="en-US" sz="2133" dirty="0">
                <a:solidFill>
                  <a:schemeClr val="tx1"/>
                </a:solidFill>
              </a:rPr>
              <a:t>May 2022			Recirculation SB</a:t>
            </a:r>
          </a:p>
          <a:p>
            <a:pPr marL="0" indent="0">
              <a:lnSpc>
                <a:spcPct val="80000"/>
              </a:lnSpc>
            </a:pPr>
            <a:r>
              <a:rPr lang="en-US" altLang="en-US" sz="2133" dirty="0">
                <a:solidFill>
                  <a:schemeClr val="tx1"/>
                </a:solidFill>
              </a:rPr>
              <a:t>July 2022			Final WG/EC approval</a:t>
            </a:r>
          </a:p>
          <a:p>
            <a:pPr marL="0" indent="0">
              <a:lnSpc>
                <a:spcPct val="80000"/>
              </a:lnSpc>
            </a:pPr>
            <a:r>
              <a:rPr lang="en-US" altLang="en-US" sz="2133" dirty="0">
                <a:solidFill>
                  <a:schemeClr val="tx1"/>
                </a:solidFill>
              </a:rPr>
              <a:t>September 2022	</a:t>
            </a:r>
            <a:r>
              <a:rPr lang="en-US" altLang="en-US" sz="2133" dirty="0" err="1">
                <a:solidFill>
                  <a:schemeClr val="tx1"/>
                </a:solidFill>
              </a:rPr>
              <a:t>Revcom</a:t>
            </a:r>
            <a:r>
              <a:rPr lang="en-US" altLang="en-US" sz="2133">
                <a:solidFill>
                  <a:schemeClr val="tx1"/>
                </a:solidFill>
              </a:rPr>
              <a:t>/SASB approval</a:t>
            </a:r>
            <a:endParaRPr lang="en-US" sz="2133"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840792" y="357165"/>
            <a:ext cx="2374889" cy="273051"/>
          </a:xfrm>
        </p:spPr>
        <p:txBody>
          <a:bodyPr/>
          <a:lstStyle/>
          <a:p>
            <a:r>
              <a:rPr lang="en-GB"/>
              <a:t>March 2021</a:t>
            </a:r>
            <a:endParaRPr lang="en-GB" dirty="0"/>
          </a:p>
        </p:txBody>
      </p:sp>
      <p:sp>
        <p:nvSpPr>
          <p:cNvPr id="5" name="Footer Placeholder 4"/>
          <p:cNvSpPr>
            <a:spLocks noGrp="1"/>
          </p:cNvSpPr>
          <p:nvPr>
            <p:ph type="ftr" idx="14"/>
          </p:nvPr>
        </p:nvSpPr>
        <p:spPr>
          <a:xfrm>
            <a:off x="9145333" y="6475414"/>
            <a:ext cx="2327264"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59</a:t>
            </a:fld>
            <a:endParaRPr lang="en-GB"/>
          </a:p>
        </p:txBody>
      </p:sp>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11-21/0198</a:t>
            </a:r>
          </a:p>
          <a:p>
            <a:r>
              <a:rPr lang="en-US" dirty="0"/>
              <a:t>Meeting / Chair’s Slide Deck:		11-21/0196</a:t>
            </a:r>
          </a:p>
          <a:p>
            <a:r>
              <a:rPr lang="en-US" dirty="0"/>
              <a:t>Meeting minutes:					11-21/0404</a:t>
            </a:r>
          </a:p>
          <a:p>
            <a:r>
              <a:rPr lang="en-US" dirty="0"/>
              <a:t>Snapshot Slide:						11-21/0197</a:t>
            </a:r>
          </a:p>
          <a:p>
            <a:r>
              <a:rPr lang="en-US" dirty="0"/>
              <a:t>Closing report:						11-21/0199</a:t>
            </a:r>
          </a:p>
          <a:p>
            <a:endParaRPr lang="en-US" dirty="0"/>
          </a:p>
          <a:p>
            <a:r>
              <a:rPr lang="en-US" dirty="0" err="1"/>
              <a:t>TGbc</a:t>
            </a:r>
            <a:r>
              <a:rPr lang="en-US" dirty="0"/>
              <a:t> Motion Booklet:				11-18/2123</a:t>
            </a:r>
          </a:p>
          <a:p>
            <a:r>
              <a:rPr lang="en-US" dirty="0" err="1"/>
              <a:t>TGbc</a:t>
            </a:r>
            <a:r>
              <a:rPr lang="en-US" dirty="0"/>
              <a:t> Selection Procedure:		</a:t>
            </a:r>
            <a:r>
              <a:rPr lang="en-US"/>
              <a:t>	11-19/0135</a:t>
            </a:r>
            <a:endParaRPr lang="en-US" dirty="0"/>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Jan to Mar)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9929FD6C-5BB3-42A7-BD1C-798CEAFE0C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1" y="1782985"/>
            <a:ext cx="8590002" cy="4694015"/>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Plenary Mar</a:t>
            </a:r>
            <a:r>
              <a:rPr lang="en-US" altLang="zh-CN" dirty="0">
                <a:solidFill>
                  <a:srgbClr val="0000FF"/>
                </a:solidFill>
                <a:latin typeface="Arial Black" panose="020B0A04020102020204" pitchFamily="34" charset="0"/>
              </a:rPr>
              <a:t> </a:t>
            </a:r>
            <a:r>
              <a:rPr lang="en-US" altLang="zh-CN" sz="3200" dirty="0">
                <a:solidFill>
                  <a:srgbClr val="0000FF"/>
                </a:solidFill>
                <a:latin typeface="Arial Black" panose="020B0A04020102020204" pitchFamily="34" charset="0"/>
              </a:rPr>
              <a:t>2021</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endParaRPr lang="en-US" sz="3200" dirty="0">
              <a:solidFill>
                <a:srgbClr val="0000FF"/>
              </a:solidFill>
              <a:latin typeface="Arial Black" panose="020B0A04020102020204" pitchFamily="34" charset="0"/>
            </a:endParaRPr>
          </a:p>
        </p:txBody>
      </p:sp>
      <p:sp>
        <p:nvSpPr>
          <p:cNvPr id="15362" name="日期占位符 4"/>
          <p:cNvSpPr>
            <a:spLocks noGrp="1"/>
          </p:cNvSpPr>
          <p:nvPr>
            <p:ph type="dt" idx="10"/>
          </p:nvPr>
        </p:nvSpPr>
        <p:spPr>
          <a:xfrm>
            <a:off x="928688" y="333375"/>
            <a:ext cx="2500312" cy="273050"/>
          </a:xfrm>
        </p:spPr>
        <p:txBody>
          <a:bodyPr wrap="square" lIns="0" tIns="0" rIns="0" bIns="0" anchor="b"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sz="1800" b="1">
                <a:solidFill>
                  <a:srgbClr val="000000"/>
                </a:solidFill>
                <a:latin typeface="Times New Roman" panose="02020603050405020304" pitchFamily="18" charset="0"/>
                <a:ea typeface="Arial Unicode MS" pitchFamily="34" charset="-122"/>
              </a:rPr>
              <a:t>March 2021</a:t>
            </a:r>
            <a:endParaRPr lang="en-US" altLang="zh-CN" sz="1800" b="1" dirty="0">
              <a:solidFill>
                <a:srgbClr val="000000"/>
              </a:solidFill>
              <a:latin typeface="Times New Roman" panose="02020603050405020304" pitchFamily="18" charset="0"/>
              <a:ea typeface="Arial Unicode MS" pitchFamily="34" charset="-122"/>
            </a:endParaRPr>
          </a:p>
        </p:txBody>
      </p:sp>
      <p:sp>
        <p:nvSpPr>
          <p:cNvPr id="15363" name="页脚占位符 3"/>
          <p:cNvSpPr>
            <a:spLocks noGrp="1"/>
          </p:cNvSpPr>
          <p:nvPr>
            <p:ph type="ftr" idx="11"/>
          </p:nvPr>
        </p:nvSpPr>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a:solidFill>
                  <a:srgbClr val="000000"/>
                </a:solidFill>
                <a:latin typeface="Times New Roman" panose="02020603050405020304" pitchFamily="18" charset="0"/>
                <a:ea typeface="Arial Unicode MS" pitchFamily="34" charset="-122"/>
              </a:rPr>
              <a:t>Bo Sun (ZTE)</a:t>
            </a:r>
            <a:endParaRPr lang="en-US" altLang="zh-CN" dirty="0">
              <a:solidFill>
                <a:srgbClr val="000000"/>
              </a:solidFill>
              <a:latin typeface="Times New Roman" panose="02020603050405020304" pitchFamily="18" charset="0"/>
              <a:ea typeface="Arial Unicode MS" pitchFamily="34" charset="-122"/>
            </a:endParaRPr>
          </a:p>
        </p:txBody>
      </p:sp>
      <p:sp>
        <p:nvSpPr>
          <p:cNvPr id="15364" name="灯片编号占位符 4"/>
          <p:cNvSpPr>
            <a:spLocks noGrp="1"/>
          </p:cNvSpPr>
          <p:nvPr>
            <p:ph type="sldNum" idx="12"/>
          </p:nvPr>
        </p:nvSpPr>
        <p:spPr>
          <a:xfrm>
            <a:off x="5792788" y="6475413"/>
            <a:ext cx="704850" cy="363537"/>
          </a:xfrm>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ct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dirty="0">
                <a:latin typeface="Times New Roman" panose="02020603050405020304" pitchFamily="18" charset="0"/>
                <a:ea typeface="Arial Unicode MS" pitchFamily="34" charset="-122"/>
              </a:rPr>
              <a:t>Slide </a:t>
            </a:r>
            <a:fld id="{9A0DB2DC-4C9A-4742-B13C-FB6460FD3503}" type="slidenum">
              <a:rPr lang="en-US" altLang="en-US" dirty="0">
                <a:latin typeface="Times New Roman" panose="02020603050405020304" pitchFamily="18" charset="0"/>
                <a:ea typeface="Arial Unicode MS" pitchFamily="34" charset="-122"/>
              </a:rPr>
              <a:t>60</a:t>
            </a:fld>
            <a:endParaRPr lang="en-US" altLang="en-US" dirty="0">
              <a:latin typeface="Times New Roman" panose="02020603050405020304" pitchFamily="18" charset="0"/>
              <a:ea typeface="Arial Unicode MS" pitchFamily="34" charset="-122"/>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Tech Editor: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Bahar</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Sadeghi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(Intel)</a:t>
            </a:r>
          </a:p>
          <a:p>
            <a:pPr marL="342900" marR="0" lvl="0" indent="-342900" algn="l"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Tree>
    <p:extLst>
      <p:ext uri="{BB962C8B-B14F-4D97-AF65-F5344CB8AC3E}">
        <p14:creationId xmlns:p14="http://schemas.microsoft.com/office/powerpoint/2010/main" val="672839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Closing Slides of </a:t>
            </a:r>
            <a:r>
              <a:rPr lang="en-US" altLang="zh-CN" dirty="0" err="1"/>
              <a:t>TGbd</a:t>
            </a:r>
            <a:r>
              <a:rPr lang="en-US" altLang="zh-CN" dirty="0"/>
              <a:t> for IEEE 802.11 Mar 2021 Interim</a:t>
            </a:r>
            <a:endParaRPr lang="zh-CN" altLang="en-US" dirty="0"/>
          </a:p>
        </p:txBody>
      </p:sp>
      <p:sp>
        <p:nvSpPr>
          <p:cNvPr id="3" name="内容占位符 2"/>
          <p:cNvSpPr>
            <a:spLocks noGrp="1"/>
          </p:cNvSpPr>
          <p:nvPr>
            <p:ph idx="1"/>
          </p:nvPr>
        </p:nvSpPr>
        <p:spPr>
          <a:xfrm>
            <a:off x="914400" y="1969770"/>
            <a:ext cx="10361295" cy="4084320"/>
          </a:xfrm>
        </p:spPr>
        <p:txBody>
          <a:bodyPr>
            <a:normAutofit fontScale="95000"/>
          </a:bodyPr>
          <a:lstStyle/>
          <a:p>
            <a:pPr algn="just"/>
            <a:r>
              <a:rPr lang="en-GB" altLang="en-US" dirty="0" err="1"/>
              <a:t>TGbd</a:t>
            </a:r>
            <a:r>
              <a:rPr lang="en-US" altLang="en-US" dirty="0"/>
              <a:t>’s</a:t>
            </a:r>
            <a:r>
              <a:rPr lang="en-GB" altLang="en-US" dirty="0"/>
              <a:t> Progress in this week</a:t>
            </a:r>
          </a:p>
          <a:p>
            <a:pPr lvl="1" algn="just"/>
            <a:r>
              <a:rPr lang="en-GB" altLang="en-US" dirty="0"/>
              <a:t>4 teleconference sessions were arranged in this week</a:t>
            </a:r>
          </a:p>
          <a:p>
            <a:pPr lvl="1" algn="just"/>
            <a:r>
              <a:rPr lang="en-GB" altLang="en-US" dirty="0"/>
              <a:t>Approved TC minutes for </a:t>
            </a:r>
            <a:r>
              <a:rPr lang="en-GB" altLang="en-US" dirty="0" err="1"/>
              <a:t>TGbd</a:t>
            </a:r>
            <a:r>
              <a:rPr lang="en-GB" altLang="en-US" dirty="0"/>
              <a:t> sessions in Jan 2021 802.11 interim week and following </a:t>
            </a:r>
            <a:r>
              <a:rPr lang="en-GB" altLang="en-US" dirty="0" err="1"/>
              <a:t>TGbd</a:t>
            </a:r>
            <a:r>
              <a:rPr lang="en-GB" altLang="en-US" dirty="0"/>
              <a:t> TCs before this week.</a:t>
            </a:r>
          </a:p>
          <a:p>
            <a:pPr lvl="1" algn="just"/>
            <a:r>
              <a:rPr lang="en-GB" altLang="en-US" dirty="0"/>
              <a:t>Approved CRs that have been presented since Jan 2021 802.11 interim week that got majority support. Totally 304 tech comments were resolved (including 120 approved in Jan).</a:t>
            </a:r>
          </a:p>
          <a:p>
            <a:pPr lvl="1" algn="just"/>
            <a:r>
              <a:rPr lang="en-GB" altLang="en-US" dirty="0"/>
              <a:t>There’re still around 150 CIDs remaining unsolved and some comment resolution documents in the submission list not presented. Therefore the D2.0 milestone will be postponed to May 2021.</a:t>
            </a:r>
          </a:p>
          <a:p>
            <a:pPr algn="just"/>
            <a:endParaRPr lang="en-US" altLang="en-GB" dirty="0"/>
          </a:p>
          <a:p>
            <a:pPr marL="57150" indent="0" algn="just"/>
            <a:r>
              <a:rPr lang="en-US" altLang="en-GB" dirty="0"/>
              <a:t>Goal for future TCs: complete comment resolutions for LB 251 (11bd D1.0)</a:t>
            </a:r>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61</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t>March 2021</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62</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t>March 2021</a:t>
            </a:r>
            <a:endParaRPr lang="en-US" dirty="0"/>
          </a:p>
        </p:txBody>
      </p:sp>
      <p:graphicFrame>
        <p:nvGraphicFramePr>
          <p:cNvPr id="8" name="表格 7"/>
          <p:cNvGraphicFramePr>
            <a:graphicFrameLocks noGrp="1"/>
          </p:cNvGraphicFramePr>
          <p:nvPr/>
        </p:nvGraphicFramePr>
        <p:xfrm>
          <a:off x="1447922" y="1756302"/>
          <a:ext cx="9637599" cy="429768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a:t>
                      </a:r>
                      <a:r>
                        <a:rPr lang="en-US" altLang="zh-CN" sz="1200" dirty="0">
                          <a:solidFill>
                            <a:srgbClr val="0070C0"/>
                          </a:solidFill>
                        </a:rPr>
                        <a:t>, 11-21/0207r6</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a:t>
                      </a: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11-19/2045r9 (D1.0)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a:t>
                      </a:r>
                      <a:r>
                        <a:rPr lang="en-US" altLang="zh-CN" sz="1200" dirty="0">
                          <a:solidFill>
                            <a:srgbClr val="0070C0"/>
                          </a:solidFill>
                        </a:rPr>
                        <a:t>11-20/1887r5 (LB251)</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11-20/1564r2</a:t>
                      </a:r>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Timeline</a:t>
            </a:r>
            <a:endParaRPr lang="zh-CN" altLang="en-US" dirty="0"/>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63</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t>March 2021</a:t>
            </a:r>
            <a:endParaRPr lang="en-US" dirty="0"/>
          </a:p>
        </p:txBody>
      </p:sp>
      <p:sp>
        <p:nvSpPr>
          <p:cNvPr id="7" name="文本占位符 2"/>
          <p:cNvSpPr txBox="1">
            <a:spLocks/>
          </p:cNvSpPr>
          <p:nvPr/>
        </p:nvSpPr>
        <p:spPr>
          <a:xfrm>
            <a:off x="2215430" y="1751013"/>
            <a:ext cx="8144392" cy="3811588"/>
          </a:xfrm>
          <a:prstGeom prst="rect">
            <a:avLst/>
          </a:prstGeom>
          <a:noFill/>
          <a:ln w="9525">
            <a:noFill/>
          </a:ln>
        </p:spPr>
        <p:txBody>
          <a:bodyPr lIns="92160" tIns="46080" rIns="92160" bIns="46080" anchor="t" anchorCtr="0">
            <a:normAutofit fontScale="92500"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Sep 2020  Oct 2020</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chemeClr val="tx1"/>
                </a:solidFill>
                <a:sym typeface="+mn-ea"/>
              </a:rPr>
              <a:t>D2.0 LB recirculation					</a:t>
            </a:r>
            <a:r>
              <a:rPr lang="en-US" altLang="en-US" sz="2000" kern="0" dirty="0">
                <a:solidFill>
                  <a:schemeClr val="tx1"/>
                </a:solidFill>
                <a:cs typeface="+mn-ea"/>
                <a:sym typeface="Wingdings" panose="05000000000000000000" pitchFamily="2" charset="2"/>
              </a:rPr>
              <a:t>Mar 2021  May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Form Sponsor Ballot Pool			</a:t>
            </a:r>
            <a:r>
              <a:rPr lang="en-US" altLang="en-US" sz="2000" kern="0" dirty="0">
                <a:solidFill>
                  <a:schemeClr val="tx1"/>
                </a:solidFill>
                <a:cs typeface="+mn-ea"/>
                <a:sym typeface="Wingdings" panose="05000000000000000000" pitchFamily="2" charset="2"/>
              </a:rPr>
              <a:t>Jul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LB recirculation					</a:t>
            </a:r>
            <a:r>
              <a:rPr lang="en-US" altLang="en-US" sz="2000" kern="0" dirty="0">
                <a:solidFill>
                  <a:schemeClr val="tx1"/>
                </a:solidFill>
                <a:cs typeface="+mn-ea"/>
                <a:sym typeface="Wingdings" panose="05000000000000000000" pitchFamily="2" charset="2"/>
              </a:rPr>
              <a:t>Sep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unchanged recirculation 		</a:t>
            </a:r>
            <a:r>
              <a:rPr lang="en-US" altLang="en-US" sz="2000" kern="0" dirty="0">
                <a:solidFill>
                  <a:schemeClr val="tx1"/>
                </a:solidFill>
                <a:cs typeface="+mn-ea"/>
                <a:sym typeface="Wingdings" panose="05000000000000000000" pitchFamily="2" charset="2"/>
              </a:rPr>
              <a:t>Sep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Sponsor Ballot (D4.0)			</a:t>
            </a:r>
            <a:r>
              <a:rPr lang="en-US" altLang="en-US" sz="2000" kern="0" dirty="0">
                <a:solidFill>
                  <a:schemeClr val="tx1"/>
                </a:solidFill>
                <a:cs typeface="+mn-ea"/>
                <a:sym typeface="Wingdings" panose="05000000000000000000" pitchFamily="2" charset="2"/>
              </a:rPr>
              <a:t>Nov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Jul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Jul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Sep 2022</a:t>
            </a:r>
          </a:p>
        </p:txBody>
      </p:sp>
      <p:sp>
        <p:nvSpPr>
          <p:cNvPr id="3" name="文本框 2"/>
          <p:cNvSpPr txBox="1"/>
          <p:nvPr/>
        </p:nvSpPr>
        <p:spPr>
          <a:xfrm>
            <a:off x="1676400" y="5680453"/>
            <a:ext cx="9525000" cy="338554"/>
          </a:xfrm>
          <a:prstGeom prst="rect">
            <a:avLst/>
          </a:prstGeom>
          <a:noFill/>
        </p:spPr>
        <p:txBody>
          <a:bodyPr wrap="square" rtlCol="0">
            <a:spAutoFit/>
          </a:bodyPr>
          <a:lstStyle/>
          <a:p>
            <a:r>
              <a:rPr lang="en-US" altLang="zh-CN" sz="1600" dirty="0"/>
              <a:t>Note, the D2.0 LB recirculation is postponed to May 2021 while the future milestones are not changed</a:t>
            </a:r>
            <a:endParaRPr lang="zh-CN" altLang="en-US" sz="1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64</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ltLang="zh-CN"/>
              <a:t>March 2021</a:t>
            </a:r>
            <a:endParaRPr lang="en-US" dirty="0"/>
          </a:p>
        </p:txBody>
      </p:sp>
      <p:sp>
        <p:nvSpPr>
          <p:cNvPr id="7" name="内容占位符 2"/>
          <p:cNvSpPr>
            <a:spLocks noGrp="1"/>
          </p:cNvSpPr>
          <p:nvPr/>
        </p:nvSpPr>
        <p:spPr>
          <a:xfrm>
            <a:off x="1573333" y="1946773"/>
            <a:ext cx="9143760" cy="4257314"/>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eaLnBrk="1" hangingPunct="1"/>
            <a:r>
              <a:rPr lang="en-US" altLang="zh-CN" sz="2400" dirty="0">
                <a:solidFill>
                  <a:srgbClr val="00B050"/>
                </a:solidFill>
                <a:cs typeface="+mn-ea"/>
                <a:sym typeface="+mn-ea"/>
              </a:rPr>
              <a:t>Mar 23</a:t>
            </a:r>
            <a:r>
              <a:rPr lang="en-US" altLang="zh-CN" sz="2400" baseline="30000" dirty="0">
                <a:solidFill>
                  <a:srgbClr val="00B050"/>
                </a:solidFill>
                <a:cs typeface="+mn-ea"/>
                <a:sym typeface="+mn-ea"/>
              </a:rPr>
              <a:t>rd</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Mar 30</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6</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13</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20</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27</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endParaRPr lang="en-US" altLang="zh-CN" sz="2400" dirty="0">
              <a:solidFill>
                <a:srgbClr val="00B050"/>
              </a:solidFill>
              <a:cs typeface="+mn-ea"/>
              <a:sym typeface="+mn-ea"/>
            </a:endParaRPr>
          </a:p>
          <a:p>
            <a:pPr eaLnBrk="1" hangingPunct="1"/>
            <a:endParaRPr lang="en-US" altLang="zh-CN" sz="2400" dirty="0">
              <a:solidFill>
                <a:srgbClr val="00B050"/>
              </a:solidFill>
              <a:cs typeface="+mn-ea"/>
            </a:endParaRPr>
          </a:p>
        </p:txBody>
      </p:sp>
    </p:spTree>
    <p:extLst>
      <p:ext uri="{BB962C8B-B14F-4D97-AF65-F5344CB8AC3E}">
        <p14:creationId xmlns:p14="http://schemas.microsoft.com/office/powerpoint/2010/main" val="136577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t>TGbe March 2021 Closing Report</a:t>
            </a:r>
            <a:endParaRPr lang="en-US" dirty="0"/>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65</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a:t>March 2021</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2021-03-15</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21522"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TGbe had scheduled 4 conf. calls during the March electronic plenary</a:t>
            </a:r>
          </a:p>
          <a:p>
            <a:pPr lvl="1">
              <a:buFont typeface="Arial" panose="020B0604020202020204" pitchFamily="34" charset="0"/>
              <a:buChar char="•"/>
            </a:pPr>
            <a:r>
              <a:rPr lang="en-US" dirty="0"/>
              <a:t>Two Joint calls, and two parallel MAC/PHY calls</a:t>
            </a:r>
          </a:p>
          <a:p>
            <a:pPr lvl="2">
              <a:buFont typeface="Arial" panose="020B0604020202020204" pitchFamily="34" charset="0"/>
              <a:buChar char="•"/>
            </a:pPr>
            <a:r>
              <a:rPr lang="en-US" dirty="0"/>
              <a:t>Covered proposed draft texts (PDTs), comment resolution documents, and technical submissions</a:t>
            </a:r>
          </a:p>
          <a:p>
            <a:pPr lvl="2">
              <a:buFont typeface="Arial" panose="020B0604020202020204" pitchFamily="34" charset="0"/>
              <a:buChar char="•"/>
            </a:pPr>
            <a:r>
              <a:rPr lang="en-US" dirty="0"/>
              <a:t>Approved the resolution of </a:t>
            </a:r>
            <a:r>
              <a:rPr lang="en-US" dirty="0">
                <a:solidFill>
                  <a:schemeClr val="tx1"/>
                </a:solidFill>
              </a:rPr>
              <a:t>427 technical </a:t>
            </a:r>
            <a:r>
              <a:rPr lang="en-US" dirty="0"/>
              <a:t>comments (MAC/PHY tabs) and </a:t>
            </a:r>
            <a:r>
              <a:rPr lang="en-US" dirty="0">
                <a:solidFill>
                  <a:schemeClr val="tx1"/>
                </a:solidFill>
              </a:rPr>
              <a:t>19 </a:t>
            </a:r>
            <a:r>
              <a:rPr lang="en-US" dirty="0"/>
              <a:t>PDT submissions</a:t>
            </a:r>
          </a:p>
          <a:p>
            <a:pPr lvl="1">
              <a:buFont typeface="Arial" panose="020B0604020202020204" pitchFamily="34" charset="0"/>
              <a:buChar char="•"/>
            </a:pPr>
            <a:r>
              <a:rPr lang="en-US" dirty="0"/>
              <a:t>Approved the creation of TGbe D0.4</a:t>
            </a:r>
          </a:p>
          <a:p>
            <a:pPr lvl="2">
              <a:buFont typeface="Arial" panose="020B0604020202020204" pitchFamily="34" charset="0"/>
              <a:buChar char="•"/>
            </a:pPr>
            <a:r>
              <a:rPr lang="en-US" dirty="0"/>
              <a:t>TGbe D0.4 is expected to be available </a:t>
            </a:r>
            <a:r>
              <a:rPr lang="en-US" dirty="0">
                <a:solidFill>
                  <a:schemeClr val="tx1"/>
                </a:solidFill>
              </a:rPr>
              <a:t>by March 22</a:t>
            </a:r>
            <a:r>
              <a:rPr lang="en-US" baseline="30000" dirty="0">
                <a:solidFill>
                  <a:schemeClr val="tx1"/>
                </a:solidFill>
              </a:rPr>
              <a:t>th</a:t>
            </a:r>
            <a:r>
              <a:rPr lang="en-US" dirty="0">
                <a:solidFill>
                  <a:schemeClr val="tx1"/>
                </a:solidFill>
              </a:rPr>
              <a:t>, 2021</a:t>
            </a:r>
          </a:p>
          <a:p>
            <a:pPr lvl="1">
              <a:buFont typeface="Arial" panose="020B0604020202020204" pitchFamily="34" charset="0"/>
              <a:buChar char="•"/>
            </a:pPr>
            <a:r>
              <a:rPr lang="en-US" dirty="0"/>
              <a:t>Amended timeline to better adapt procedurally to R1/R2 phases</a:t>
            </a:r>
          </a:p>
          <a:p>
            <a:pPr>
              <a:buFont typeface="Arial" panose="020B0604020202020204" pitchFamily="34" charset="0"/>
              <a:buChar char="•"/>
            </a:pPr>
            <a:r>
              <a:rPr lang="en-US" dirty="0"/>
              <a:t>Agenda is available in </a:t>
            </a:r>
            <a:r>
              <a:rPr lang="en-US" dirty="0">
                <a:solidFill>
                  <a:srgbClr val="FF0000"/>
                </a:solidFill>
                <a:hlinkClick r:id="rId2"/>
              </a:rPr>
              <a:t>205r9</a:t>
            </a:r>
            <a:r>
              <a:rPr lang="en-US" dirty="0"/>
              <a:t>, with queue statuses available in </a:t>
            </a:r>
            <a:r>
              <a:rPr lang="en-US" dirty="0">
                <a:solidFill>
                  <a:srgbClr val="FF0000"/>
                </a:solidFill>
                <a:hlinkClick r:id="rId3"/>
              </a:rPr>
              <a:t>385r4</a:t>
            </a:r>
            <a:endParaRPr lang="en-US" dirty="0">
              <a:solidFill>
                <a:srgbClr val="FF0000"/>
              </a:solidFill>
            </a:endParaRPr>
          </a:p>
          <a:p>
            <a:pPr lvl="1">
              <a:buFont typeface="Arial" panose="020B0604020202020204" pitchFamily="34" charset="0"/>
              <a:buChar char="•"/>
            </a:pPr>
            <a:r>
              <a:rPr lang="en-US" dirty="0"/>
              <a:t>Future Teleconference Plan is provided in the next slide</a:t>
            </a:r>
          </a:p>
          <a:p>
            <a:pPr>
              <a:buFont typeface="Arial" panose="020B0604020202020204" pitchFamily="34" charset="0"/>
              <a:buChar char="•"/>
            </a:pPr>
            <a:r>
              <a:rPr lang="en-US" dirty="0"/>
              <a:t>Motions List is available in </a:t>
            </a:r>
            <a:r>
              <a:rPr lang="en-US" dirty="0">
                <a:solidFill>
                  <a:srgbClr val="FF0000"/>
                </a:solidFill>
                <a:hlinkClick r:id="rId4"/>
              </a:rPr>
              <a:t>1982r12</a:t>
            </a:r>
            <a:endParaRPr lang="en-US" dirty="0">
              <a:solidFill>
                <a:srgbClr val="FF0000"/>
              </a:solidFill>
            </a:endParaRP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3" name="Content Placeholder 2">
            <a:extLst>
              <a:ext uri="{FF2B5EF4-FFF2-40B4-BE49-F238E27FC236}">
                <a16:creationId xmlns:a16="http://schemas.microsoft.com/office/drawing/2014/main" id="{633ED5AE-CF03-4422-B92D-E9623D1A511B}"/>
              </a:ext>
            </a:extLst>
          </p:cNvPr>
          <p:cNvSpPr>
            <a:spLocks noGrp="1"/>
          </p:cNvSpPr>
          <p:nvPr>
            <p:ph idx="1"/>
          </p:nvPr>
        </p:nvSpPr>
        <p:spPr>
          <a:xfrm>
            <a:off x="914401" y="1981201"/>
            <a:ext cx="5105399" cy="4494213"/>
          </a:xfrm>
        </p:spPr>
        <p:txBody>
          <a:bodyPr/>
          <a:lstStyle/>
          <a:p>
            <a:r>
              <a:rPr lang="en-US" sz="1400" u="sng" dirty="0">
                <a:highlight>
                  <a:srgbClr val="00FF00"/>
                </a:highlight>
              </a:rPr>
              <a:t>Mar 08	Monday 	– MAC/PHY	19:00-21:00 ET*</a:t>
            </a:r>
          </a:p>
          <a:p>
            <a:r>
              <a:rPr lang="en-US" sz="1400" u="sng" dirty="0">
                <a:highlight>
                  <a:srgbClr val="00FF00"/>
                </a:highlight>
              </a:rPr>
              <a:t>Mar 10	Wednesday – Joint (Motions)	09:00-11:00 ET*</a:t>
            </a:r>
          </a:p>
          <a:p>
            <a:r>
              <a:rPr lang="en-US" sz="1400" u="sng" dirty="0">
                <a:highlight>
                  <a:srgbClr val="00FF00"/>
                </a:highlight>
              </a:rPr>
              <a:t>Mar 11	Thursday 	– MAC/PHY	10:00-12:00 ET*</a:t>
            </a:r>
          </a:p>
          <a:p>
            <a:r>
              <a:rPr lang="en-US" sz="1400" u="sng" dirty="0">
                <a:highlight>
                  <a:srgbClr val="00FF00"/>
                </a:highlight>
              </a:rPr>
              <a:t>Mar 15	Monday 	– Joint (Motions)	19:00-21:00 ET*</a:t>
            </a:r>
          </a:p>
          <a:p>
            <a:pPr lvl="0"/>
            <a:r>
              <a:rPr lang="en-US" sz="1400" dirty="0"/>
              <a:t>Mar 17	Wednesday – MAC/PHY	10:00-12:00 ET</a:t>
            </a:r>
          </a:p>
          <a:p>
            <a:pPr lvl="0"/>
            <a:r>
              <a:rPr lang="en-US" sz="1400" dirty="0"/>
              <a:t>Mar 18	Thursday 	– MAC/PHY	10:00-12:00 ET</a:t>
            </a:r>
          </a:p>
          <a:p>
            <a:pPr lvl="0"/>
            <a:r>
              <a:rPr lang="en-US" sz="1400" dirty="0"/>
              <a:t>Mar 22	Monday 	– MAC/PHY	19:00-22:00 ET</a:t>
            </a:r>
          </a:p>
          <a:p>
            <a:pPr lvl="0"/>
            <a:r>
              <a:rPr lang="en-US" sz="1400" dirty="0"/>
              <a:t>Mar 24	Wednesday – Joint (Motions)	10:00-12:00 ET</a:t>
            </a:r>
          </a:p>
          <a:p>
            <a:pPr lvl="0"/>
            <a:r>
              <a:rPr lang="en-US" sz="1400" dirty="0"/>
              <a:t>Mar 25	Thursday 	– MAC/PHY	10:00-12:00 ET</a:t>
            </a:r>
          </a:p>
          <a:p>
            <a:pPr lvl="0"/>
            <a:r>
              <a:rPr lang="en-US" sz="1400" dirty="0"/>
              <a:t>Mar 29	Monday 	– MAC/PHY	19:00-22:00 ET</a:t>
            </a:r>
          </a:p>
          <a:p>
            <a:pPr lvl="0"/>
            <a:r>
              <a:rPr lang="en-US" sz="1400" dirty="0"/>
              <a:t>Mar 31	Wednesday – Joint		10:00-12:00 ET</a:t>
            </a:r>
          </a:p>
          <a:p>
            <a:pPr lvl="0"/>
            <a:r>
              <a:rPr lang="en-US" sz="1400" dirty="0">
                <a:solidFill>
                  <a:srgbClr val="FF0000"/>
                </a:solidFill>
                <a:highlight>
                  <a:srgbClr val="00FFFF"/>
                </a:highlight>
              </a:rPr>
              <a:t>Apr 01	Thursday 	– No Conf Call 	Holiday</a:t>
            </a:r>
          </a:p>
          <a:p>
            <a:pPr lvl="0"/>
            <a:r>
              <a:rPr lang="en-US" sz="1400" dirty="0">
                <a:solidFill>
                  <a:srgbClr val="FF0000"/>
                </a:solidFill>
                <a:highlight>
                  <a:srgbClr val="00FFFF"/>
                </a:highlight>
              </a:rPr>
              <a:t>Apr 05	Monday 	– No Conf Call 	Holiday </a:t>
            </a:r>
          </a:p>
          <a:p>
            <a:pPr lvl="0"/>
            <a:r>
              <a:rPr lang="en-US" sz="1400" dirty="0"/>
              <a:t>Apr 07	Wednesday – Joint		10:00-12:00 ET </a:t>
            </a:r>
          </a:p>
          <a:p>
            <a:r>
              <a:rPr lang="en-US" sz="1400" dirty="0"/>
              <a:t>*Sessions during Electronic Plenary Week</a:t>
            </a:r>
          </a:p>
          <a:p>
            <a:pPr lvl="0"/>
            <a:endParaRPr lang="en-US" sz="1400" dirty="0"/>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a:t>March 2021</a:t>
            </a:r>
            <a:endParaRPr lang="en-GB" dirty="0"/>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28318" y="1981200"/>
            <a:ext cx="4952999"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400" dirty="0"/>
              <a:t>Apr 08	Thursday 	– MAC/PHY		10:00-12:00 ET</a:t>
            </a:r>
          </a:p>
          <a:p>
            <a:r>
              <a:rPr lang="en-US" sz="1400" dirty="0"/>
              <a:t>Apr 12	Monday 	– MAC/PHY		19:00-22:00 ET</a:t>
            </a:r>
          </a:p>
          <a:p>
            <a:r>
              <a:rPr lang="en-US" sz="1400" dirty="0"/>
              <a:t>Apr 14	Wednesday – Joint (Motions)		10:00-12:00 ET</a:t>
            </a:r>
          </a:p>
          <a:p>
            <a:r>
              <a:rPr lang="en-US" sz="1400" dirty="0"/>
              <a:t>Apr 15	Thursday 	– MAC/PHY		10:00-12:00 ET</a:t>
            </a:r>
          </a:p>
          <a:p>
            <a:r>
              <a:rPr lang="en-US" sz="1400" dirty="0"/>
              <a:t>Apr 19	Monday 	– MAC/PHY		19:00-22:00 ET</a:t>
            </a:r>
          </a:p>
          <a:p>
            <a:r>
              <a:rPr lang="en-US" sz="1400" dirty="0"/>
              <a:t>Apr 21	Wednesday – Joint**			10:00-12:00 ET</a:t>
            </a:r>
          </a:p>
          <a:p>
            <a:r>
              <a:rPr lang="en-US" sz="1400" dirty="0"/>
              <a:t>Apr 22	Thursday 	– MAC/PHY		10:00-12:00 ET</a:t>
            </a:r>
          </a:p>
          <a:p>
            <a:r>
              <a:rPr lang="en-US" sz="1400" dirty="0"/>
              <a:t>Apr 26	Monday 	– MAC/PHY		19:00-22:00 ET</a:t>
            </a:r>
          </a:p>
          <a:p>
            <a:r>
              <a:rPr lang="en-US" sz="1400" dirty="0"/>
              <a:t>Apr 28	Wednesday – Joint (Motions) 	10:00-12:00 ET</a:t>
            </a:r>
          </a:p>
          <a:p>
            <a:r>
              <a:rPr lang="en-US" sz="1400" dirty="0"/>
              <a:t>Apr 29	Thursday 	– MAC/PHY		10:00-12:00 ET</a:t>
            </a:r>
          </a:p>
          <a:p>
            <a:r>
              <a:rPr lang="en-US" sz="1400" dirty="0">
                <a:solidFill>
                  <a:srgbClr val="FF0000"/>
                </a:solidFill>
                <a:highlight>
                  <a:srgbClr val="00FFFF"/>
                </a:highlight>
              </a:rPr>
              <a:t>May 03	Monday 	– No Conf Call 		Holiday</a:t>
            </a:r>
          </a:p>
          <a:p>
            <a:r>
              <a:rPr lang="en-US" sz="1400" dirty="0">
                <a:solidFill>
                  <a:srgbClr val="FF0000"/>
                </a:solidFill>
                <a:highlight>
                  <a:srgbClr val="00FFFF"/>
                </a:highlight>
              </a:rPr>
              <a:t>May 05	Wednesday – No Conf Call 		Holiday</a:t>
            </a:r>
          </a:p>
          <a:p>
            <a:r>
              <a:rPr lang="en-US" sz="1400" dirty="0"/>
              <a:t>May 06	Thursday	– MAC/PHY		10:00-12:00 ET</a:t>
            </a:r>
          </a:p>
          <a:p>
            <a:r>
              <a:rPr lang="en-US" sz="1400" dirty="0"/>
              <a:t>** Expected to be converted into a </a:t>
            </a:r>
            <a:r>
              <a:rPr lang="en-US" sz="1400"/>
              <a:t>Joint TGbe-802.1 TSN</a:t>
            </a:r>
            <a:endParaRPr lang="en-US" sz="1400" dirty="0"/>
          </a:p>
        </p:txBody>
      </p:sp>
    </p:spTree>
    <p:extLst>
      <p:ext uri="{BB962C8B-B14F-4D97-AF65-F5344CB8AC3E}">
        <p14:creationId xmlns:p14="http://schemas.microsoft.com/office/powerpoint/2010/main" val="1693586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Amended 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t>D1.0 </a:t>
            </a:r>
            <a:r>
              <a:rPr lang="en-US" strike="sngStrike" dirty="0">
                <a:solidFill>
                  <a:srgbClr val="FF0000"/>
                </a:solidFill>
              </a:rPr>
              <a:t>Letter Ballot  </a:t>
            </a:r>
            <a:r>
              <a:rPr lang="en-US" u="sng" dirty="0">
                <a:solidFill>
                  <a:srgbClr val="FF0000"/>
                </a:solidFill>
              </a:rPr>
              <a:t>WG Comment Collection</a:t>
            </a:r>
            <a:r>
              <a:rPr lang="en-US" dirty="0"/>
              <a:t> 					May 		2021</a:t>
            </a:r>
          </a:p>
          <a:p>
            <a:pPr>
              <a:buFont typeface="Arial" panose="020B0604020202020204" pitchFamily="34" charset="0"/>
              <a:buChar char="•"/>
            </a:pPr>
            <a:r>
              <a:rPr lang="en-US" dirty="0"/>
              <a:t>D2.0 </a:t>
            </a:r>
            <a:r>
              <a:rPr lang="en-US" strike="sngStrike" dirty="0">
                <a:solidFill>
                  <a:srgbClr val="FF0000"/>
                </a:solidFill>
              </a:rPr>
              <a:t>LB recirculation</a:t>
            </a:r>
            <a:r>
              <a:rPr lang="en-US" u="sng" dirty="0">
                <a:solidFill>
                  <a:srgbClr val="FF0000"/>
                </a:solidFill>
              </a:rPr>
              <a:t> WG Comment Collection</a:t>
            </a:r>
            <a:r>
              <a:rPr lang="en-US" dirty="0"/>
              <a:t>				Mar 		2022</a:t>
            </a:r>
          </a:p>
          <a:p>
            <a:pPr>
              <a:buFont typeface="Arial" panose="020B0604020202020204" pitchFamily="34" charset="0"/>
              <a:buChar char="•"/>
            </a:pPr>
            <a:r>
              <a:rPr lang="en-US" dirty="0"/>
              <a:t>D3.0 L</a:t>
            </a:r>
            <a:r>
              <a:rPr lang="en-US" u="sng" dirty="0">
                <a:solidFill>
                  <a:srgbClr val="FF0000"/>
                </a:solidFill>
              </a:rPr>
              <a:t>etter</a:t>
            </a:r>
            <a:r>
              <a:rPr lang="en-US" dirty="0"/>
              <a:t> B</a:t>
            </a:r>
            <a:r>
              <a:rPr lang="en-US" u="sng" dirty="0">
                <a:solidFill>
                  <a:srgbClr val="FF0000"/>
                </a:solidFill>
              </a:rPr>
              <a:t>allot</a:t>
            </a:r>
            <a:r>
              <a:rPr lang="en-US" dirty="0"/>
              <a:t> </a:t>
            </a:r>
            <a:r>
              <a:rPr lang="en-US" strike="sngStrike" dirty="0">
                <a:solidFill>
                  <a:srgbClr val="FF0000"/>
                </a:solidFill>
              </a:rPr>
              <a:t>recirculation</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a:t>
            </a:r>
            <a:r>
              <a:rPr lang="en-US"/>
              <a:t>Mar           </a:t>
            </a:r>
            <a:r>
              <a:rPr lang="en-US" dirty="0"/>
              <a:t>2024</a:t>
            </a:r>
          </a:p>
          <a:p>
            <a:pPr>
              <a:buFont typeface="Arial" panose="020B0604020202020204" pitchFamily="34" charset="0"/>
              <a:buChar char="•"/>
            </a:pPr>
            <a:r>
              <a:rPr lang="en-US" dirty="0" err="1"/>
              <a:t>RevCom</a:t>
            </a:r>
            <a:r>
              <a:rPr lang="en-US" dirty="0"/>
              <a:t> and SASB approval									May           2024</a:t>
            </a:r>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t>March </a:t>
            </a:r>
            <a:r>
              <a:rPr lang="en-US" altLang="en-US" sz="2800" dirty="0"/>
              <a:t>2021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2021-03-15</a:t>
            </a:r>
          </a:p>
        </p:txBody>
      </p:sp>
      <p:sp>
        <p:nvSpPr>
          <p:cNvPr id="7171" name="Slide Number Placeholder 4"/>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69</a:t>
            </a:fld>
            <a:endParaRPr lang="en-US" dirty="0"/>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13" name="Footer Placeholder 3"/>
          <p:cNvSpPr>
            <a:spLocks noGrp="1"/>
          </p:cNvSpPr>
          <p:nvPr>
            <p:ph type="ftr" sz="quarter" idx="3"/>
          </p:nvPr>
        </p:nvSpPr>
        <p:spPr bwMode="auto">
          <a:xfrm flipH="1">
            <a:off x="8601139" y="6477000"/>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a:t>Tony Xiao Han (Huawei </a:t>
            </a:r>
            <a:r>
              <a:rPr lang="en-US" altLang="en-US"/>
              <a:t>Technologies)</a:t>
            </a:r>
            <a:endParaRPr lang="en-US" altLang="zh-CN" dirty="0"/>
          </a:p>
        </p:txBody>
      </p:sp>
      <p:graphicFrame>
        <p:nvGraphicFramePr>
          <p:cNvPr id="9" name="Table 8"/>
          <p:cNvGraphicFramePr>
            <a:graphicFrameLocks noGrp="1"/>
          </p:cNvGraphicFramePr>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Date Placeholder 2">
            <a:extLst>
              <a:ext uri="{FF2B5EF4-FFF2-40B4-BE49-F238E27FC236}">
                <a16:creationId xmlns:a16="http://schemas.microsoft.com/office/drawing/2014/main" id="{703D7005-04F6-4EEA-9A25-515985CBFB9E}"/>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 to Mar)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8C8A9753-1A4D-412A-A300-43B6EED95A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1"/>
            <a:ext cx="8881846" cy="4853494"/>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70</a:t>
            </a:fld>
            <a:endParaRPr lang="en-US" dirty="0"/>
          </a:p>
        </p:txBody>
      </p:sp>
      <p:sp>
        <p:nvSpPr>
          <p:cNvPr id="5" name="Footer Placeholder 4"/>
          <p:cNvSpPr>
            <a:spLocks noGrp="1"/>
          </p:cNvSpPr>
          <p:nvPr>
            <p:ph type="ftr" sz="quarter" idx="3"/>
          </p:nvPr>
        </p:nvSpPr>
        <p:spPr bwMode="auto">
          <a:xfrm flipH="1">
            <a:off x="8610600"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dirty="0"/>
              <a:t>Tony Xiao Han (Huawei </a:t>
            </a:r>
            <a:r>
              <a:rPr lang="en-US" altLang="en-US" dirty="0"/>
              <a:t>Technologies)</a:t>
            </a:r>
            <a:endParaRPr lang="en-US" altLang="zh-CN" dirty="0"/>
          </a:p>
        </p:txBody>
      </p:sp>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00"/>
                </a:solidFill>
                <a:latin typeface="Times New Roman"/>
                <a:ea typeface="MS PGothic" pitchFamily="34" charset="-128"/>
              </a:rPr>
              <a:t>March 2021 </a:t>
            </a:r>
            <a:r>
              <a:rPr lang="en-US" altLang="en-US" b="1" kern="0" dirty="0">
                <a:solidFill>
                  <a:srgbClr val="000000"/>
                </a:solidFill>
                <a:latin typeface="Times New Roman"/>
                <a:ea typeface="MS PGothic" pitchFamily="34" charset="-128"/>
              </a:rPr>
              <a:t>session.</a:t>
            </a:r>
          </a:p>
        </p:txBody>
      </p:sp>
      <p:sp>
        <p:nvSpPr>
          <p:cNvPr id="3" name="Date Placeholder 2">
            <a:extLst>
              <a:ext uri="{FF2B5EF4-FFF2-40B4-BE49-F238E27FC236}">
                <a16:creationId xmlns:a16="http://schemas.microsoft.com/office/drawing/2014/main" id="{A765DAB9-F2F9-48BF-8A3E-89FAD20395B6}"/>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2640094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71</a:t>
            </a:fld>
            <a:endParaRPr lang="en-US" dirty="0"/>
          </a:p>
        </p:txBody>
      </p:sp>
      <p:sp>
        <p:nvSpPr>
          <p:cNvPr id="5" name="Footer Placeholder 4"/>
          <p:cNvSpPr>
            <a:spLocks noGrp="1"/>
          </p:cNvSpPr>
          <p:nvPr>
            <p:ph type="ftr" sz="quarter" idx="3"/>
          </p:nvPr>
        </p:nvSpPr>
        <p:spPr bwMode="auto">
          <a:xfrm flipH="1">
            <a:off x="8601139" y="6477000"/>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a:t>Tony Xiao Han (Huawei </a:t>
            </a:r>
            <a:r>
              <a:rPr lang="en-US" altLang="en-US"/>
              <a:t>Technologies)</a:t>
            </a:r>
            <a:endParaRPr lang="en-US" altLang="zh-CN" dirty="0"/>
          </a:p>
        </p:txBody>
      </p:sp>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March 2021 </a:t>
            </a:r>
            <a:endParaRPr lang="en-US" altLang="en-US" sz="2800" dirty="0"/>
          </a:p>
        </p:txBody>
      </p:sp>
      <p:sp>
        <p:nvSpPr>
          <p:cNvPr id="8" name="Content Placeholder 2"/>
          <p:cNvSpPr txBox="1">
            <a:spLocks noChangeArrowheads="1"/>
          </p:cNvSpPr>
          <p:nvPr/>
        </p:nvSpPr>
        <p:spPr bwMode="auto">
          <a:xfrm>
            <a:off x="2209800" y="1325058"/>
            <a:ext cx="80010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March 2021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de-DE" altLang="zh-CN" sz="2000" kern="0" dirty="0">
                <a:solidFill>
                  <a:srgbClr val="000000"/>
                </a:solidFill>
                <a:latin typeface="Times New Roman"/>
                <a:ea typeface="MS Gothic"/>
              </a:rPr>
              <a:t>March 9, 12, 15, 9am - 11:00am ET</a:t>
            </a:r>
            <a:r>
              <a:rPr lang="en-US" altLang="zh-CN" sz="2000" kern="0" dirty="0">
                <a:solidFill>
                  <a:srgbClr val="000000"/>
                </a:solidFill>
                <a:latin typeface="Times New Roman"/>
                <a:ea typeface="MS Gothic"/>
              </a:rPr>
              <a: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a:t>
            </a:r>
            <a:r>
              <a:rPr lang="en-US" altLang="zh-CN" sz="2000" kern="0" dirty="0">
                <a:solidFill>
                  <a:srgbClr val="000000"/>
                </a:solidFill>
                <a:latin typeface="Times New Roman"/>
                <a:ea typeface="MS Gothic"/>
              </a:rPr>
              <a:t>including</a:t>
            </a:r>
            <a:r>
              <a:rPr lang="it-IT" altLang="zh-CN" sz="2000" kern="0" dirty="0">
                <a:solidFill>
                  <a:srgbClr val="000000"/>
                </a:solidFill>
                <a:latin typeface="Times New Roman"/>
                <a:ea typeface="MS Gothic"/>
              </a:rPr>
              <a:t> definition, general protocol and procedure, channel model……)</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Initiate the discussion of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Definition, general protocol and procedure, channel model……)</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3" name="Date Placeholder 2">
            <a:extLst>
              <a:ext uri="{FF2B5EF4-FFF2-40B4-BE49-F238E27FC236}">
                <a16:creationId xmlns:a16="http://schemas.microsoft.com/office/drawing/2014/main" id="{936CB99D-9921-4434-A125-D17FD29CA4F3}"/>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1417573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72</a:t>
            </a:fld>
            <a:endParaRPr lang="en-US" dirty="0"/>
          </a:p>
        </p:txBody>
      </p:sp>
      <p:sp>
        <p:nvSpPr>
          <p:cNvPr id="5" name="Footer Placeholder 4"/>
          <p:cNvSpPr>
            <a:spLocks noGrp="1"/>
          </p:cNvSpPr>
          <p:nvPr>
            <p:ph type="ftr" sz="quarter" idx="3"/>
          </p:nvPr>
        </p:nvSpPr>
        <p:spPr bwMode="auto">
          <a:xfrm flipH="1">
            <a:off x="8604282"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dirty="0"/>
              <a:t>Tony Xiao Han (Huawei </a:t>
            </a:r>
            <a:r>
              <a:rPr lang="en-US" altLang="en-US" dirty="0"/>
              <a:t>Technologies)</a:t>
            </a:r>
            <a:endParaRPr lang="en-US" altLang="zh-CN" dirty="0"/>
          </a:p>
        </p:txBody>
      </p:sp>
      <p:sp>
        <p:nvSpPr>
          <p:cNvPr id="7" name="Title 1"/>
          <p:cNvSpPr>
            <a:spLocks noGrp="1"/>
          </p:cNvSpPr>
          <p:nvPr>
            <p:ph type="title"/>
          </p:nvPr>
        </p:nvSpPr>
        <p:spPr>
          <a:xfrm>
            <a:off x="2209801" y="762002"/>
            <a:ext cx="7770813" cy="685799"/>
          </a:xfrm>
        </p:spPr>
        <p:txBody>
          <a:bodyPr/>
          <a:lstStyle/>
          <a:p>
            <a:r>
              <a:rPr lang="en-US" altLang="zh-CN" dirty="0"/>
              <a:t>IEEE 802.11bf Timeline </a:t>
            </a:r>
            <a:r>
              <a:rPr lang="en-US" altLang="zh-CN" dirty="0">
                <a:solidFill>
                  <a:schemeClr val="tx1"/>
                </a:solidFill>
              </a:rPr>
              <a:t>(unchanged)</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3" name="Date Placeholder 2">
            <a:extLst>
              <a:ext uri="{FF2B5EF4-FFF2-40B4-BE49-F238E27FC236}">
                <a16:creationId xmlns:a16="http://schemas.microsoft.com/office/drawing/2014/main" id="{A9A902EA-B3AF-4549-91DB-D977B01C27F4}"/>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4015591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73</a:t>
            </a:fld>
            <a:endParaRPr lang="en-US" dirty="0"/>
          </a:p>
        </p:txBody>
      </p:sp>
      <p:sp>
        <p:nvSpPr>
          <p:cNvPr id="5" name="Footer Placeholder 4"/>
          <p:cNvSpPr>
            <a:spLocks noGrp="1"/>
          </p:cNvSpPr>
          <p:nvPr>
            <p:ph type="ftr" sz="quarter" idx="3"/>
          </p:nvPr>
        </p:nvSpPr>
        <p:spPr bwMode="auto">
          <a:xfrm flipH="1">
            <a:off x="8604282" y="6476556"/>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dirty="0"/>
              <a:t>Tony Xiao Han (Huawei </a:t>
            </a:r>
            <a:r>
              <a:rPr lang="en-US" altLang="en-US" dirty="0"/>
              <a:t>Technologies)</a:t>
            </a:r>
            <a:endParaRPr lang="en-US" altLang="zh-CN" dirty="0"/>
          </a:p>
        </p:txBody>
      </p:sp>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r>
              <a:rPr lang="en-US" altLang="zh-CN"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Confirmed:</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March 23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April   6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April   20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April   27 (Tuesday), 10am - 12:00pm ET</a:t>
            </a:r>
          </a:p>
        </p:txBody>
      </p:sp>
      <p:sp>
        <p:nvSpPr>
          <p:cNvPr id="3" name="Date Placeholder 2">
            <a:extLst>
              <a:ext uri="{FF2B5EF4-FFF2-40B4-BE49-F238E27FC236}">
                <a16:creationId xmlns:a16="http://schemas.microsoft.com/office/drawing/2014/main" id="{23DC954B-E335-4B7E-85F5-3477F5236CCB}"/>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515055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2021-03-15</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4589"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109E7C10-7A3D-4852-B934-7DCCA50006BA}"/>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32F0A50B-CA99-42CA-8046-EA939D2F338F}"/>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BF5914DA-2408-4170-89A0-55030AC8EDA5}"/>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March 2021 Interim Session (virtual)</a:t>
            </a:r>
          </a:p>
        </p:txBody>
      </p:sp>
      <p:sp>
        <p:nvSpPr>
          <p:cNvPr id="2" name="Date Placeholder 1">
            <a:extLst>
              <a:ext uri="{FF2B5EF4-FFF2-40B4-BE49-F238E27FC236}">
                <a16:creationId xmlns:a16="http://schemas.microsoft.com/office/drawing/2014/main" id="{CD71BDE2-CF73-4B5F-BA92-1B88B87C74F1}"/>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340ED43B-69EE-4B23-9FD5-98FD7F023DD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732629EB-B82D-44E7-A99A-57DC4DA8E32A}"/>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11-21/0286r5</a:t>
            </a:r>
            <a:r>
              <a:rPr lang="en-US" dirty="0"/>
              <a:t> </a:t>
            </a:r>
          </a:p>
          <a:p>
            <a:pPr>
              <a:spcBef>
                <a:spcPts val="0"/>
              </a:spcBef>
            </a:pPr>
            <a:r>
              <a:rPr lang="en-US" dirty="0"/>
              <a:t>Draft minutes: </a:t>
            </a:r>
            <a:r>
              <a:rPr lang="en-US" dirty="0">
                <a:hlinkClick r:id="rId4"/>
              </a:rPr>
              <a:t>11-21/0460r0</a:t>
            </a:r>
            <a:r>
              <a:rPr lang="en-US" dirty="0"/>
              <a:t> </a:t>
            </a:r>
            <a:endParaRPr lang="en-US" dirty="0">
              <a:highlight>
                <a:srgbClr val="FFFF00"/>
              </a:highlight>
            </a:endParaRPr>
          </a:p>
          <a:p>
            <a:pPr>
              <a:spcBef>
                <a:spcPts val="0"/>
              </a:spcBef>
            </a:pPr>
            <a:r>
              <a:rPr lang="en-US" dirty="0"/>
              <a:t>Elected/confirmed leadership:</a:t>
            </a:r>
          </a:p>
          <a:p>
            <a:pPr lvl="1">
              <a:spcBef>
                <a:spcPts val="0"/>
              </a:spcBef>
            </a:pPr>
            <a:r>
              <a:rPr lang="en-US" dirty="0"/>
              <a:t>Vice Chairs (TBC): Peter Yee (NSA-CSD), Stephen Orr (Cisco)</a:t>
            </a:r>
          </a:p>
          <a:p>
            <a:pPr lvl="1">
              <a:spcBef>
                <a:spcPts val="0"/>
              </a:spcBef>
            </a:pPr>
            <a:r>
              <a:rPr lang="en-US" dirty="0"/>
              <a:t>Secretary: Graham Smith (SR Technologies)</a:t>
            </a:r>
          </a:p>
          <a:p>
            <a:pPr lvl="2">
              <a:spcBef>
                <a:spcPts val="0"/>
              </a:spcBef>
            </a:pPr>
            <a:r>
              <a:rPr lang="en-US" dirty="0"/>
              <a:t>Thank you! to these volunteers</a:t>
            </a:r>
          </a:p>
          <a:p>
            <a:pPr>
              <a:spcBef>
                <a:spcPts val="0"/>
              </a:spcBef>
            </a:pPr>
            <a:r>
              <a:rPr lang="en-US" dirty="0"/>
              <a:t>Reviewed formation documents:</a:t>
            </a:r>
          </a:p>
          <a:p>
            <a:pPr marL="857250" lvl="1" indent="-457200">
              <a:lnSpc>
                <a:spcPct val="90000"/>
              </a:lnSpc>
              <a:spcBef>
                <a:spcPts val="0"/>
              </a:spcBef>
              <a:spcAft>
                <a:spcPts val="0"/>
              </a:spcAft>
              <a:buFont typeface="Arial" panose="020B0604020202020204" pitchFamily="34" charset="0"/>
              <a:buChar char="•"/>
              <a:defRPr/>
            </a:pPr>
            <a:r>
              <a:rPr lang="en-US" dirty="0"/>
              <a:t>PAR: </a:t>
            </a:r>
            <a:r>
              <a:rPr lang="en-US" dirty="0">
                <a:hlinkClick r:id="rId5"/>
              </a:rPr>
              <a:t>https://development.standards.ieee.org/myproject-web/public/view.html#pardetail/8770</a:t>
            </a:r>
            <a:r>
              <a:rPr lang="en-US" dirty="0"/>
              <a:t> </a:t>
            </a:r>
          </a:p>
          <a:p>
            <a:pPr marL="857250" lvl="1" indent="-457200">
              <a:lnSpc>
                <a:spcPct val="90000"/>
              </a:lnSpc>
              <a:spcBef>
                <a:spcPts val="0"/>
              </a:spcBef>
              <a:spcAft>
                <a:spcPts val="0"/>
              </a:spcAft>
              <a:buFont typeface="Arial" panose="020B0604020202020204" pitchFamily="34" charset="0"/>
              <a:buChar char="•"/>
              <a:defRPr/>
            </a:pPr>
            <a:r>
              <a:rPr lang="en-US" dirty="0"/>
              <a:t>CSD: </a:t>
            </a:r>
            <a:r>
              <a:rPr lang="en-US" dirty="0">
                <a:hlinkClick r:id="rId6"/>
              </a:rPr>
              <a:t>11-20/1117r5</a:t>
            </a:r>
            <a:endParaRPr lang="en-US" dirty="0"/>
          </a:p>
          <a:p>
            <a:pPr marL="857250" lvl="1" indent="-457200">
              <a:lnSpc>
                <a:spcPct val="90000"/>
              </a:lnSpc>
              <a:spcBef>
                <a:spcPts val="0"/>
              </a:spcBef>
              <a:spcAft>
                <a:spcPts val="0"/>
              </a:spcAft>
              <a:buFont typeface="Arial" panose="020B0604020202020204" pitchFamily="34" charset="0"/>
              <a:buChar char="•"/>
              <a:defRPr/>
            </a:pPr>
            <a:r>
              <a:rPr lang="en-US" dirty="0"/>
              <a:t>P802.11bh IEEE SA website: </a:t>
            </a:r>
            <a:r>
              <a:rPr lang="en-US" dirty="0">
                <a:hlinkClick r:id="rId7"/>
              </a:rPr>
              <a:t>https://standards.ieee.org/project/802_11bh.html</a:t>
            </a:r>
            <a:endParaRPr lang="en-US" dirty="0">
              <a:solidFill>
                <a:srgbClr val="000000"/>
              </a:solidFill>
            </a:endParaRPr>
          </a:p>
          <a:p>
            <a:pPr>
              <a:spcBef>
                <a:spcPts val="0"/>
              </a:spcBef>
            </a:pPr>
            <a:r>
              <a:rPr lang="en-US" dirty="0"/>
              <a:t>Approved liaisons to Wi-Fi Alliance, Wireless Broadband Alliance: </a:t>
            </a:r>
          </a:p>
          <a:p>
            <a:pPr lvl="1">
              <a:spcBef>
                <a:spcPts val="0"/>
              </a:spcBef>
            </a:pPr>
            <a:r>
              <a:rPr lang="en-US" sz="2200" b="1" dirty="0">
                <a:hlinkClick r:id="rId8"/>
              </a:rPr>
              <a:t>11-21/0425r2</a:t>
            </a:r>
            <a:r>
              <a:rPr lang="en-US" sz="2200" b="1" dirty="0"/>
              <a:t>, </a:t>
            </a:r>
            <a:r>
              <a:rPr lang="en-US" sz="2200" b="1" dirty="0">
                <a:hlinkClick r:id="rId9"/>
              </a:rPr>
              <a:t>11-21/0449r0</a:t>
            </a:r>
            <a:r>
              <a:rPr lang="en-US" sz="2200" b="1" dirty="0"/>
              <a:t> </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02BF160D-BDB7-4D57-B771-7AFDE972C8FC}"/>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1A002040-BCCD-4DBB-9245-3FEEFC884BF2}"/>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10BA2BC2-7D66-4CE6-BE65-5B2920866D92}"/>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Tree>
    <p:extLst>
      <p:ext uri="{BB962C8B-B14F-4D97-AF65-F5344CB8AC3E}">
        <p14:creationId xmlns:p14="http://schemas.microsoft.com/office/powerpoint/2010/main" val="1594272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Agreed organization of work:</a:t>
            </a:r>
          </a:p>
          <a:p>
            <a:pPr lvl="1">
              <a:spcBef>
                <a:spcPts val="0"/>
              </a:spcBef>
            </a:pPr>
            <a:r>
              <a:rPr lang="en-US" b="1" dirty="0"/>
              <a:t>Start from Use Cases and Impacted features or operations of 802.11, caused by RCM</a:t>
            </a:r>
          </a:p>
          <a:p>
            <a:pPr lvl="1">
              <a:spcBef>
                <a:spcPts val="0"/>
              </a:spcBef>
            </a:pPr>
            <a:r>
              <a:rPr lang="en-US" b="1" dirty="0"/>
              <a:t>Based on use cases, consider proposals for specification amendments to address/mitigate the impact</a:t>
            </a:r>
          </a:p>
          <a:p>
            <a:pPr lvl="1">
              <a:spcBef>
                <a:spcPts val="0"/>
              </a:spcBef>
            </a:pPr>
            <a:r>
              <a:rPr lang="en-US" b="1" dirty="0"/>
              <a:t>Reviewed outline of tracking document: </a:t>
            </a:r>
            <a:r>
              <a:rPr lang="en-US" b="1" dirty="0">
                <a:hlinkClick r:id="rId3"/>
              </a:rPr>
              <a:t>11-21/0332r1</a:t>
            </a:r>
            <a:r>
              <a:rPr lang="en-US" b="1" dirty="0"/>
              <a:t> </a:t>
            </a:r>
          </a:p>
          <a:p>
            <a:pPr lvl="1">
              <a:spcBef>
                <a:spcPts val="0"/>
              </a:spcBef>
            </a:pPr>
            <a:endParaRPr lang="en-US" sz="1800" b="1" dirty="0"/>
          </a:p>
          <a:p>
            <a:pPr>
              <a:spcBef>
                <a:spcPts val="0"/>
              </a:spcBef>
            </a:pPr>
            <a:r>
              <a:rPr lang="en-US" sz="2200" dirty="0"/>
              <a:t>Agreed Timeline:</a:t>
            </a:r>
          </a:p>
          <a:p>
            <a:pPr lvl="1" algn="just">
              <a:spcBef>
                <a:spcPts val="0"/>
              </a:spcBef>
            </a:pPr>
            <a:r>
              <a:rPr lang="en-US" altLang="zh-CN" sz="1800" dirty="0"/>
              <a:t>PAR approved			Feb 2021</a:t>
            </a:r>
          </a:p>
          <a:p>
            <a:pPr lvl="1" algn="just">
              <a:spcBef>
                <a:spcPts val="0"/>
              </a:spcBef>
            </a:pPr>
            <a:r>
              <a:rPr lang="en-US" altLang="zh-CN" sz="1800" dirty="0"/>
              <a:t>First TG meeting			Mar 2021</a:t>
            </a:r>
          </a:p>
          <a:p>
            <a:pPr lvl="1" algn="just">
              <a:spcBef>
                <a:spcPts val="0"/>
              </a:spcBef>
            </a:pPr>
            <a:r>
              <a:rPr lang="en-US" altLang="zh-CN" sz="1800" dirty="0"/>
              <a:t>D0.1 				Nov 2021</a:t>
            </a:r>
          </a:p>
          <a:p>
            <a:pPr lvl="1" algn="just">
              <a:spcBef>
                <a:spcPts val="0"/>
              </a:spcBef>
            </a:pPr>
            <a:r>
              <a:rPr lang="en-US" altLang="zh-CN" sz="1800" dirty="0"/>
              <a:t>Initial Letter Ballot (D1.0)		Mar 2022 </a:t>
            </a:r>
          </a:p>
          <a:p>
            <a:pPr lvl="1" algn="just">
              <a:spcBef>
                <a:spcPts val="0"/>
              </a:spcBef>
            </a:pPr>
            <a:r>
              <a:rPr lang="en-US" altLang="zh-CN" sz="1800" dirty="0"/>
              <a:t>Recirculation LB (D2.0)		Jul 2022</a:t>
            </a:r>
          </a:p>
          <a:p>
            <a:pPr lvl="1" algn="just">
              <a:spcBef>
                <a:spcPts val="0"/>
              </a:spcBef>
            </a:pPr>
            <a:r>
              <a:rPr lang="en-US" altLang="zh-CN" sz="1800" dirty="0"/>
              <a:t>Initial SA Ballot (D3.0)		Nov 2022</a:t>
            </a:r>
          </a:p>
          <a:p>
            <a:pPr lvl="1" algn="just">
              <a:spcBef>
                <a:spcPts val="0"/>
              </a:spcBef>
            </a:pPr>
            <a:r>
              <a:rPr lang="en-US" altLang="zh-CN" sz="1800" dirty="0"/>
              <a:t>Final 802.11 WG approval		Mar 2023 </a:t>
            </a:r>
          </a:p>
          <a:p>
            <a:pPr lvl="1" algn="just">
              <a:spcBef>
                <a:spcPts val="0"/>
              </a:spcBef>
            </a:pPr>
            <a:r>
              <a:rPr lang="en-US" altLang="zh-CN" sz="1800" dirty="0"/>
              <a:t>802 EC approval			May 2023</a:t>
            </a:r>
          </a:p>
          <a:p>
            <a:pPr lvl="1" algn="just">
              <a:spcBef>
                <a:spcPts val="0"/>
              </a:spcBef>
            </a:pPr>
            <a:r>
              <a:rPr lang="en-US" altLang="zh-CN" sz="1800" dirty="0" err="1"/>
              <a:t>RevCom</a:t>
            </a:r>
            <a:r>
              <a:rPr lang="en-US" altLang="zh-CN" sz="1800" dirty="0"/>
              <a:t> and SASB approval	May 2023</a:t>
            </a:r>
            <a:endParaRPr lang="en-US" sz="1800" b="1"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462A708E-65D4-4F42-A45A-B5BEDDAEC794}"/>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1697023B-338A-426C-857C-333E2CA4313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780FBC4F-51F4-455F-BD29-3939A1D2120D}"/>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Tree>
    <p:extLst>
      <p:ext uri="{BB962C8B-B14F-4D97-AF65-F5344CB8AC3E}">
        <p14:creationId xmlns:p14="http://schemas.microsoft.com/office/powerpoint/2010/main" val="36442910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a:t>Monday March 29, 10:00 ET, 2 hours</a:t>
            </a:r>
          </a:p>
          <a:p>
            <a:pPr>
              <a:lnSpc>
                <a:spcPct val="90000"/>
              </a:lnSpc>
            </a:pPr>
            <a:r>
              <a:rPr lang="en-US" sz="3200" dirty="0"/>
              <a:t>Monday April 12, 10:00 ET, 2 hours </a:t>
            </a:r>
            <a:endParaRPr lang="en-US" sz="2800" dirty="0"/>
          </a:p>
        </p:txBody>
      </p:sp>
      <p:sp>
        <p:nvSpPr>
          <p:cNvPr id="2" name="Date Placeholder 1">
            <a:extLst>
              <a:ext uri="{FF2B5EF4-FFF2-40B4-BE49-F238E27FC236}">
                <a16:creationId xmlns:a16="http://schemas.microsoft.com/office/drawing/2014/main" id="{D2E4504D-C1E4-4CC7-BB44-FEAA71FBA873}"/>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9F1192A3-D02D-40E2-9E58-58BCC23A7FEA}"/>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B3AAC5F1-BEFA-4009-B3A6-32D265FC65E1}"/>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May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meeting slots planned</a:t>
            </a:r>
          </a:p>
          <a:p>
            <a:pPr>
              <a:lnSpc>
                <a:spcPct val="90000"/>
              </a:lnSpc>
            </a:pPr>
            <a:endParaRPr lang="en-US" sz="3200" dirty="0"/>
          </a:p>
          <a:p>
            <a:pPr>
              <a:lnSpc>
                <a:spcPct val="90000"/>
              </a:lnSpc>
            </a:pPr>
            <a:r>
              <a:rPr lang="en-US" sz="3200" dirty="0"/>
              <a:t>Agree definitions of “Randomized and/or Changing” that will guide our scope</a:t>
            </a:r>
          </a:p>
          <a:p>
            <a:pPr>
              <a:lnSpc>
                <a:spcPct val="90000"/>
              </a:lnSpc>
            </a:pPr>
            <a:endParaRPr lang="en-US" sz="3200" dirty="0"/>
          </a:p>
          <a:p>
            <a:pPr>
              <a:lnSpc>
                <a:spcPct val="90000"/>
              </a:lnSpc>
            </a:pPr>
            <a:r>
              <a:rPr lang="en-US" sz="3200" dirty="0"/>
              <a:t>Continue gathering/reviewing Use Cases and Impacts of RCM</a:t>
            </a:r>
          </a:p>
          <a:p>
            <a:pPr marL="684213">
              <a:lnSpc>
                <a:spcPct val="90000"/>
              </a:lnSpc>
            </a:pPr>
            <a:endParaRPr lang="en-US" dirty="0"/>
          </a:p>
        </p:txBody>
      </p:sp>
      <p:sp>
        <p:nvSpPr>
          <p:cNvPr id="2" name="Date Placeholder 1">
            <a:extLst>
              <a:ext uri="{FF2B5EF4-FFF2-40B4-BE49-F238E27FC236}">
                <a16:creationId xmlns:a16="http://schemas.microsoft.com/office/drawing/2014/main" id="{FA73083F-AAED-4A9A-9DCC-C2DF85571F68}"/>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F05EF7E7-AB75-4C24-B5D7-257AD58E345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6B2515D0-BF87-4D24-8594-EBF58AF0D8C9}"/>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Tree>
    <p:extLst>
      <p:ext uri="{BB962C8B-B14F-4D97-AF65-F5344CB8AC3E}">
        <p14:creationId xmlns:p14="http://schemas.microsoft.com/office/powerpoint/2010/main" val="285290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9FE05-91A2-454E-8E66-45C113FBC06D}"/>
              </a:ext>
            </a:extLst>
          </p:cNvPr>
          <p:cNvSpPr>
            <a:spLocks noGrp="1"/>
          </p:cNvSpPr>
          <p:nvPr>
            <p:ph type="title"/>
          </p:nvPr>
        </p:nvSpPr>
        <p:spPr/>
        <p:txBody>
          <a:bodyPr/>
          <a:lstStyle/>
          <a:p>
            <a:r>
              <a:rPr lang="en-US" dirty="0"/>
              <a:t>Attendance at March 2021 interim session</a:t>
            </a:r>
          </a:p>
        </p:txBody>
      </p:sp>
      <p:sp>
        <p:nvSpPr>
          <p:cNvPr id="4" name="Slide Number Placeholder 3">
            <a:extLst>
              <a:ext uri="{FF2B5EF4-FFF2-40B4-BE49-F238E27FC236}">
                <a16:creationId xmlns:a16="http://schemas.microsoft.com/office/drawing/2014/main" id="{518F111F-EEB1-415F-90FE-B99435F7F856}"/>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5B648370-2350-46DF-AF0D-162DB643B99C}"/>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38AD482C-2A72-4175-8118-F69D68CD3E7C}"/>
              </a:ext>
            </a:extLst>
          </p:cNvPr>
          <p:cNvSpPr>
            <a:spLocks noGrp="1"/>
          </p:cNvSpPr>
          <p:nvPr>
            <p:ph type="dt" idx="15"/>
          </p:nvPr>
        </p:nvSpPr>
        <p:spPr/>
        <p:txBody>
          <a:bodyPr/>
          <a:lstStyle/>
          <a:p>
            <a:r>
              <a:rPr lang="en-US"/>
              <a:t>March 2021</a:t>
            </a:r>
            <a:endParaRPr lang="en-GB" dirty="0"/>
          </a:p>
        </p:txBody>
      </p:sp>
      <p:pic>
        <p:nvPicPr>
          <p:cNvPr id="7" name="Picture 6">
            <a:extLst>
              <a:ext uri="{FF2B5EF4-FFF2-40B4-BE49-F238E27FC236}">
                <a16:creationId xmlns:a16="http://schemas.microsoft.com/office/drawing/2014/main" id="{99A38110-D76B-4454-952F-AF9AB9C5A8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151" y="1515854"/>
            <a:ext cx="9078849" cy="4961146"/>
          </a:xfrm>
          <a:prstGeom prst="rect">
            <a:avLst/>
          </a:prstGeom>
        </p:spPr>
      </p:pic>
    </p:spTree>
    <p:extLst>
      <p:ext uri="{BB962C8B-B14F-4D97-AF65-F5344CB8AC3E}">
        <p14:creationId xmlns:p14="http://schemas.microsoft.com/office/powerpoint/2010/main" val="6711356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2021-03-15</a:t>
            </a:r>
          </a:p>
        </p:txBody>
      </p:sp>
      <p:sp>
        <p:nvSpPr>
          <p:cNvPr id="8" name="Slide Number Placeholder 5"/>
          <p:cNvSpPr>
            <a:spLocks noGrp="1"/>
          </p:cNvSpPr>
          <p:nvPr>
            <p:ph type="sldNum" idx="12"/>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fld id="{DE40C9FC-4879-4F20-9ECA-A574A90476B7}" type="slidenum">
              <a:rPr lang="en-GB" smtClean="0"/>
              <a:pPr/>
              <a:t>80</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nvGraphicFramePr>
        <p:xfrm>
          <a:off x="1545546" y="2687320"/>
          <a:ext cx="9274855" cy="150876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Self</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49E42D25-2778-4DE7-8B8E-967D6328AD2E}"/>
              </a:ext>
            </a:extLst>
          </p:cNvPr>
          <p:cNvSpPr>
            <a:spLocks noGrp="1"/>
          </p:cNvSpPr>
          <p:nvPr>
            <p:ph type="ftr" idx="11"/>
          </p:nvPr>
        </p:nvSpPr>
        <p:spPr/>
        <p:txBody>
          <a:bodyPr/>
          <a:lstStyle/>
          <a:p>
            <a:r>
              <a:rPr lang="en-GB"/>
              <a:t>Carol Ansley, Self</a:t>
            </a:r>
          </a:p>
        </p:txBody>
      </p:sp>
    </p:spTree>
    <p:extLst>
      <p:ext uri="{BB962C8B-B14F-4D97-AF65-F5344CB8AC3E}">
        <p14:creationId xmlns:p14="http://schemas.microsoft.com/office/powerpoint/2010/main" val="22850794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2"/>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self</a:t>
            </a:r>
            <a:r>
              <a:rPr dirty="0"/>
              <a:t>)</a:t>
            </a:r>
          </a:p>
        </p:txBody>
      </p:sp>
      <p:sp>
        <p:nvSpPr>
          <p:cNvPr id="80" name="Slide Number Placeholder 3"/>
          <p:cNvSpPr txBox="1">
            <a:spLocks noGrp="1"/>
          </p:cNvSpPr>
          <p:nvPr>
            <p:ph type="sldNum" sz="quarter" idx="2"/>
          </p:nvPr>
        </p:nvSpPr>
        <p:spPr>
          <a:xfrm>
            <a:off x="6063192" y="6475414"/>
            <a:ext cx="165101"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49262" rtl="0" fontAlgn="auto" latinLnBrk="0" hangingPunct="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9pPr>
          </a:lstStyle>
          <a:p>
            <a:fld id="{86CB4B4D-7CA3-9044-876B-883B54F8677D}" type="slidenum">
              <a:rPr lang="en-US" smtClean="0"/>
              <a:pPr/>
              <a:t>81</a:t>
            </a:fld>
            <a:endParaRPr/>
          </a:p>
        </p:txBody>
      </p:sp>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March </a:t>
            </a:r>
            <a:r>
              <a:rPr dirty="0"/>
              <a:t>202</a:t>
            </a:r>
            <a:r>
              <a:rPr lang="en-US" dirty="0"/>
              <a:t>1</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lnSpcReduction="10000"/>
          </a:bodyPr>
          <a:lstStyle/>
          <a:p>
            <a:pPr>
              <a:buClr>
                <a:srgbClr val="000000"/>
              </a:buClr>
              <a:buSzPct val="100000"/>
              <a:buFont typeface="Arial"/>
              <a:buChar char="•"/>
            </a:pPr>
            <a:r>
              <a:rPr lang="en-US" dirty="0" err="1"/>
              <a:t>TGbi</a:t>
            </a:r>
            <a:r>
              <a:rPr lang="en-US" dirty="0"/>
              <a:t> had two sessions during this plenary.</a:t>
            </a:r>
          </a:p>
          <a:p>
            <a:pPr>
              <a:buClr>
                <a:srgbClr val="000000"/>
              </a:buClr>
              <a:buSzPct val="100000"/>
              <a:buFont typeface="Arial"/>
              <a:buChar char="•"/>
            </a:pPr>
            <a:endParaRPr lang="en-US" dirty="0"/>
          </a:p>
          <a:p>
            <a:pPr>
              <a:buClr>
                <a:srgbClr val="000000"/>
              </a:buClr>
              <a:buSzPct val="100000"/>
              <a:buFont typeface="Arial"/>
              <a:buChar char="•"/>
            </a:pPr>
            <a:r>
              <a:rPr lang="en-US" dirty="0"/>
              <a:t>Vice Chair elections were held:</a:t>
            </a:r>
          </a:p>
          <a:p>
            <a:pPr lvl="1">
              <a:buClr>
                <a:srgbClr val="000000"/>
              </a:buClr>
              <a:buSzPct val="100000"/>
              <a:buFont typeface="Arial"/>
              <a:buChar char="•"/>
            </a:pPr>
            <a:r>
              <a:rPr lang="en-US" dirty="0"/>
              <a:t> Jerome Henry and Stephen McCann were elected as vice-chairs</a:t>
            </a:r>
          </a:p>
          <a:p>
            <a:pPr>
              <a:buClr>
                <a:srgbClr val="000000"/>
              </a:buClr>
              <a:buSzPct val="100000"/>
              <a:buFont typeface="Arial"/>
              <a:buChar char="•"/>
            </a:pPr>
            <a:r>
              <a:rPr lang="en-US" dirty="0"/>
              <a:t>For other task group positions:</a:t>
            </a:r>
          </a:p>
          <a:p>
            <a:pPr lvl="1">
              <a:buClr>
                <a:srgbClr val="000000"/>
              </a:buClr>
              <a:buSzPct val="100000"/>
              <a:buFont typeface="Arial"/>
              <a:buChar char="•"/>
            </a:pPr>
            <a:r>
              <a:rPr lang="en-US" dirty="0"/>
              <a:t> Po-Kai Huang was appointed and confirmed as Technical Editor</a:t>
            </a:r>
          </a:p>
          <a:p>
            <a:pPr lvl="1">
              <a:buClr>
                <a:srgbClr val="000000"/>
              </a:buClr>
              <a:buSzPct val="100000"/>
              <a:buFont typeface="Arial"/>
              <a:buChar char="•"/>
            </a:pPr>
            <a:r>
              <a:rPr lang="en-US" dirty="0"/>
              <a:t> Amelia </a:t>
            </a:r>
            <a:r>
              <a:rPr lang="en-US" dirty="0" err="1"/>
              <a:t>Andersdotter</a:t>
            </a:r>
            <a:r>
              <a:rPr lang="en-US" dirty="0"/>
              <a:t> was appointed and confirmed as Secretary</a:t>
            </a:r>
          </a:p>
          <a:p>
            <a:pPr>
              <a:buClr>
                <a:srgbClr val="000000"/>
              </a:buClr>
              <a:buSzPct val="100000"/>
              <a:buFont typeface="Arial"/>
              <a:buChar char="•"/>
            </a:pPr>
            <a:endParaRPr lang="en-US" dirty="0"/>
          </a:p>
          <a:p>
            <a:pPr>
              <a:buClr>
                <a:srgbClr val="000000"/>
              </a:buClr>
              <a:buSzPct val="100000"/>
              <a:buFont typeface="Arial"/>
              <a:buChar char="•"/>
            </a:pPr>
            <a:r>
              <a:rPr lang="en-US" dirty="0"/>
              <a:t>The group also reviewed and updated a first pass timeline. (21/444r1)</a:t>
            </a:r>
          </a:p>
          <a:p>
            <a:pPr>
              <a:buClr>
                <a:srgbClr val="000000"/>
              </a:buClr>
              <a:buSzPct val="100000"/>
              <a:buFont typeface="Arial"/>
              <a:buChar char="•"/>
            </a:pPr>
            <a:endParaRPr lang="en-US" dirty="0"/>
          </a:p>
          <a:p>
            <a:pPr>
              <a:buClr>
                <a:srgbClr val="000000"/>
              </a:buClr>
              <a:buSzPct val="100000"/>
              <a:buFont typeface="Arial"/>
              <a:buChar char="•"/>
            </a:pPr>
            <a:r>
              <a:rPr lang="en-US" dirty="0"/>
              <a:t>Teleconference schedule will be published shortly.</a:t>
            </a:r>
          </a:p>
        </p:txBody>
      </p:sp>
      <p:sp>
        <p:nvSpPr>
          <p:cNvPr id="2" name="Footer Placeholder 1">
            <a:extLst>
              <a:ext uri="{FF2B5EF4-FFF2-40B4-BE49-F238E27FC236}">
                <a16:creationId xmlns:a16="http://schemas.microsoft.com/office/drawing/2014/main" id="{EE7652D4-01DE-466C-A2CC-331B17CF36C5}"/>
              </a:ext>
            </a:extLst>
          </p:cNvPr>
          <p:cNvSpPr>
            <a:spLocks noGrp="1"/>
          </p:cNvSpPr>
          <p:nvPr>
            <p:ph type="ftr" idx="11"/>
          </p:nvPr>
        </p:nvSpPr>
        <p:spPr/>
        <p:txBody>
          <a:bodyPr/>
          <a:lstStyle/>
          <a:p>
            <a:r>
              <a:rPr lang="en-GB"/>
              <a:t>Carol Ansley, Self</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January 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6" name="Footer Placeholder 2">
            <a:extLst>
              <a:ext uri="{FF2B5EF4-FFF2-40B4-BE49-F238E27FC236}">
                <a16:creationId xmlns:a16="http://schemas.microsoft.com/office/drawing/2014/main" id="{06EC8A42-57D6-5845-9B1A-36BC5B804FB2}"/>
              </a:ext>
            </a:extLst>
          </p:cNvPr>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self</a:t>
            </a:r>
            <a:r>
              <a:rPr dirty="0"/>
              <a:t>)</a:t>
            </a:r>
          </a:p>
        </p:txBody>
      </p:sp>
      <p:sp>
        <p:nvSpPr>
          <p:cNvPr id="7" name="Slide Number Placeholder 5">
            <a:extLst>
              <a:ext uri="{FF2B5EF4-FFF2-40B4-BE49-F238E27FC236}">
                <a16:creationId xmlns:a16="http://schemas.microsoft.com/office/drawing/2014/main" id="{F163C7D7-679F-3747-83A2-6DB2C0BC5199}"/>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lang="en-GB" sz="1800" b="0" i="0" u="none" strike="noStrike" cap="none" spc="0" normalizeH="0" baseline="0">
                <a:ln>
                  <a:noFill/>
                </a:ln>
                <a:solidFill>
                  <a:srgbClr val="000000"/>
                </a:solidFill>
                <a:effectLst/>
                <a:uFillTx/>
              </a:defRPr>
            </a:defPPr>
            <a:lvl1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kern="1200" cap="none" spc="0" normalizeH="0" baseline="0">
                <a:ln>
                  <a:noFill/>
                </a:ln>
                <a:solidFill>
                  <a:srgbClr val="000000"/>
                </a:solidFill>
                <a:effectLst/>
                <a:uFillTx/>
                <a:latin typeface="Times New Roman" pitchFamily="16" charset="0"/>
                <a:ea typeface="MS Gothic" charset="-128"/>
                <a:cs typeface="Arial Unicode MS" charset="0"/>
                <a:sym typeface="Times New Roman"/>
              </a:defRPr>
            </a:lvl1pPr>
            <a:lvl2pPr marL="742950" marR="0" indent="-28575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2pPr>
            <a:lvl3pPr marL="11430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3pPr>
            <a:lvl4pPr marL="16002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4pPr>
            <a:lvl5pPr marL="20574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5pPr>
            <a:lvl6pPr marL="2286000" marR="0" indent="22860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6pPr>
            <a:lvl7pPr marL="2743200" marR="0" indent="27432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7pPr>
            <a:lvl8pPr marL="3200400" marR="0" indent="32004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8pPr>
            <a:lvl9pPr marL="3657600" marR="0" indent="36576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9pPr>
          </a:lstStyle>
          <a:p>
            <a:fld id="{DE40C9FC-4879-4F20-9ECA-A574A90476B7}" type="slidenum">
              <a:rPr lang="en-GB" smtClean="0"/>
              <a:pPr/>
              <a:t>82</a:t>
            </a:fld>
            <a:endParaRPr lang="en-GB" dirty="0"/>
          </a:p>
        </p:txBody>
      </p:sp>
      <p:sp>
        <p:nvSpPr>
          <p:cNvPr id="2" name="Footer Placeholder 1">
            <a:extLst>
              <a:ext uri="{FF2B5EF4-FFF2-40B4-BE49-F238E27FC236}">
                <a16:creationId xmlns:a16="http://schemas.microsoft.com/office/drawing/2014/main" id="{A7E02DAC-EC93-453B-8C3C-EA0B17921DC6}"/>
              </a:ext>
            </a:extLst>
          </p:cNvPr>
          <p:cNvSpPr>
            <a:spLocks noGrp="1"/>
          </p:cNvSpPr>
          <p:nvPr>
            <p:ph type="ftr" idx="14"/>
          </p:nvPr>
        </p:nvSpPr>
        <p:spPr/>
        <p:txBody>
          <a:bodyPr/>
          <a:lstStyle/>
          <a:p>
            <a:r>
              <a:rPr lang="en-GB"/>
              <a:t>Carol Ansley, Self</a:t>
            </a:r>
            <a:endParaRPr lang="en-GB" dirty="0"/>
          </a:p>
        </p:txBody>
      </p:sp>
      <p:sp>
        <p:nvSpPr>
          <p:cNvPr id="5" name="Slide Number Placeholder 4">
            <a:extLst>
              <a:ext uri="{FF2B5EF4-FFF2-40B4-BE49-F238E27FC236}">
                <a16:creationId xmlns:a16="http://schemas.microsoft.com/office/drawing/2014/main" id="{3E2ECAE1-C04B-46EB-8581-A68AFB5D564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Tree>
    <p:extLst>
      <p:ext uri="{BB962C8B-B14F-4D97-AF65-F5344CB8AC3E}">
        <p14:creationId xmlns:p14="http://schemas.microsoft.com/office/powerpoint/2010/main" val="23326625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2021</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7" name="Rectangle 2"/>
          <p:cNvSpPr>
            <a:spLocks noGrp="1" noChangeArrowheads="1"/>
          </p:cNvSpPr>
          <p:nvPr>
            <p:ph type="title"/>
          </p:nvPr>
        </p:nvSpPr>
        <p:spPr>
          <a:noFill/>
        </p:spPr>
        <p:txBody>
          <a:bodyPr/>
          <a:lstStyle/>
          <a:p>
            <a:r>
              <a:rPr lang="en-GB" altLang="en-US" dirty="0"/>
              <a:t>ITU AHG Closing Report for March 2021 Meeting</a:t>
            </a:r>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2021-03-15</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nvGraphicFramePr>
        <p:xfrm>
          <a:off x="2057400" y="3501008"/>
          <a:ext cx="9579666" cy="1050826"/>
        </p:xfrm>
        <a:graphic>
          <a:graphicData uri="http://schemas.openxmlformats.org/presentationml/2006/ole">
            <mc:AlternateContent xmlns:mc="http://schemas.openxmlformats.org/markup-compatibility/2006">
              <mc:Choice xmlns:v="urn:schemas-microsoft-com:vml" Requires="v">
                <p:oleObj spid="_x0000_s23568" name="Document" r:id="rId4" imgW="8512217" imgH="1023866" progId="Word.Document.8">
                  <p:embed/>
                </p:oleObj>
              </mc:Choice>
              <mc:Fallback>
                <p:oleObj name="Document" r:id="rId4" imgW="8512217" imgH="1023866" progId="Word.Document.8">
                  <p:embed/>
                  <p:pic>
                    <p:nvPicPr>
                      <p:cNvPr id="9" name="Object 11"/>
                      <p:cNvPicPr>
                        <a:picLocks noChangeAspect="1" noChangeArrowheads="1"/>
                      </p:cNvPicPr>
                      <p:nvPr/>
                    </p:nvPicPr>
                    <p:blipFill>
                      <a:blip r:embed="rId5"/>
                      <a:srcRect/>
                      <a:stretch>
                        <a:fillRect/>
                      </a:stretch>
                    </p:blipFill>
                    <p:spPr bwMode="auto">
                      <a:xfrm>
                        <a:off x="2057400" y="3501008"/>
                        <a:ext cx="9579666" cy="1050826"/>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1EC7CBD7-D137-4AA3-B403-DA7100A134A3}"/>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469232"/>
            <a:ext cx="10363200" cy="1066800"/>
          </a:xfrm>
        </p:spPr>
        <p:txBody>
          <a:bodyPr/>
          <a:lstStyle/>
          <a:p>
            <a:r>
              <a:rPr lang="en-US" altLang="en-US" dirty="0"/>
              <a:t>Meeting Results</a:t>
            </a:r>
          </a:p>
        </p:txBody>
      </p:sp>
      <p:sp>
        <p:nvSpPr>
          <p:cNvPr id="6147" name="Content Placeholder 2"/>
          <p:cNvSpPr>
            <a:spLocks noGrp="1"/>
          </p:cNvSpPr>
          <p:nvPr>
            <p:ph idx="1"/>
          </p:nvPr>
        </p:nvSpPr>
        <p:spPr>
          <a:xfrm>
            <a:off x="1409699" y="1340768"/>
            <a:ext cx="9372599" cy="4875213"/>
          </a:xfrm>
        </p:spPr>
        <p:txBody>
          <a:bodyPr/>
          <a:lstStyle/>
          <a:p>
            <a:pPr marL="342900" lvl="2" indent="-342900">
              <a:spcBef>
                <a:spcPts val="300"/>
              </a:spcBef>
              <a:spcAft>
                <a:spcPts val="0"/>
              </a:spcAft>
              <a:defRPr/>
            </a:pPr>
            <a:r>
              <a:rPr lang="en-US" altLang="en-US" sz="2000" dirty="0"/>
              <a:t>Had one Session: Tue 3/09 7PM EST</a:t>
            </a:r>
          </a:p>
          <a:p>
            <a:pPr marL="342900" lvl="2" indent="-342900">
              <a:spcBef>
                <a:spcPts val="300"/>
              </a:spcBef>
              <a:spcAft>
                <a:spcPts val="0"/>
              </a:spcAft>
              <a:buFont typeface="Arial" panose="020B0604020202020204" pitchFamily="34" charset="0"/>
              <a:buChar char="•"/>
              <a:defRPr/>
            </a:pPr>
            <a:r>
              <a:rPr lang="en-US" altLang="en-US" sz="2000" dirty="0"/>
              <a:t>Update provided to the group since Feb 09 AHG approval of the two contributions on M.1450 and M.1801</a:t>
            </a:r>
          </a:p>
          <a:p>
            <a:pPr marL="685800" lvl="3" indent="-342900">
              <a:spcBef>
                <a:spcPts val="300"/>
              </a:spcBef>
              <a:spcAft>
                <a:spcPts val="0"/>
              </a:spcAft>
              <a:buFont typeface="Arial" panose="020B0604020202020204" pitchFamily="34" charset="0"/>
              <a:buChar char="•"/>
              <a:defRPr/>
            </a:pPr>
            <a:r>
              <a:rPr lang="en-US" sz="2000" dirty="0"/>
              <a:t>The contributions submitted to WP 5A and presented in contributions to next WP 5A meeting on 2021-04-28 to 2021-05-11</a:t>
            </a:r>
            <a:endParaRPr lang="en-US" altLang="en-US" sz="2000" dirty="0"/>
          </a:p>
          <a:p>
            <a:pPr marL="685800" lvl="3" indent="-342900">
              <a:spcBef>
                <a:spcPts val="300"/>
              </a:spcBef>
              <a:spcAft>
                <a:spcPts val="0"/>
              </a:spcAft>
              <a:buFont typeface="Arial" panose="020B0604020202020204" pitchFamily="34" charset="0"/>
              <a:buChar char="•"/>
              <a:defRPr/>
            </a:pPr>
            <a:r>
              <a:rPr lang="en-US" sz="2000" dirty="0"/>
              <a:t>Chair reviewed the contribution for interested members </a:t>
            </a:r>
          </a:p>
          <a:p>
            <a:pPr marL="1028700" lvl="4" indent="-342900">
              <a:spcBef>
                <a:spcPts val="300"/>
              </a:spcBef>
              <a:spcAft>
                <a:spcPts val="0"/>
              </a:spcAft>
              <a:buFont typeface="Arial" panose="020B0604020202020204" pitchFamily="34" charset="0"/>
              <a:buChar char="•"/>
              <a:defRPr/>
            </a:pPr>
            <a:r>
              <a:rPr lang="en-US" sz="2000" dirty="0"/>
              <a:t>IEEE 802.18-21/0014r02, Proposed modifications to ITU-R M.1450-5</a:t>
            </a:r>
          </a:p>
          <a:p>
            <a:pPr marL="1028700" lvl="4" indent="-342900">
              <a:spcBef>
                <a:spcPts val="300"/>
              </a:spcBef>
              <a:spcAft>
                <a:spcPts val="0"/>
              </a:spcAft>
              <a:buFont typeface="Arial" panose="020B0604020202020204" pitchFamily="34" charset="0"/>
              <a:buChar char="•"/>
              <a:defRPr/>
            </a:pPr>
            <a:r>
              <a:rPr lang="en-US" sz="2000" dirty="0"/>
              <a:t>IEEE 802.18-21/0015r02, Proposed modifications to ITU-R M.1801-2</a:t>
            </a:r>
          </a:p>
          <a:p>
            <a:pPr marL="342900" lvl="2" indent="-342900">
              <a:spcBef>
                <a:spcPts val="300"/>
              </a:spcBef>
              <a:spcAft>
                <a:spcPts val="0"/>
              </a:spcAft>
              <a:buFont typeface="Arial" panose="020B0604020202020204" pitchFamily="34" charset="0"/>
              <a:buChar char="•"/>
              <a:defRPr/>
            </a:pPr>
            <a:r>
              <a:rPr lang="en-US" sz="2000" dirty="0"/>
              <a:t>Working Party 5A Next Meeting Dates</a:t>
            </a:r>
          </a:p>
          <a:p>
            <a:pPr marL="800100" lvl="3" indent="-342900">
              <a:spcBef>
                <a:spcPts val="300"/>
              </a:spcBef>
              <a:spcAft>
                <a:spcPts val="0"/>
              </a:spcAft>
              <a:buFont typeface="Arial" panose="020B0604020202020204" pitchFamily="34" charset="0"/>
              <a:buChar char="•"/>
              <a:defRPr/>
            </a:pPr>
            <a:r>
              <a:rPr lang="pt-BR" sz="2000" dirty="0"/>
              <a:t>2021-04-28 to 2021-05-11</a:t>
            </a:r>
          </a:p>
          <a:p>
            <a:pPr marL="800100" lvl="3" indent="-342900">
              <a:spcBef>
                <a:spcPts val="300"/>
              </a:spcBef>
              <a:spcAft>
                <a:spcPts val="0"/>
              </a:spcAft>
              <a:buFont typeface="Arial" panose="020B0604020202020204" pitchFamily="34" charset="0"/>
              <a:buChar char="•"/>
              <a:defRPr/>
            </a:pPr>
            <a:r>
              <a:rPr lang="pt-BR" sz="2000" dirty="0"/>
              <a:t>2021-11-15 to 2021-11-26</a:t>
            </a:r>
          </a:p>
          <a:p>
            <a:pPr marL="342900" lvl="2" indent="-342900">
              <a:spcBef>
                <a:spcPts val="300"/>
              </a:spcBef>
              <a:spcAft>
                <a:spcPts val="0"/>
              </a:spcAft>
              <a:buFont typeface="Arial" panose="020B0604020202020204" pitchFamily="34" charset="0"/>
              <a:buChar char="•"/>
              <a:defRPr/>
            </a:pPr>
            <a:r>
              <a:rPr lang="pt-BR" sz="2000" dirty="0"/>
              <a:t>Next Meeting</a:t>
            </a:r>
          </a:p>
          <a:p>
            <a:pPr marL="800100" lvl="3" indent="-342900">
              <a:spcBef>
                <a:spcPts val="300"/>
              </a:spcBef>
              <a:spcAft>
                <a:spcPts val="0"/>
              </a:spcAft>
              <a:buFont typeface="Arial" panose="020B0604020202020204" pitchFamily="34" charset="0"/>
              <a:buChar char="•"/>
              <a:defRPr/>
            </a:pPr>
            <a:r>
              <a:rPr lang="pt-BR" sz="2000" dirty="0"/>
              <a:t>Thu 5/13 7PM EST</a:t>
            </a:r>
            <a:endParaRPr lang="en-US" altLang="en-US" sz="2000" dirty="0"/>
          </a:p>
        </p:txBody>
      </p:sp>
      <p:sp>
        <p:nvSpPr>
          <p:cNvPr id="4"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March 2021</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a:p>
        </p:txBody>
      </p:sp>
      <p:sp>
        <p:nvSpPr>
          <p:cNvPr id="2" name="Slide Number Placeholder 1">
            <a:extLst>
              <a:ext uri="{FF2B5EF4-FFF2-40B4-BE49-F238E27FC236}">
                <a16:creationId xmlns:a16="http://schemas.microsoft.com/office/drawing/2014/main" id="{B4A7BD57-1401-4F68-8216-2F6F8A6B6E11}"/>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Tree>
    <p:extLst>
      <p:ext uri="{BB962C8B-B14F-4D97-AF65-F5344CB8AC3E}">
        <p14:creationId xmlns:p14="http://schemas.microsoft.com/office/powerpoint/2010/main" val="3212094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F5687E-AA8B-400A-B876-2138D61D66E2}"/>
              </a:ext>
            </a:extLst>
          </p:cNvPr>
          <p:cNvSpPr>
            <a:spLocks noGrp="1"/>
          </p:cNvSpPr>
          <p:nvPr>
            <p:ph type="title"/>
          </p:nvPr>
        </p:nvSpPr>
        <p:spPr/>
        <p:txBody>
          <a:bodyPr/>
          <a:lstStyle/>
          <a:p>
            <a:r>
              <a:rPr lang="en-US" dirty="0" err="1"/>
              <a:t>OPening</a:t>
            </a:r>
            <a:r>
              <a:rPr lang="en-US" dirty="0"/>
              <a:t> Liaison Reports</a:t>
            </a:r>
          </a:p>
        </p:txBody>
      </p:sp>
      <p:sp>
        <p:nvSpPr>
          <p:cNvPr id="8" name="Text Placeholder 7">
            <a:extLst>
              <a:ext uri="{FF2B5EF4-FFF2-40B4-BE49-F238E27FC236}">
                <a16:creationId xmlns:a16="http://schemas.microsoft.com/office/drawing/2014/main" id="{95A17CC2-B397-46C3-982B-A26FBBB2C38A}"/>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FD1A0670-15E6-49F5-9830-BEB16812409C}"/>
              </a:ext>
            </a:extLst>
          </p:cNvPr>
          <p:cNvSpPr>
            <a:spLocks noGrp="1"/>
          </p:cNvSpPr>
          <p:nvPr>
            <p:ph type="dt" idx="10"/>
          </p:nvPr>
        </p:nvSpPr>
        <p:spPr/>
        <p:txBody>
          <a:bodyPr/>
          <a:lstStyle/>
          <a:p>
            <a:r>
              <a:rPr lang="en-US"/>
              <a:t>March 2021</a:t>
            </a:r>
            <a:endParaRPr lang="en-GB" dirty="0"/>
          </a:p>
        </p:txBody>
      </p:sp>
      <p:sp>
        <p:nvSpPr>
          <p:cNvPr id="5" name="Footer Placeholder 4">
            <a:extLst>
              <a:ext uri="{FF2B5EF4-FFF2-40B4-BE49-F238E27FC236}">
                <a16:creationId xmlns:a16="http://schemas.microsoft.com/office/drawing/2014/main" id="{18F991F7-6CEA-46FE-A9DE-1DEE250CF2A0}"/>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A32E995-17F2-450B-901B-621EAB8EBB18}"/>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Tree>
    <p:extLst>
      <p:ext uri="{BB962C8B-B14F-4D97-AF65-F5344CB8AC3E}">
        <p14:creationId xmlns:p14="http://schemas.microsoft.com/office/powerpoint/2010/main" val="24376481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March 2021</a:t>
            </a:r>
            <a:endParaRPr lang="en-US" dirty="0"/>
          </a:p>
        </p:txBody>
      </p:sp>
      <p:sp>
        <p:nvSpPr>
          <p:cNvPr id="5" name="Footer Placeholder 4"/>
          <p:cNvSpPr>
            <a:spLocks noGrp="1"/>
          </p:cNvSpPr>
          <p:nvPr>
            <p:ph type="ftr" sz="quarter" idx="4294967295"/>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dirty="0"/>
              <a:t>Jay Holcomb (Itron)</a:t>
            </a:r>
          </a:p>
        </p:txBody>
      </p:sp>
      <p:sp>
        <p:nvSpPr>
          <p:cNvPr id="6" name="Slide Number Placeholder 5"/>
          <p:cNvSpPr>
            <a:spLocks noGrp="1"/>
          </p:cNvSpPr>
          <p:nvPr>
            <p:ph type="sldNum" sz="quarter" idx="12"/>
          </p:nvPr>
        </p:nvSpPr>
        <p:spPr>
          <a:xfrm>
            <a:off x="5930396" y="6475413"/>
            <a:ext cx="432811" cy="184666"/>
          </a:xfrm>
        </p:spPr>
        <p:txBody>
          <a:bodyPr/>
          <a:lstStyle/>
          <a:p>
            <a:r>
              <a:rPr lang="en-US" dirty="0"/>
              <a:t>Slide </a:t>
            </a:r>
            <a:fld id="{AA8A01DF-F7FD-444B-8432-819BBAFADCAE}" type="slidenum">
              <a:rPr lang="en-US" smtClean="0"/>
              <a:pPr/>
              <a:t>86</a:t>
            </a:fld>
            <a:endParaRPr lang="en-US" dirty="0"/>
          </a:p>
        </p:txBody>
      </p:sp>
      <p:sp>
        <p:nvSpPr>
          <p:cNvPr id="10" name="Rectangle 1">
            <a:extLst>
              <a:ext uri="{FF2B5EF4-FFF2-40B4-BE49-F238E27FC236}">
                <a16:creationId xmlns:a16="http://schemas.microsoft.com/office/drawing/2014/main"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br>
              <a:rPr lang="en-US" sz="2400" dirty="0"/>
            </a:br>
            <a:r>
              <a:rPr lang="en-US" sz="2400" dirty="0"/>
              <a:t>Electronic Wireless Plenary</a:t>
            </a:r>
            <a:br>
              <a:rPr lang="en-US" sz="2400" dirty="0"/>
            </a:br>
            <a:r>
              <a:rPr lang="en-GB" sz="2400" dirty="0"/>
              <a:t>Liaison  from 802.18 to 802.11</a:t>
            </a:r>
            <a:endParaRPr lang="en-GB" dirty="0"/>
          </a:p>
        </p:txBody>
      </p:sp>
      <p:sp>
        <p:nvSpPr>
          <p:cNvPr id="11" name="Rectangle 2">
            <a:extLst>
              <a:ext uri="{FF2B5EF4-FFF2-40B4-BE49-F238E27FC236}">
                <a16:creationId xmlns:a16="http://schemas.microsoft.com/office/drawing/2014/main" id="{922D0B4D-6157-453D-B582-E968662E5130}"/>
              </a:ext>
            </a:extLst>
          </p:cNvPr>
          <p:cNvSpPr txBox="1">
            <a:spLocks noChangeArrowheads="1"/>
          </p:cNvSpPr>
          <p:nvPr/>
        </p:nvSpPr>
        <p:spPr bwMode="auto">
          <a:xfrm>
            <a:off x="1982788" y="1793082"/>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08 March 21</a:t>
            </a:r>
          </a:p>
        </p:txBody>
      </p:sp>
      <p:sp>
        <p:nvSpPr>
          <p:cNvPr id="13" name="Rectangle 4">
            <a:extLst>
              <a:ext uri="{FF2B5EF4-FFF2-40B4-BE49-F238E27FC236}">
                <a16:creationId xmlns:a16="http://schemas.microsoft.com/office/drawing/2014/main"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4" name="Object 3">
            <a:extLst>
              <a:ext uri="{FF2B5EF4-FFF2-40B4-BE49-F238E27FC236}">
                <a16:creationId xmlns:a16="http://schemas.microsoft.com/office/drawing/2014/main" id="{A333C61D-D6B7-4482-B494-75FFFBA9536C}"/>
              </a:ext>
            </a:extLst>
          </p:cNvPr>
          <p:cNvGraphicFramePr>
            <a:graphicFrameLocks noChangeAspect="1"/>
          </p:cNvGraphicFramePr>
          <p:nvPr/>
        </p:nvGraphicFramePr>
        <p:xfrm>
          <a:off x="2066925" y="3597275"/>
          <a:ext cx="7275513" cy="2554288"/>
        </p:xfrm>
        <a:graphic>
          <a:graphicData uri="http://schemas.openxmlformats.org/presentationml/2006/ole">
            <mc:AlternateContent xmlns:mc="http://schemas.openxmlformats.org/markup-compatibility/2006">
              <mc:Choice xmlns:v="urn:schemas-microsoft-com:vml" Requires="v">
                <p:oleObj spid="_x0000_s30726" name="Document" r:id="rId4" imgW="7500366" imgH="2643304" progId="Word.Document.8">
                  <p:embed/>
                </p:oleObj>
              </mc:Choice>
              <mc:Fallback>
                <p:oleObj name="Document" r:id="rId4" imgW="7500366" imgH="2643304" progId="Word.Document.8">
                  <p:embed/>
                  <p:pic>
                    <p:nvPicPr>
                      <p:cNvPr id="14" name="Object 3">
                        <a:extLst>
                          <a:ext uri="{FF2B5EF4-FFF2-40B4-BE49-F238E27FC236}">
                            <a16:creationId xmlns:a16="http://schemas.microsoft.com/office/drawing/2014/main" id="{A333C61D-D6B7-4482-B494-75FFFBA9536C}"/>
                          </a:ext>
                        </a:extLst>
                      </p:cNvPr>
                      <p:cNvPicPr>
                        <a:picLocks noChangeAspect="1" noChangeArrowheads="1"/>
                      </p:cNvPicPr>
                      <p:nvPr/>
                    </p:nvPicPr>
                    <p:blipFill>
                      <a:blip r:embed="rId5"/>
                      <a:srcRect/>
                      <a:stretch>
                        <a:fillRect/>
                      </a:stretch>
                    </p:blipFill>
                    <p:spPr bwMode="auto">
                      <a:xfrm>
                        <a:off x="2066925" y="3597275"/>
                        <a:ext cx="7275513" cy="25542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4158764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March 2021</a:t>
            </a:r>
            <a:endParaRPr lang="en-GB" dirty="0"/>
          </a:p>
        </p:txBody>
      </p:sp>
      <p:sp>
        <p:nvSpPr>
          <p:cNvPr id="5122" name="Rectangle 2"/>
          <p:cNvSpPr>
            <a:spLocks noGrp="1" noChangeArrowheads="1"/>
          </p:cNvSpPr>
          <p:nvPr>
            <p:ph idx="1"/>
          </p:nvPr>
        </p:nvSpPr>
        <p:spPr>
          <a:xfrm>
            <a:off x="533400" y="1143000"/>
            <a:ext cx="11506200" cy="5332414"/>
          </a:xfrm>
          <a:ln/>
        </p:spPr>
        <p:txBody>
          <a:bodyPr/>
          <a:lstStyle/>
          <a:p>
            <a:pPr marL="342900" lvl="1" indent="-342900">
              <a:spcBef>
                <a:spcPts val="600"/>
              </a:spcBef>
              <a:buFont typeface="Arial" panose="020B0604020202020204" pitchFamily="34" charset="0"/>
              <a:buChar char="•"/>
              <a:defRPr/>
            </a:pPr>
            <a:endParaRPr lang="en-US" b="1" dirty="0">
              <a:cs typeface="+mn-cs"/>
            </a:endParaRPr>
          </a:p>
          <a:p>
            <a:pPr marL="342900" lvl="1" indent="-342900">
              <a:spcBef>
                <a:spcPts val="600"/>
              </a:spcBef>
              <a:buFont typeface="Arial" panose="020B0604020202020204" pitchFamily="34" charset="0"/>
              <a:buChar char="•"/>
              <a:defRPr/>
            </a:pPr>
            <a:r>
              <a:rPr lang="en-US" b="1" dirty="0">
                <a:cs typeface="+mn-cs"/>
              </a:rPr>
              <a:t>Schedule this plenary </a:t>
            </a:r>
          </a:p>
          <a:p>
            <a:pPr marL="742950" lvl="2" indent="-342900">
              <a:spcBef>
                <a:spcPts val="0"/>
              </a:spcBef>
              <a:buFont typeface="Arial" panose="020B0604020202020204" pitchFamily="34" charset="0"/>
              <a:buChar char="•"/>
              <a:defRPr/>
            </a:pPr>
            <a:r>
              <a:rPr lang="en-US" dirty="0">
                <a:cs typeface="+mn-cs"/>
              </a:rPr>
              <a:t>Thursday 11</a:t>
            </a:r>
            <a:r>
              <a:rPr lang="en-US" baseline="30000" dirty="0">
                <a:cs typeface="+mn-cs"/>
              </a:rPr>
              <a:t>th</a:t>
            </a:r>
            <a:r>
              <a:rPr lang="en-US" dirty="0">
                <a:cs typeface="+mn-cs"/>
              </a:rPr>
              <a:t>  15:00et, 1hr, opening – using RR-TAG’s normal weekly call-in which is on .18 web site, etc.</a:t>
            </a:r>
          </a:p>
          <a:p>
            <a:pPr marL="742950" lvl="2" indent="-342900">
              <a:spcBef>
                <a:spcPts val="600"/>
              </a:spcBef>
              <a:buFont typeface="Arial" panose="020B0604020202020204" pitchFamily="34" charset="0"/>
              <a:buChar char="•"/>
              <a:defRPr/>
            </a:pPr>
            <a:r>
              <a:rPr lang="en-US" dirty="0">
                <a:cs typeface="+mn-cs"/>
              </a:rPr>
              <a:t>Wednesday 17</a:t>
            </a:r>
            <a:r>
              <a:rPr lang="en-US" baseline="30000" dirty="0">
                <a:cs typeface="+mn-cs"/>
              </a:rPr>
              <a:t>th</a:t>
            </a:r>
            <a:r>
              <a:rPr lang="en-US" dirty="0">
                <a:cs typeface="+mn-cs"/>
              </a:rPr>
              <a:t>  15:00et, 1hr, closing – a specific call-in, which is in the IEEE 802 calendar, .18 web site, etc. </a:t>
            </a:r>
          </a:p>
          <a:p>
            <a:pPr marL="0" lvl="2" indent="0">
              <a:spcBef>
                <a:spcPts val="300"/>
              </a:spcBef>
              <a:spcAft>
                <a:spcPts val="0"/>
              </a:spcAft>
              <a:defRPr/>
            </a:pPr>
            <a:endParaRPr lang="en-US" b="1" dirty="0">
              <a:solidFill>
                <a:schemeClr val="tx1"/>
              </a:solidFill>
            </a:endParaRPr>
          </a:p>
          <a:p>
            <a:pPr marL="342900" lvl="1" indent="-342900">
              <a:spcBef>
                <a:spcPts val="600"/>
              </a:spcBef>
              <a:buFont typeface="Arial" panose="020B0604020202020204" pitchFamily="34" charset="0"/>
              <a:buChar char="•"/>
              <a:defRPr/>
            </a:pPr>
            <a:r>
              <a:rPr lang="en-US" b="1" dirty="0">
                <a:cs typeface="+mn-cs"/>
              </a:rPr>
              <a:t>Tech Talks</a:t>
            </a:r>
          </a:p>
          <a:p>
            <a:pPr marL="742950" lvl="2" indent="-342900">
              <a:spcBef>
                <a:spcPts val="0"/>
              </a:spcBef>
              <a:buFont typeface="Arial" panose="020B0604020202020204" pitchFamily="34" charset="0"/>
              <a:buChar char="•"/>
              <a:defRPr/>
            </a:pPr>
            <a:r>
              <a:rPr lang="en-US" dirty="0">
                <a:cs typeface="+mn-cs"/>
              </a:rPr>
              <a:t>IEEE 802 is doing a series of open Tech Talks for anyone globally to learn about IEEE 802, its WGs and TAGs, and what we do.  Here is the link for the IEEE site that has them. </a:t>
            </a:r>
          </a:p>
          <a:p>
            <a:pPr marL="2114550" lvl="5" indent="-342900">
              <a:spcBef>
                <a:spcPts val="0"/>
              </a:spcBef>
              <a:buFont typeface="Arial" panose="020B0604020202020204" pitchFamily="34" charset="0"/>
              <a:buChar char="•"/>
              <a:defRPr/>
            </a:pPr>
            <a:endParaRPr lang="en-US" sz="800" dirty="0">
              <a:cs typeface="+mn-cs"/>
              <a:hlinkClick r:id="rId3"/>
            </a:endParaRPr>
          </a:p>
          <a:p>
            <a:pPr marL="1200150" lvl="3" indent="-342900">
              <a:spcBef>
                <a:spcPts val="0"/>
              </a:spcBef>
              <a:buFont typeface="Arial" panose="020B0604020202020204" pitchFamily="34" charset="0"/>
              <a:buChar char="•"/>
              <a:defRPr/>
            </a:pPr>
            <a:r>
              <a:rPr lang="en-US" sz="2000" dirty="0">
                <a:cs typeface="+mn-cs"/>
                <a:hlinkClick r:id="rId3"/>
              </a:rPr>
              <a:t>https://innovationatwork.ieee.org/events/techtalk-panel-802/</a:t>
            </a:r>
            <a:r>
              <a:rPr lang="en-US" sz="2000" dirty="0">
                <a:cs typeface="+mn-cs"/>
              </a:rPr>
              <a:t> </a:t>
            </a:r>
          </a:p>
          <a:p>
            <a:pPr marL="742950" lvl="2" indent="-342900">
              <a:spcBef>
                <a:spcPts val="0"/>
              </a:spcBef>
              <a:buFont typeface="Arial" panose="020B0604020202020204" pitchFamily="34" charset="0"/>
              <a:buChar char="•"/>
              <a:defRPr/>
            </a:pPr>
            <a:endParaRPr lang="en-US" sz="800" dirty="0">
              <a:cs typeface="+mn-cs"/>
            </a:endParaRPr>
          </a:p>
          <a:p>
            <a:pPr marL="742950" lvl="2" indent="-342900">
              <a:spcBef>
                <a:spcPts val="0"/>
              </a:spcBef>
              <a:buFont typeface="Arial" panose="020B0604020202020204" pitchFamily="34" charset="0"/>
              <a:buChar char="•"/>
              <a:defRPr/>
            </a:pPr>
            <a:r>
              <a:rPr lang="en-US" dirty="0">
                <a:cs typeface="+mn-cs"/>
              </a:rPr>
              <a:t>On this site there are links to past Tech Talks, e.g., RR-TAG had their Tech Talk on 03Mar21 and other WGs have either done theirs or will be coming up. </a:t>
            </a:r>
          </a:p>
          <a:p>
            <a:pPr marL="1200150" lvl="3" indent="-342900">
              <a:spcBef>
                <a:spcPts val="0"/>
              </a:spcBef>
              <a:buFont typeface="Arial" panose="020B0604020202020204" pitchFamily="34" charset="0"/>
              <a:buChar char="•"/>
              <a:defRPr/>
            </a:pPr>
            <a:endParaRPr lang="en-US" dirty="0">
              <a:cs typeface="+mn-cs"/>
            </a:endParaRPr>
          </a:p>
          <a:p>
            <a:pPr marL="0" marR="0">
              <a:spcBef>
                <a:spcPts val="0"/>
              </a:spcBef>
              <a:spcAft>
                <a:spcPts val="0"/>
              </a:spcAft>
              <a:buFont typeface="Arial" panose="020B0604020202020204" pitchFamily="34" charset="0"/>
              <a:buChar char="•"/>
            </a:pPr>
            <a:endParaRPr lang="en-US" sz="2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2000" dirty="0">
                <a:effectLst/>
                <a:ea typeface="Calibri" panose="020F0502020204030204" pitchFamily="34" charset="0"/>
              </a:rPr>
              <a:t>802.18 March 2021 </a:t>
            </a:r>
            <a:r>
              <a:rPr lang="en-US" sz="2000" dirty="0">
                <a:ea typeface="Calibri" panose="020F0502020204030204" pitchFamily="34" charset="0"/>
              </a:rPr>
              <a:t>plenary calls </a:t>
            </a:r>
            <a:r>
              <a:rPr lang="en-US" sz="2000" dirty="0">
                <a:effectLst/>
                <a:ea typeface="Calibri" panose="020F0502020204030204" pitchFamily="34" charset="0"/>
              </a:rPr>
              <a:t>will be much like our normal weekly calls including the agenda, </a:t>
            </a:r>
          </a:p>
          <a:p>
            <a:pPr marL="1714500" lvl="4">
              <a:spcBef>
                <a:spcPts val="0"/>
              </a:spcBef>
              <a:spcAft>
                <a:spcPts val="0"/>
              </a:spcAft>
              <a:buFont typeface="Arial" panose="020B0604020202020204" pitchFamily="34" charset="0"/>
              <a:buChar char="•"/>
            </a:pPr>
            <a:endParaRPr lang="en-US" sz="1200" b="1" dirty="0">
              <a:effectLst/>
              <a:ea typeface="Calibri" panose="020F0502020204030204" pitchFamily="34" charset="0"/>
            </a:endParaRPr>
          </a:p>
          <a:p>
            <a:pPr marL="800100" lvl="2">
              <a:spcBef>
                <a:spcPts val="0"/>
              </a:spcBef>
              <a:spcAft>
                <a:spcPts val="0"/>
              </a:spcAft>
              <a:buFont typeface="Arial" panose="020B0604020202020204" pitchFamily="34" charset="0"/>
              <a:buChar char="•"/>
            </a:pPr>
            <a:r>
              <a:rPr lang="en-US" sz="2000" b="1" dirty="0">
                <a:ea typeface="Calibri" panose="020F0502020204030204" pitchFamily="34" charset="0"/>
              </a:rPr>
              <a:t>with an </a:t>
            </a:r>
            <a:r>
              <a:rPr lang="en-US" sz="2000" b="1" dirty="0">
                <a:effectLst/>
                <a:ea typeface="Calibri" panose="020F0502020204030204" pitchFamily="34" charset="0"/>
              </a:rPr>
              <a:t>exception.  There will be ballots for 2 - 802.18 Vice-Chair openings, on 11Mar21. </a:t>
            </a:r>
          </a:p>
          <a:p>
            <a:pPr marL="742950" lvl="2" indent="-342900">
              <a:spcBef>
                <a:spcPts val="0"/>
              </a:spcBef>
              <a:buFont typeface="Arial" panose="020B0604020202020204" pitchFamily="34" charset="0"/>
              <a:buChar char="•"/>
              <a:defRPr/>
            </a:pPr>
            <a:endParaRPr lang="en-US" dirty="0">
              <a:cs typeface="+mn-cs"/>
            </a:endParaRPr>
          </a:p>
          <a:p>
            <a:pPr marL="0" lvl="2" indent="0">
              <a:spcBef>
                <a:spcPts val="300"/>
              </a:spcBef>
              <a:spcAft>
                <a:spcPts val="0"/>
              </a:spcAft>
              <a:defRPr/>
            </a:pPr>
            <a:endParaRPr lang="en-US"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87</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March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3191726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March 2021</a:t>
            </a:r>
            <a:endParaRPr lang="en-GB" dirty="0"/>
          </a:p>
        </p:txBody>
      </p:sp>
      <p:sp>
        <p:nvSpPr>
          <p:cNvPr id="5122" name="Rectangle 2"/>
          <p:cNvSpPr>
            <a:spLocks noGrp="1" noChangeArrowheads="1"/>
          </p:cNvSpPr>
          <p:nvPr>
            <p:ph idx="1"/>
          </p:nvPr>
        </p:nvSpPr>
        <p:spPr>
          <a:xfrm>
            <a:off x="901699" y="1143000"/>
            <a:ext cx="10488086" cy="5332414"/>
          </a:xfrm>
          <a:ln/>
        </p:spPr>
        <p:txBody>
          <a:bodyPr/>
          <a:lstStyle/>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ffectLst/>
                <a:ea typeface="Calibri" panose="020F0502020204030204" pitchFamily="34" charset="0"/>
              </a:rPr>
              <a:t>W</a:t>
            </a:r>
            <a:r>
              <a:rPr lang="en-US" sz="1800" dirty="0">
                <a:ea typeface="Calibri" panose="020F0502020204030204" pitchFamily="34" charset="0"/>
              </a:rPr>
              <a:t>ill have the </a:t>
            </a:r>
            <a:r>
              <a:rPr lang="en-US" sz="1800" dirty="0">
                <a:effectLst/>
                <a:ea typeface="Calibri" panose="020F0502020204030204" pitchFamily="34" charset="0"/>
              </a:rPr>
              <a:t>normal EU updates what is going in ETSI and CEPT,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Th</a:t>
            </a:r>
            <a:r>
              <a:rPr lang="en-US" sz="1800" dirty="0">
                <a:effectLst/>
                <a:ea typeface="Calibri" panose="020F0502020204030204" pitchFamily="34" charset="0"/>
              </a:rPr>
              <a:t>e 6 GHz and 5 GHz standards are still active in the different EU processes.</a:t>
            </a: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I</a:t>
            </a:r>
            <a:r>
              <a:rPr lang="en-US" sz="1800" dirty="0">
                <a:effectLst/>
                <a:ea typeface="Calibri" panose="020F0502020204030204" pitchFamily="34" charset="0"/>
              </a:rPr>
              <a:t>n other regions </a:t>
            </a:r>
            <a:r>
              <a:rPr lang="en-US" sz="1800" dirty="0">
                <a:ea typeface="Calibri" panose="020F0502020204030204" pitchFamily="34" charset="0"/>
              </a:rPr>
              <a:t>does c</a:t>
            </a:r>
            <a:r>
              <a:rPr lang="en-US" sz="1800" dirty="0">
                <a:effectLst/>
                <a:ea typeface="Calibri" panose="020F0502020204030204" pitchFamily="34" charset="0"/>
              </a:rPr>
              <a:t>hange most any day.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Initially there are some Canadian consultations coming up on bands of IEEE 802 interest. </a:t>
            </a: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ffectLst/>
                <a:ea typeface="Calibri" panose="020F0502020204030204" pitchFamily="34" charset="0"/>
              </a:rPr>
              <a:t>ITU-R WP 5A submission from 802.15 THz SC will be reviewed and voted </a:t>
            </a:r>
            <a:r>
              <a:rPr lang="en-US" sz="1800" dirty="0">
                <a:ea typeface="Calibri" panose="020F0502020204030204" pitchFamily="34" charset="0"/>
              </a:rPr>
              <a:t>on.</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A</a:t>
            </a:r>
            <a:r>
              <a:rPr lang="en-US" sz="1800" dirty="0">
                <a:effectLst/>
                <a:ea typeface="Calibri" panose="020F0502020204030204" pitchFamily="34" charset="0"/>
              </a:rPr>
              <a:t>nd will ask for more volunteers to help craft IEEE 802 viewpoints for the WRC-23 agenda items we are interested in. </a:t>
            </a: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W</a:t>
            </a:r>
            <a:r>
              <a:rPr lang="en-US" sz="1800" dirty="0">
                <a:effectLst/>
                <a:ea typeface="Calibri" panose="020F0502020204030204" pitchFamily="34" charset="0"/>
              </a:rPr>
              <a:t>ill status on the 6 GHz Multi-Stakeholder Groups here in the USA. </a:t>
            </a: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And where the initial </a:t>
            </a:r>
            <a:r>
              <a:rPr lang="en-US" sz="1800" dirty="0">
                <a:effectLst/>
                <a:ea typeface="Calibri" panose="020F0502020204030204" pitchFamily="34" charset="0"/>
              </a:rPr>
              <a:t>Table for Freq. Bands of all IEEE 802 Stds is, an 802.19/.18 joint effort  </a:t>
            </a:r>
          </a:p>
          <a:p>
            <a:pPr marL="400050" lvl="1">
              <a:spcBef>
                <a:spcPts val="0"/>
              </a:spcBef>
              <a:spcAft>
                <a:spcPts val="0"/>
              </a:spcAft>
              <a:buFont typeface="Arial" panose="020B0604020202020204" pitchFamily="34" charset="0"/>
              <a:buChar char="•"/>
            </a:pPr>
            <a:r>
              <a:rPr lang="en-US" dirty="0">
                <a:ea typeface="Calibri" panose="020F0502020204030204" pitchFamily="34" charset="0"/>
              </a:rPr>
              <a:t>A</a:t>
            </a:r>
            <a:r>
              <a:rPr lang="en-US" dirty="0">
                <a:effectLst/>
                <a:ea typeface="Calibri" panose="020F0502020204030204" pitchFamily="34" charset="0"/>
              </a:rPr>
              <a:t>ll are welcomed</a:t>
            </a:r>
          </a:p>
          <a:p>
            <a:pPr marL="400050" lvl="1">
              <a:spcBef>
                <a:spcPts val="0"/>
              </a:spcBef>
              <a:spcAft>
                <a:spcPts val="0"/>
              </a:spcAft>
              <a:buFont typeface="Arial" panose="020B0604020202020204" pitchFamily="34" charset="0"/>
              <a:buChar char="•"/>
            </a:pPr>
            <a:r>
              <a:rPr lang="en-US" sz="1800" dirty="0">
                <a:effectLst/>
                <a:ea typeface="Calibri" panose="020F0502020204030204" pitchFamily="34" charset="0"/>
              </a:rPr>
              <a:t>An </a:t>
            </a:r>
            <a:r>
              <a:rPr lang="en-US" sz="1800" dirty="0" err="1">
                <a:effectLst/>
                <a:ea typeface="Calibri" panose="020F0502020204030204" pitchFamily="34" charset="0"/>
              </a:rPr>
              <a:t>adhoc</a:t>
            </a:r>
            <a:r>
              <a:rPr lang="en-US" sz="1800" dirty="0">
                <a:effectLst/>
                <a:ea typeface="Calibri" panose="020F0502020204030204" pitchFamily="34" charset="0"/>
              </a:rPr>
              <a:t> team is in place and meets  the end of each month, the next call is 30March21 at 15:00et (cal</a:t>
            </a:r>
            <a:r>
              <a:rPr lang="en-US" sz="1800" dirty="0">
                <a:ea typeface="Calibri" panose="020F0502020204030204" pitchFamily="34" charset="0"/>
              </a:rPr>
              <a:t>l-in is in IEEE 802 calendar)</a:t>
            </a:r>
            <a:endParaRPr lang="en-US" sz="1800" dirty="0">
              <a:effectLst/>
              <a:ea typeface="Calibri" panose="020F0502020204030204" pitchFamily="34" charset="0"/>
            </a:endParaRPr>
          </a:p>
          <a:p>
            <a:pPr marL="0" marR="0" indent="0">
              <a:spcBef>
                <a:spcPts val="0"/>
              </a:spcBef>
              <a:spcAft>
                <a:spcPts val="0"/>
              </a:spcAft>
            </a:pPr>
            <a:r>
              <a:rPr lang="en-US" sz="1800" dirty="0">
                <a:effectLst/>
                <a:ea typeface="Calibri" panose="020F0502020204030204" pitchFamily="34" charset="0"/>
              </a:rPr>
              <a:t> </a:t>
            </a:r>
          </a:p>
          <a:p>
            <a:pPr marL="0" lvl="2" indent="0">
              <a:spcBef>
                <a:spcPts val="300"/>
              </a:spcBef>
              <a:spcAft>
                <a:spcPts val="0"/>
              </a:spcAft>
              <a:defRPr/>
            </a:pPr>
            <a:endParaRPr lang="en-US"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88</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March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4284101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6FB3F0F-9017-43FA-AFA5-7A9C1EDEC1D4}"/>
              </a:ext>
            </a:extLst>
          </p:cNvPr>
          <p:cNvSpPr>
            <a:spLocks noGrp="1" noChangeArrowheads="1"/>
          </p:cNvSpPr>
          <p:nvPr>
            <p:ph type="ctrTitle"/>
          </p:nvPr>
        </p:nvSpPr>
        <p:spPr>
          <a:xfrm>
            <a:off x="839788" y="54927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Liaison Report to 802.11</a:t>
            </a:r>
          </a:p>
        </p:txBody>
      </p:sp>
      <p:sp>
        <p:nvSpPr>
          <p:cNvPr id="6146" name="Rectangle 2">
            <a:extLst>
              <a:ext uri="{FF2B5EF4-FFF2-40B4-BE49-F238E27FC236}">
                <a16:creationId xmlns:a16="http://schemas.microsoft.com/office/drawing/2014/main" id="{C5335D61-B6A0-4A9D-A546-4A6987153097}"/>
              </a:ext>
            </a:extLst>
          </p:cNvPr>
          <p:cNvSpPr>
            <a:spLocks noGrp="1" noChangeArrowheads="1"/>
          </p:cNvSpPr>
          <p:nvPr>
            <p:ph type="subTitle" idx="1"/>
          </p:nvPr>
        </p:nvSpPr>
        <p:spPr>
          <a:xfrm>
            <a:off x="1828800" y="1463675"/>
            <a:ext cx="8534400" cy="47625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2021-03-08</a:t>
            </a:r>
          </a:p>
        </p:txBody>
      </p:sp>
      <p:sp>
        <p:nvSpPr>
          <p:cNvPr id="6147" name="Date Placeholder 3">
            <a:extLst>
              <a:ext uri="{FF2B5EF4-FFF2-40B4-BE49-F238E27FC236}">
                <a16:creationId xmlns:a16="http://schemas.microsoft.com/office/drawing/2014/main" id="{7305871F-0127-41C3-A799-A9A0CA9328A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March 2021</a:t>
            </a:r>
            <a:endParaRPr lang="en-GB" altLang="tr-TR" sz="1800">
              <a:ea typeface="Arial Unicode MS" pitchFamily="34" charset="-128"/>
            </a:endParaRPr>
          </a:p>
        </p:txBody>
      </p:sp>
      <p:sp>
        <p:nvSpPr>
          <p:cNvPr id="6148" name="Footer Placeholder 4">
            <a:extLst>
              <a:ext uri="{FF2B5EF4-FFF2-40B4-BE49-F238E27FC236}">
                <a16:creationId xmlns:a16="http://schemas.microsoft.com/office/drawing/2014/main" id="{107F53C0-5E34-4F40-8A50-D3E1FAC5E49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Tuncer Baykas, Kadir Has U.</a:t>
            </a:r>
          </a:p>
        </p:txBody>
      </p:sp>
      <p:sp>
        <p:nvSpPr>
          <p:cNvPr id="6149" name="Slide Number Placeholder 5">
            <a:extLst>
              <a:ext uri="{FF2B5EF4-FFF2-40B4-BE49-F238E27FC236}">
                <a16:creationId xmlns:a16="http://schemas.microsoft.com/office/drawing/2014/main" id="{22EFA80E-3451-4948-AE52-844700AC1A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F600CF65-44D2-443C-ABCB-702DF8D3F9F1}" type="slidenum">
              <a:rPr lang="en-GB" altLang="tr-TR" sz="1200" b="0"/>
              <a:pPr>
                <a:spcBef>
                  <a:spcPct val="0"/>
                </a:spcBef>
              </a:pPr>
              <a:t>89</a:t>
            </a:fld>
            <a:endParaRPr lang="en-GB" altLang="tr-TR" sz="1200" b="0"/>
          </a:p>
        </p:txBody>
      </p:sp>
      <p:graphicFrame>
        <p:nvGraphicFramePr>
          <p:cNvPr id="6150" name="Object 3">
            <a:extLst>
              <a:ext uri="{FF2B5EF4-FFF2-40B4-BE49-F238E27FC236}">
                <a16:creationId xmlns:a16="http://schemas.microsoft.com/office/drawing/2014/main" id="{2FFD0B91-8927-4DCD-A98A-D8FD274D9C0E}"/>
              </a:ext>
            </a:extLst>
          </p:cNvPr>
          <p:cNvGraphicFramePr>
            <a:graphicFrameLocks noChangeAspect="1"/>
          </p:cNvGraphicFramePr>
          <p:nvPr/>
        </p:nvGraphicFramePr>
        <p:xfrm>
          <a:off x="993775" y="2311400"/>
          <a:ext cx="10272713" cy="2693988"/>
        </p:xfrm>
        <a:graphic>
          <a:graphicData uri="http://schemas.openxmlformats.org/presentationml/2006/ole">
            <mc:AlternateContent xmlns:mc="http://schemas.openxmlformats.org/markup-compatibility/2006">
              <mc:Choice xmlns:v="urn:schemas-microsoft-com:vml" Requires="v">
                <p:oleObj spid="_x0000_s26634" name="Document" r:id="rId4" imgW="0" imgH="0" progId="Word.Document.8">
                  <p:embed/>
                </p:oleObj>
              </mc:Choice>
              <mc:Fallback>
                <p:oleObj name="Document" r:id="rId4" imgW="0" imgH="0" progId="Word.Document.8">
                  <p:embed/>
                  <p:pic>
                    <p:nvPicPr>
                      <p:cNvPr id="6150" name="Object 3">
                        <a:extLst>
                          <a:ext uri="{FF2B5EF4-FFF2-40B4-BE49-F238E27FC236}">
                            <a16:creationId xmlns:a16="http://schemas.microsoft.com/office/drawing/2014/main" id="{2FFD0B91-8927-4DCD-A98A-D8FD274D9C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2311400"/>
                        <a:ext cx="10272713"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Rectangle 4">
            <a:extLst>
              <a:ext uri="{FF2B5EF4-FFF2-40B4-BE49-F238E27FC236}">
                <a16:creationId xmlns:a16="http://schemas.microsoft.com/office/drawing/2014/main" id="{285096C1-3FC4-41B3-A987-4669E41E477F}"/>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FA0B-B8B6-4A90-8683-673AF4F2CCC4}"/>
              </a:ext>
            </a:extLst>
          </p:cNvPr>
          <p:cNvSpPr>
            <a:spLocks noGrp="1"/>
          </p:cNvSpPr>
          <p:nvPr>
            <p:ph type="title"/>
          </p:nvPr>
        </p:nvSpPr>
        <p:spPr/>
        <p:txBody>
          <a:bodyPr/>
          <a:lstStyle/>
          <a:p>
            <a:r>
              <a:rPr lang="en-US" dirty="0"/>
              <a:t>Closing Reports</a:t>
            </a:r>
          </a:p>
        </p:txBody>
      </p:sp>
      <p:sp>
        <p:nvSpPr>
          <p:cNvPr id="3" name="Text Placeholder 2">
            <a:extLst>
              <a:ext uri="{FF2B5EF4-FFF2-40B4-BE49-F238E27FC236}">
                <a16:creationId xmlns:a16="http://schemas.microsoft.com/office/drawing/2014/main" id="{A8768DE0-1A38-4A19-8A95-7EAC12B3365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69289EE-3412-467A-BD2E-29CFC6441FB0}"/>
              </a:ext>
            </a:extLst>
          </p:cNvPr>
          <p:cNvSpPr>
            <a:spLocks noGrp="1"/>
          </p:cNvSpPr>
          <p:nvPr>
            <p:ph type="dt" idx="10"/>
          </p:nvPr>
        </p:nvSpPr>
        <p:spPr/>
        <p:txBody>
          <a:bodyPr/>
          <a:lstStyle/>
          <a:p>
            <a:r>
              <a:rPr lang="en-US"/>
              <a:t>March 2021</a:t>
            </a:r>
            <a:endParaRPr lang="en-GB"/>
          </a:p>
        </p:txBody>
      </p:sp>
      <p:sp>
        <p:nvSpPr>
          <p:cNvPr id="5" name="Footer Placeholder 4">
            <a:extLst>
              <a:ext uri="{FF2B5EF4-FFF2-40B4-BE49-F238E27FC236}">
                <a16:creationId xmlns:a16="http://schemas.microsoft.com/office/drawing/2014/main" id="{6A5A62B2-DBED-4D4F-8C57-B7A1EFB25B8D}"/>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D80672D2-332C-4D09-9213-DE848214A7C7}"/>
              </a:ext>
            </a:extLst>
          </p:cNvPr>
          <p:cNvSpPr>
            <a:spLocks noGrp="1"/>
          </p:cNvSpPr>
          <p:nvPr>
            <p:ph type="sldNum" idx="12"/>
          </p:nvPr>
        </p:nvSpPr>
        <p:spPr/>
        <p:txBody>
          <a:bodyPr/>
          <a:lstStyle/>
          <a:p>
            <a:r>
              <a:rPr lang="en-GB"/>
              <a:t>Slide </a:t>
            </a:r>
            <a:fld id="{3ABCC52B-A3F7-440B-BBF2-55191E6E7773}" type="slidenum">
              <a:rPr lang="en-GB" smtClean="0"/>
              <a:pPr/>
              <a:t>9</a:t>
            </a:fld>
            <a:endParaRPr lang="en-GB"/>
          </a:p>
        </p:txBody>
      </p:sp>
    </p:spTree>
    <p:extLst>
      <p:ext uri="{BB962C8B-B14F-4D97-AF65-F5344CB8AC3E}">
        <p14:creationId xmlns:p14="http://schemas.microsoft.com/office/powerpoint/2010/main" val="4044392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B06E87E2-DCC2-4CD8-BDB3-67583E66331B}"/>
              </a:ext>
            </a:extLst>
          </p:cNvPr>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WG Electronic Plenary</a:t>
            </a:r>
          </a:p>
        </p:txBody>
      </p:sp>
      <p:sp>
        <p:nvSpPr>
          <p:cNvPr id="8194" name="Rectangle 2">
            <a:extLst>
              <a:ext uri="{FF2B5EF4-FFF2-40B4-BE49-F238E27FC236}">
                <a16:creationId xmlns:a16="http://schemas.microsoft.com/office/drawing/2014/main" id="{7FDD660C-4F92-403A-9A19-100B6941ACB8}"/>
              </a:ext>
            </a:extLst>
          </p:cNvPr>
          <p:cNvSpPr>
            <a:spLocks noGrp="1" noChangeArrowheads="1"/>
          </p:cNvSpPr>
          <p:nvPr>
            <p:ph idx="1"/>
          </p:nvPr>
        </p:nvSpPr>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802.19 will have an electronic plenary meeting between 8-11 of March.</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Attendance does count towards voting rights</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Someone who has met the requirements for gaining voting rights will receive voting rights if they record their attendance in at least one 802.19 meeting during the March Electronic Plenary Session</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p:txBody>
      </p:sp>
      <p:sp>
        <p:nvSpPr>
          <p:cNvPr id="8195" name="Slide Number Placeholder 5">
            <a:extLst>
              <a:ext uri="{FF2B5EF4-FFF2-40B4-BE49-F238E27FC236}">
                <a16:creationId xmlns:a16="http://schemas.microsoft.com/office/drawing/2014/main" id="{A079AC18-32FC-477B-AAB4-8143C6B60A56}"/>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F95C98CB-6145-4D3C-B234-B30C26635964}" type="slidenum">
              <a:rPr lang="en-GB" altLang="tr-TR" smtClean="0"/>
              <a:pPr>
                <a:spcBef>
                  <a:spcPct val="0"/>
                </a:spcBef>
              </a:pPr>
              <a:t>90</a:t>
            </a:fld>
            <a:endParaRPr lang="en-GB" altLang="tr-TR" sz="1200" b="0"/>
          </a:p>
        </p:txBody>
      </p:sp>
      <p:sp>
        <p:nvSpPr>
          <p:cNvPr id="8197" name="Footer Placeholder 4">
            <a:extLst>
              <a:ext uri="{FF2B5EF4-FFF2-40B4-BE49-F238E27FC236}">
                <a16:creationId xmlns:a16="http://schemas.microsoft.com/office/drawing/2014/main" id="{74A8BFE2-5642-4758-90B0-1811594471BF}"/>
              </a:ext>
            </a:extLst>
          </p:cNvPr>
          <p:cNvSpPr txBox="1">
            <a:spLocks/>
          </p:cNvSpPr>
          <p:nvPr/>
        </p:nvSpPr>
        <p:spPr bwMode="auto">
          <a:xfrm>
            <a:off x="7175500" y="6488113"/>
            <a:ext cx="42465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lgn="r">
              <a:spcBef>
                <a:spcPct val="0"/>
              </a:spcBef>
            </a:pPr>
            <a:r>
              <a:rPr lang="en-GB" altLang="tr-TR" sz="1200" b="0">
                <a:ea typeface="Arial Unicode MS" pitchFamily="34" charset="-128"/>
              </a:rPr>
              <a:t>Tuncer Baykas, Kadir Has U.</a:t>
            </a:r>
          </a:p>
        </p:txBody>
      </p:sp>
      <p:sp>
        <p:nvSpPr>
          <p:cNvPr id="2" name="Date Placeholder 1">
            <a:extLst>
              <a:ext uri="{FF2B5EF4-FFF2-40B4-BE49-F238E27FC236}">
                <a16:creationId xmlns:a16="http://schemas.microsoft.com/office/drawing/2014/main" id="{EAB89857-711B-4805-81FA-2EE32CC7B27B}"/>
              </a:ext>
            </a:extLst>
          </p:cNvPr>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3">
            <a:extLst>
              <a:ext uri="{FF2B5EF4-FFF2-40B4-BE49-F238E27FC236}">
                <a16:creationId xmlns:a16="http://schemas.microsoft.com/office/drawing/2014/main" id="{62EB0E31-EE58-429C-AED1-D839F1BCBA0D}"/>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F95C98CB-6145-4D3C-B234-B30C26635964}" type="slidenum">
              <a:rPr lang="en-GB" altLang="tr-TR" smtClean="0"/>
              <a:pPr>
                <a:spcBef>
                  <a:spcPct val="0"/>
                </a:spcBef>
              </a:pPr>
              <a:t>91</a:t>
            </a:fld>
            <a:endParaRPr lang="en-GB" altLang="tr-TR" sz="1200" b="0"/>
          </a:p>
        </p:txBody>
      </p:sp>
      <p:sp>
        <p:nvSpPr>
          <p:cNvPr id="10243" name="Title 1">
            <a:extLst>
              <a:ext uri="{FF2B5EF4-FFF2-40B4-BE49-F238E27FC236}">
                <a16:creationId xmlns:a16="http://schemas.microsoft.com/office/drawing/2014/main" id="{345BC953-CD16-4A76-8D81-C4E5888795A5}"/>
              </a:ext>
            </a:extLst>
          </p:cNvPr>
          <p:cNvSpPr>
            <a:spLocks noGrp="1" noChangeArrowheads="1"/>
          </p:cNvSpPr>
          <p:nvPr>
            <p:ph type="title"/>
          </p:nvPr>
        </p:nvSpPr>
        <p:spPr>
          <a:xfrm>
            <a:off x="731838" y="731838"/>
            <a:ext cx="10658475" cy="1136650"/>
          </a:xfrm>
        </p:spPr>
        <p:txBody>
          <a:bodyPr/>
          <a:lstStyle/>
          <a:p>
            <a:r>
              <a:rPr lang="en-US" altLang="tr-TR" sz="3600"/>
              <a:t>IEEE 802.19.3 SA Ballot</a:t>
            </a:r>
          </a:p>
        </p:txBody>
      </p:sp>
      <p:sp>
        <p:nvSpPr>
          <p:cNvPr id="10244" name="Content Placeholder 2">
            <a:extLst>
              <a:ext uri="{FF2B5EF4-FFF2-40B4-BE49-F238E27FC236}">
                <a16:creationId xmlns:a16="http://schemas.microsoft.com/office/drawing/2014/main" id="{E8313BBE-45C5-4BFA-8CD1-1326324AFF1C}"/>
              </a:ext>
            </a:extLst>
          </p:cNvPr>
          <p:cNvSpPr>
            <a:spLocks noGrp="1" noChangeArrowheads="1"/>
          </p:cNvSpPr>
          <p:nvPr>
            <p:ph idx="1"/>
          </p:nvPr>
        </p:nvSpPr>
        <p:spPr>
          <a:xfrm>
            <a:off x="731838" y="2057400"/>
            <a:ext cx="10658475" cy="4443413"/>
          </a:xfrm>
        </p:spPr>
        <p:txBody>
          <a:bodyPr/>
          <a:lstStyle/>
          <a:p>
            <a:r>
              <a:rPr lang="en-US" altLang="tr-TR"/>
              <a:t>The Second SA Recirculation Ballot on IEEE 802.19.3 closed on January 5</a:t>
            </a:r>
          </a:p>
          <a:p>
            <a:r>
              <a:rPr lang="en-US" altLang="tr-TR"/>
              <a:t>Approve = 59</a:t>
            </a:r>
          </a:p>
          <a:p>
            <a:r>
              <a:rPr lang="en-US" altLang="tr-TR"/>
              <a:t>Disapprove = 1</a:t>
            </a:r>
          </a:p>
          <a:p>
            <a:r>
              <a:rPr lang="en-US" altLang="tr-TR"/>
              <a:t>Abstain = 3</a:t>
            </a:r>
          </a:p>
          <a:p>
            <a:r>
              <a:rPr lang="en-US" altLang="tr-TR"/>
              <a:t>Approval Rate = 98%</a:t>
            </a:r>
          </a:p>
          <a:p>
            <a:r>
              <a:rPr lang="en-US" altLang="tr-TR"/>
              <a:t>Ballot Passed</a:t>
            </a:r>
          </a:p>
          <a:p>
            <a:endParaRPr lang="en-US" altLang="tr-TR"/>
          </a:p>
        </p:txBody>
      </p:sp>
      <p:sp>
        <p:nvSpPr>
          <p:cNvPr id="10245" name="Footer Placeholder 4">
            <a:extLst>
              <a:ext uri="{FF2B5EF4-FFF2-40B4-BE49-F238E27FC236}">
                <a16:creationId xmlns:a16="http://schemas.microsoft.com/office/drawing/2014/main" id="{272D1A35-7214-41D9-A620-AED745E3A9B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D1FDFFC6-1655-4BA9-8B36-DE45B446DA25}"/>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3">
            <a:extLst>
              <a:ext uri="{FF2B5EF4-FFF2-40B4-BE49-F238E27FC236}">
                <a16:creationId xmlns:a16="http://schemas.microsoft.com/office/drawing/2014/main" id="{70352DB7-8454-457C-AECC-F11A9E375C42}"/>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F95C98CB-6145-4D3C-B234-B30C26635964}" type="slidenum">
              <a:rPr lang="en-GB" altLang="tr-TR" smtClean="0"/>
              <a:pPr>
                <a:spcBef>
                  <a:spcPct val="0"/>
                </a:spcBef>
              </a:pPr>
              <a:t>92</a:t>
            </a:fld>
            <a:endParaRPr lang="en-GB" altLang="tr-TR" sz="1200" b="0"/>
          </a:p>
        </p:txBody>
      </p:sp>
      <p:sp>
        <p:nvSpPr>
          <p:cNvPr id="11267" name="Title 1">
            <a:extLst>
              <a:ext uri="{FF2B5EF4-FFF2-40B4-BE49-F238E27FC236}">
                <a16:creationId xmlns:a16="http://schemas.microsoft.com/office/drawing/2014/main" id="{D51D8C51-26AE-4209-806F-770EF60BD520}"/>
              </a:ext>
            </a:extLst>
          </p:cNvPr>
          <p:cNvSpPr>
            <a:spLocks noGrp="1" noChangeArrowheads="1"/>
          </p:cNvSpPr>
          <p:nvPr>
            <p:ph type="title"/>
          </p:nvPr>
        </p:nvSpPr>
        <p:spPr>
          <a:xfrm>
            <a:off x="731838" y="731838"/>
            <a:ext cx="10658475" cy="1136650"/>
          </a:xfrm>
        </p:spPr>
        <p:txBody>
          <a:bodyPr/>
          <a:lstStyle/>
          <a:p>
            <a:r>
              <a:rPr lang="en-US" altLang="tr-TR" sz="3600"/>
              <a:t>Submission to Revcom</a:t>
            </a:r>
          </a:p>
        </p:txBody>
      </p:sp>
      <p:sp>
        <p:nvSpPr>
          <p:cNvPr id="11268" name="Content Placeholder 2">
            <a:extLst>
              <a:ext uri="{FF2B5EF4-FFF2-40B4-BE49-F238E27FC236}">
                <a16:creationId xmlns:a16="http://schemas.microsoft.com/office/drawing/2014/main" id="{216AD973-4A35-4D47-97BC-AC006CCF8A30}"/>
              </a:ext>
            </a:extLst>
          </p:cNvPr>
          <p:cNvSpPr>
            <a:spLocks noGrp="1" noChangeArrowheads="1"/>
          </p:cNvSpPr>
          <p:nvPr>
            <p:ph idx="1"/>
          </p:nvPr>
        </p:nvSpPr>
        <p:spPr>
          <a:xfrm>
            <a:off x="731838" y="2057400"/>
            <a:ext cx="10658475" cy="4443413"/>
          </a:xfrm>
        </p:spPr>
        <p:txBody>
          <a:bodyPr/>
          <a:lstStyle/>
          <a:p>
            <a:pPr marL="0" indent="0">
              <a:defRPr/>
            </a:pPr>
            <a:r>
              <a:rPr lang="en-US" dirty="0"/>
              <a:t>Two electronic WG motions were held in January</a:t>
            </a:r>
          </a:p>
          <a:p>
            <a:pPr>
              <a:defRPr/>
            </a:pPr>
            <a:r>
              <a:rPr lang="en-US" dirty="0"/>
              <a:t>Approve sending P802.19.3-D08 to </a:t>
            </a:r>
            <a:r>
              <a:rPr lang="en-US" dirty="0" err="1"/>
              <a:t>RevCom</a:t>
            </a:r>
            <a:endParaRPr lang="en-US" dirty="0"/>
          </a:p>
          <a:p>
            <a:pPr lvl="1">
              <a:defRPr/>
            </a:pPr>
            <a:r>
              <a:rPr lang="en-US" sz="2200" b="1" dirty="0"/>
              <a:t>WG Results (Y/N/A) = 30/0/1</a:t>
            </a:r>
          </a:p>
          <a:p>
            <a:pPr>
              <a:defRPr/>
            </a:pPr>
            <a:r>
              <a:rPr lang="en-US" dirty="0"/>
              <a:t>Confirm the CSD</a:t>
            </a:r>
          </a:p>
          <a:p>
            <a:pPr lvl="1">
              <a:defRPr/>
            </a:pPr>
            <a:r>
              <a:rPr lang="en-US" sz="2200" b="1" dirty="0"/>
              <a:t>WG Results (Y/N/A) = 28/0/2</a:t>
            </a:r>
          </a:p>
          <a:p>
            <a:pPr>
              <a:defRPr/>
            </a:pPr>
            <a:endParaRPr lang="en-US" dirty="0"/>
          </a:p>
          <a:p>
            <a:pPr>
              <a:defRPr/>
            </a:pPr>
            <a:r>
              <a:rPr lang="en-US" dirty="0"/>
              <a:t>On the February 802 Executive Committee call the EC approved sending the draft to </a:t>
            </a:r>
            <a:r>
              <a:rPr lang="en-US" dirty="0" err="1"/>
              <a:t>RevCom</a:t>
            </a:r>
            <a:endParaRPr lang="en-US" dirty="0"/>
          </a:p>
          <a:p>
            <a:pPr>
              <a:defRPr/>
            </a:pPr>
            <a:r>
              <a:rPr lang="en-US" dirty="0"/>
              <a:t>The draft is on the March 22-26 </a:t>
            </a:r>
            <a:r>
              <a:rPr lang="en-US" dirty="0" err="1"/>
              <a:t>RevCom</a:t>
            </a:r>
            <a:r>
              <a:rPr lang="en-US" dirty="0"/>
              <a:t> agenda</a:t>
            </a:r>
          </a:p>
          <a:p>
            <a:pPr>
              <a:defRPr/>
            </a:pPr>
            <a:endParaRPr lang="en-US" altLang="tr-TR" dirty="0"/>
          </a:p>
        </p:txBody>
      </p:sp>
      <p:sp>
        <p:nvSpPr>
          <p:cNvPr id="11269" name="Footer Placeholder 4">
            <a:extLst>
              <a:ext uri="{FF2B5EF4-FFF2-40B4-BE49-F238E27FC236}">
                <a16:creationId xmlns:a16="http://schemas.microsoft.com/office/drawing/2014/main" id="{6408B4B5-EE83-4BA7-B6DE-C0E65FD2EBFE}"/>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232077DA-D52D-453E-AE60-B2303185834B}"/>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3">
            <a:extLst>
              <a:ext uri="{FF2B5EF4-FFF2-40B4-BE49-F238E27FC236}">
                <a16:creationId xmlns:a16="http://schemas.microsoft.com/office/drawing/2014/main" id="{7CFC9F89-EF92-4EA8-89E3-04B87DDC8813}"/>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F95C98CB-6145-4D3C-B234-B30C26635964}" type="slidenum">
              <a:rPr lang="en-GB" altLang="tr-TR" smtClean="0"/>
              <a:pPr/>
              <a:t>93</a:t>
            </a:fld>
            <a:endParaRPr lang="en-GB" altLang="tr-TR" sz="1200">
              <a:solidFill>
                <a:srgbClr val="000000"/>
              </a:solidFill>
            </a:endParaRPr>
          </a:p>
        </p:txBody>
      </p:sp>
      <p:sp>
        <p:nvSpPr>
          <p:cNvPr id="12291" name="Title 1">
            <a:extLst>
              <a:ext uri="{FF2B5EF4-FFF2-40B4-BE49-F238E27FC236}">
                <a16:creationId xmlns:a16="http://schemas.microsoft.com/office/drawing/2014/main" id="{533F4941-662D-4D3A-831E-9AB6CD0B27D1}"/>
              </a:ext>
            </a:extLst>
          </p:cNvPr>
          <p:cNvSpPr>
            <a:spLocks noGrp="1" noChangeArrowheads="1"/>
          </p:cNvSpPr>
          <p:nvPr>
            <p:ph type="title"/>
          </p:nvPr>
        </p:nvSpPr>
        <p:spPr>
          <a:xfrm>
            <a:off x="280988" y="668338"/>
            <a:ext cx="11614150" cy="641350"/>
          </a:xfrm>
        </p:spPr>
        <p:txBody>
          <a:bodyPr/>
          <a:lstStyle/>
          <a:p>
            <a:r>
              <a:rPr lang="en-US" altLang="tr-TR"/>
              <a:t>802 Coexistence Process</a:t>
            </a:r>
          </a:p>
        </p:txBody>
      </p:sp>
      <p:sp>
        <p:nvSpPr>
          <p:cNvPr id="12292" name="Content Placeholder 2">
            <a:extLst>
              <a:ext uri="{FF2B5EF4-FFF2-40B4-BE49-F238E27FC236}">
                <a16:creationId xmlns:a16="http://schemas.microsoft.com/office/drawing/2014/main" id="{DF8564B3-06E8-4403-AAA5-2BD7A9B1B29D}"/>
              </a:ext>
            </a:extLst>
          </p:cNvPr>
          <p:cNvSpPr>
            <a:spLocks noGrp="1" noChangeArrowheads="1"/>
          </p:cNvSpPr>
          <p:nvPr>
            <p:ph idx="1"/>
          </p:nvPr>
        </p:nvSpPr>
        <p:spPr>
          <a:xfrm>
            <a:off x="381000" y="1371600"/>
            <a:ext cx="11187113" cy="4865688"/>
          </a:xfrm>
        </p:spPr>
        <p:txBody>
          <a:bodyPr/>
          <a:lstStyle/>
          <a:p>
            <a:r>
              <a:rPr lang="en-US" altLang="tr-TR"/>
              <a:t>The Executive Committee approved the Chair’s Guidelines and the Operations Manual updates that includes the new text on the 802 Coexistence process</a:t>
            </a:r>
          </a:p>
          <a:p>
            <a:r>
              <a:rPr lang="en-US" altLang="tr-TR"/>
              <a:t>The updated Chair’s Guidelines is posted on Mentor</a:t>
            </a:r>
          </a:p>
          <a:p>
            <a:pPr lvl="1"/>
            <a:r>
              <a:rPr lang="en-US" altLang="tr-TR" b="1">
                <a:hlinkClick r:id="rId2"/>
              </a:rPr>
              <a:t>https://mentor.ieee.org/802-ec/dcn/17/ec-17-0120-30-0PNP-ieee-802-lmsc-chairs-guidelines.pdf</a:t>
            </a:r>
            <a:endParaRPr lang="en-US" altLang="tr-TR"/>
          </a:p>
          <a:p>
            <a:r>
              <a:rPr lang="en-US" altLang="tr-TR"/>
              <a:t>The updated Operations Manual has been posted on Mentor</a:t>
            </a:r>
          </a:p>
          <a:p>
            <a:pPr lvl="1"/>
            <a:r>
              <a:rPr lang="en-US" altLang="tr-TR" b="1">
                <a:hlinkClick r:id="rId3"/>
              </a:rPr>
              <a:t>https://mentor.ieee.org/802-ec/dcn/17/ec-17-0090-24-0PNP-ieee-802-lmsc-operations-manual.pdf</a:t>
            </a:r>
            <a:r>
              <a:rPr lang="en-US" altLang="tr-TR" b="1"/>
              <a:t> </a:t>
            </a:r>
          </a:p>
        </p:txBody>
      </p:sp>
      <p:sp>
        <p:nvSpPr>
          <p:cNvPr id="12293" name="Footer Placeholder 4">
            <a:extLst>
              <a:ext uri="{FF2B5EF4-FFF2-40B4-BE49-F238E27FC236}">
                <a16:creationId xmlns:a16="http://schemas.microsoft.com/office/drawing/2014/main" id="{6C385DF0-E801-48D5-97B9-7AE57958222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0274DBC6-7DBC-4457-9E41-C3BC2933C4BD}"/>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a:extLst>
              <a:ext uri="{FF2B5EF4-FFF2-40B4-BE49-F238E27FC236}">
                <a16:creationId xmlns:a16="http://schemas.microsoft.com/office/drawing/2014/main" id="{C825E0E1-0B4C-4158-841E-5B0EFEC40ABD}"/>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F95C98CB-6145-4D3C-B234-B30C26635964}" type="slidenum">
              <a:rPr lang="en-GB" altLang="tr-TR" smtClean="0"/>
              <a:pPr/>
              <a:t>94</a:t>
            </a:fld>
            <a:endParaRPr lang="en-GB" altLang="tr-TR" sz="1200">
              <a:solidFill>
                <a:srgbClr val="000000"/>
              </a:solidFill>
            </a:endParaRPr>
          </a:p>
        </p:txBody>
      </p:sp>
      <p:sp>
        <p:nvSpPr>
          <p:cNvPr id="13315" name="Title 1">
            <a:extLst>
              <a:ext uri="{FF2B5EF4-FFF2-40B4-BE49-F238E27FC236}">
                <a16:creationId xmlns:a16="http://schemas.microsoft.com/office/drawing/2014/main" id="{1EDD1149-174B-42F0-AA23-CF30B6660E96}"/>
              </a:ext>
            </a:extLst>
          </p:cNvPr>
          <p:cNvSpPr>
            <a:spLocks noGrp="1" noChangeArrowheads="1"/>
          </p:cNvSpPr>
          <p:nvPr>
            <p:ph type="title"/>
          </p:nvPr>
        </p:nvSpPr>
        <p:spPr>
          <a:xfrm>
            <a:off x="280988" y="668338"/>
            <a:ext cx="11614150" cy="641350"/>
          </a:xfrm>
        </p:spPr>
        <p:txBody>
          <a:bodyPr/>
          <a:lstStyle/>
          <a:p>
            <a:r>
              <a:rPr lang="en-US" altLang="tr-TR"/>
              <a:t>IEEE 802 Frequency Table</a:t>
            </a:r>
          </a:p>
        </p:txBody>
      </p:sp>
      <p:sp>
        <p:nvSpPr>
          <p:cNvPr id="13316" name="Content Placeholder 2">
            <a:extLst>
              <a:ext uri="{FF2B5EF4-FFF2-40B4-BE49-F238E27FC236}">
                <a16:creationId xmlns:a16="http://schemas.microsoft.com/office/drawing/2014/main" id="{41B1362A-2F19-4F24-8ECF-A7DE09407CE4}"/>
              </a:ext>
            </a:extLst>
          </p:cNvPr>
          <p:cNvSpPr>
            <a:spLocks noGrp="1" noChangeArrowheads="1"/>
          </p:cNvSpPr>
          <p:nvPr>
            <p:ph idx="1"/>
          </p:nvPr>
        </p:nvSpPr>
        <p:spPr>
          <a:xfrm>
            <a:off x="381000" y="1371600"/>
            <a:ext cx="11187113" cy="4865688"/>
          </a:xfrm>
        </p:spPr>
        <p:txBody>
          <a:bodyPr/>
          <a:lstStyle/>
          <a:p>
            <a:r>
              <a:rPr lang="en-US" altLang="tr-TR" sz="2200"/>
              <a:t>It was suggested by the 802 Chair (Paul N.) that it would be good to have a Table of Frequencies specified for use by IEEE 802 wireless standards</a:t>
            </a:r>
          </a:p>
          <a:p>
            <a:r>
              <a:rPr lang="en-US" altLang="tr-TR" sz="2200"/>
              <a:t>A discussion was held in November at the 802 Executive Committee</a:t>
            </a:r>
          </a:p>
          <a:p>
            <a:pPr lvl="1"/>
            <a:r>
              <a:rPr lang="en-US" altLang="tr-TR">
                <a:hlinkClick r:id="rId2"/>
              </a:rPr>
              <a:t>https://mentor.ieee.org/802-ec/dcn/20/ec-20-0245-01-00EC-frequency-tables-of-ieee-802-wireless-standards.pptx</a:t>
            </a:r>
            <a:r>
              <a:rPr lang="en-US" altLang="tr-TR"/>
              <a:t> </a:t>
            </a:r>
          </a:p>
          <a:p>
            <a:r>
              <a:rPr lang="en-US" altLang="tr-TR" sz="2200"/>
              <a:t>It was decided to have a joint activity in 802.18 and 802.19 to develop such a document</a:t>
            </a:r>
          </a:p>
          <a:p>
            <a:r>
              <a:rPr lang="en-US" altLang="tr-TR" sz="2200"/>
              <a:t>Jay Holcomb (802.18 chair) has been hosting these meetings, once a month</a:t>
            </a:r>
          </a:p>
          <a:p>
            <a:r>
              <a:rPr lang="en-US" altLang="tr-TR" sz="2200"/>
              <a:t>Steve Shellhammer has been the 802.19 representative</a:t>
            </a:r>
          </a:p>
          <a:p>
            <a:r>
              <a:rPr lang="en-US" altLang="tr-TR" sz="2200"/>
              <a:t>Anyone who wants to participate please reach out to Jay or Steve</a:t>
            </a:r>
          </a:p>
        </p:txBody>
      </p:sp>
      <p:sp>
        <p:nvSpPr>
          <p:cNvPr id="13317" name="Footer Placeholder 4">
            <a:extLst>
              <a:ext uri="{FF2B5EF4-FFF2-40B4-BE49-F238E27FC236}">
                <a16:creationId xmlns:a16="http://schemas.microsoft.com/office/drawing/2014/main" id="{377A01C9-F1C7-45B1-9A7C-8930C278939B}"/>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964C4C90-4E20-406F-9771-4DEF6F81EF15}"/>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3">
            <a:extLst>
              <a:ext uri="{FF2B5EF4-FFF2-40B4-BE49-F238E27FC236}">
                <a16:creationId xmlns:a16="http://schemas.microsoft.com/office/drawing/2014/main" id="{00EC5F80-4FA5-4A92-91D1-A5660832B605}"/>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F95C98CB-6145-4D3C-B234-B30C26635964}" type="slidenum">
              <a:rPr lang="en-GB" altLang="tr-TR" smtClean="0"/>
              <a:pPr/>
              <a:t>95</a:t>
            </a:fld>
            <a:endParaRPr lang="en-GB" altLang="tr-TR" sz="1200">
              <a:solidFill>
                <a:srgbClr val="000000"/>
              </a:solidFill>
            </a:endParaRPr>
          </a:p>
        </p:txBody>
      </p:sp>
      <p:sp>
        <p:nvSpPr>
          <p:cNvPr id="14338" name="Title 1">
            <a:extLst>
              <a:ext uri="{FF2B5EF4-FFF2-40B4-BE49-F238E27FC236}">
                <a16:creationId xmlns:a16="http://schemas.microsoft.com/office/drawing/2014/main" id="{24CE4587-4D21-4EFB-A8D1-646EFCFF51DE}"/>
              </a:ext>
            </a:extLst>
          </p:cNvPr>
          <p:cNvSpPr>
            <a:spLocks noGrp="1" noChangeArrowheads="1"/>
          </p:cNvSpPr>
          <p:nvPr>
            <p:ph type="title"/>
          </p:nvPr>
        </p:nvSpPr>
        <p:spPr>
          <a:xfrm>
            <a:off x="2062163" y="1077913"/>
            <a:ext cx="8288337" cy="1136650"/>
          </a:xfrm>
        </p:spPr>
        <p:txBody>
          <a:bodyPr/>
          <a:lstStyle/>
          <a:p>
            <a:r>
              <a:rPr lang="en-US" altLang="tr-TR"/>
              <a:t>Schedule</a:t>
            </a:r>
          </a:p>
        </p:txBody>
      </p:sp>
      <p:sp>
        <p:nvSpPr>
          <p:cNvPr id="14339" name="Footer Placeholder 4">
            <a:extLst>
              <a:ext uri="{FF2B5EF4-FFF2-40B4-BE49-F238E27FC236}">
                <a16:creationId xmlns:a16="http://schemas.microsoft.com/office/drawing/2014/main" id="{AF5E15AF-6E87-4C60-AA12-E9A6FE9A5AD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pic>
        <p:nvPicPr>
          <p:cNvPr id="14341" name="Picture 6">
            <a:extLst>
              <a:ext uri="{FF2B5EF4-FFF2-40B4-BE49-F238E27FC236}">
                <a16:creationId xmlns:a16="http://schemas.microsoft.com/office/drawing/2014/main" id="{3707A433-23B1-41B6-BBD1-80C08D125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2243138"/>
            <a:ext cx="914876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7BC57E04-DC67-4D98-A8A9-B8B92E566E04}"/>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F5687E-AA8B-400A-B876-2138D61D66E2}"/>
              </a:ext>
            </a:extLst>
          </p:cNvPr>
          <p:cNvSpPr>
            <a:spLocks noGrp="1"/>
          </p:cNvSpPr>
          <p:nvPr>
            <p:ph type="title"/>
          </p:nvPr>
        </p:nvSpPr>
        <p:spPr/>
        <p:txBody>
          <a:bodyPr/>
          <a:lstStyle/>
          <a:p>
            <a:r>
              <a:rPr lang="en-US" dirty="0"/>
              <a:t>Closing Liaison Reports</a:t>
            </a:r>
          </a:p>
        </p:txBody>
      </p:sp>
      <p:sp>
        <p:nvSpPr>
          <p:cNvPr id="8" name="Text Placeholder 7">
            <a:extLst>
              <a:ext uri="{FF2B5EF4-FFF2-40B4-BE49-F238E27FC236}">
                <a16:creationId xmlns:a16="http://schemas.microsoft.com/office/drawing/2014/main" id="{95A17CC2-B397-46C3-982B-A26FBBB2C38A}"/>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FD1A0670-15E6-49F5-9830-BEB16812409C}"/>
              </a:ext>
            </a:extLst>
          </p:cNvPr>
          <p:cNvSpPr>
            <a:spLocks noGrp="1"/>
          </p:cNvSpPr>
          <p:nvPr>
            <p:ph type="dt" idx="10"/>
          </p:nvPr>
        </p:nvSpPr>
        <p:spPr/>
        <p:txBody>
          <a:bodyPr/>
          <a:lstStyle/>
          <a:p>
            <a:r>
              <a:rPr lang="en-US"/>
              <a:t>March 2021</a:t>
            </a:r>
            <a:endParaRPr lang="en-GB" dirty="0"/>
          </a:p>
        </p:txBody>
      </p:sp>
      <p:sp>
        <p:nvSpPr>
          <p:cNvPr id="5" name="Footer Placeholder 4">
            <a:extLst>
              <a:ext uri="{FF2B5EF4-FFF2-40B4-BE49-F238E27FC236}">
                <a16:creationId xmlns:a16="http://schemas.microsoft.com/office/drawing/2014/main" id="{18F991F7-6CEA-46FE-A9DE-1DEE250CF2A0}"/>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A32E995-17F2-450B-901B-621EAB8EBB18}"/>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Tree>
    <p:extLst>
      <p:ext uri="{BB962C8B-B14F-4D97-AF65-F5344CB8AC3E}">
        <p14:creationId xmlns:p14="http://schemas.microsoft.com/office/powerpoint/2010/main" val="1535155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099" name="Footer Placeholder 4"/>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97</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2021-03-16</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29703"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6048672"/>
          </a:xfrm>
        </p:spPr>
        <p:txBody>
          <a:bodyPr>
            <a:normAutofit fontScale="47500" lnSpcReduction="20000"/>
          </a:bodyPr>
          <a:lstStyle/>
          <a:p>
            <a:pPr>
              <a:defRPr/>
            </a:pPr>
            <a:r>
              <a:rPr lang="en-US" altLang="en-US" sz="3300" b="0" dirty="0"/>
              <a:t>Wi-Fi Alliance work is continuing with regular task group teleconferences and remotely managed interoperability testing. Virtual member events are being held from time to time</a:t>
            </a:r>
          </a:p>
          <a:p>
            <a:pPr>
              <a:defRPr/>
            </a:pPr>
            <a:endParaRPr lang="en-US" altLang="en-US" sz="3300" b="0" dirty="0"/>
          </a:p>
          <a:p>
            <a:pPr>
              <a:defRPr/>
            </a:pPr>
            <a:r>
              <a:rPr lang="en-US" altLang="en-US" sz="3300" b="0" dirty="0"/>
              <a:t>Recent Items of note</a:t>
            </a:r>
          </a:p>
          <a:p>
            <a:pPr lvl="1">
              <a:defRPr/>
            </a:pPr>
            <a:r>
              <a:rPr lang="en-US" altLang="en-US" sz="2900" dirty="0"/>
              <a:t>3</a:t>
            </a:r>
            <a:r>
              <a:rPr lang="en-US" altLang="en-US" sz="2900" baseline="30000" dirty="0"/>
              <a:t>rd</a:t>
            </a:r>
            <a:r>
              <a:rPr lang="en-US" altLang="en-US" sz="2900" dirty="0"/>
              <a:t> Mar 20210 : Wi-Fi Alliance® optimizes Wi-Fi® mobility experience</a:t>
            </a:r>
          </a:p>
          <a:p>
            <a:pPr lvl="1">
              <a:defRPr/>
            </a:pPr>
            <a:r>
              <a:rPr lang="en-US" altLang="en-US" sz="2900" dirty="0">
                <a:hlinkClick r:id="rId3"/>
              </a:rPr>
              <a:t>https://www.wi-fi.org/news-events/newsroom/wi-fi-alliance-optimizes-wi-fi-mobility-experience</a:t>
            </a:r>
            <a:r>
              <a:rPr lang="en-US" altLang="en-US" sz="2900" dirty="0"/>
              <a:t> </a:t>
            </a:r>
            <a:endParaRPr lang="en-US" altLang="en-US" sz="2500" dirty="0"/>
          </a:p>
          <a:p>
            <a:pPr lvl="1"/>
            <a:r>
              <a:rPr lang="en-US" altLang="en-US" sz="2900" dirty="0"/>
              <a:t>23</a:t>
            </a:r>
            <a:r>
              <a:rPr lang="en-US" altLang="en-US" sz="2900" baseline="30000" dirty="0"/>
              <a:t>rd</a:t>
            </a:r>
            <a:r>
              <a:rPr lang="en-US" altLang="en-US" sz="2900" dirty="0"/>
              <a:t> Feb 2021 :Wi-Fi Alliance® improves Quality of Service for real-time Wi-Fi® applications </a:t>
            </a:r>
            <a:endParaRPr lang="en-US" altLang="en-US" sz="2900" dirty="0">
              <a:hlinkClick r:id=""/>
            </a:endParaRPr>
          </a:p>
          <a:p>
            <a:pPr lvl="1"/>
            <a:r>
              <a:rPr lang="en-US" altLang="en-US" sz="2900" dirty="0">
                <a:hlinkClick r:id=""/>
              </a:rPr>
              <a:t>https://www.wi-fi.org/news-events/newsroom/wi-fi-alliance-improves-quality-of-service-for-real-time-wi-fi-applications</a:t>
            </a:r>
            <a:r>
              <a:rPr lang="en-US" altLang="en-US" sz="2900" dirty="0"/>
              <a:t> </a:t>
            </a:r>
          </a:p>
          <a:p>
            <a:pPr lvl="1"/>
            <a:r>
              <a:rPr lang="en-US" altLang="en-US" sz="2900" dirty="0"/>
              <a:t>4</a:t>
            </a:r>
            <a:r>
              <a:rPr lang="en-US" altLang="en-US" sz="2900" baseline="30000" dirty="0"/>
              <a:t>th</a:t>
            </a:r>
            <a:r>
              <a:rPr lang="en-US" altLang="en-US" sz="2900" dirty="0"/>
              <a:t> Feb 2021: Wi-Fi Alliance® connects and expands home Wi-Fi® </a:t>
            </a:r>
          </a:p>
          <a:p>
            <a:pPr lvl="1"/>
            <a:r>
              <a:rPr lang="en-US" altLang="en-US" sz="2900" dirty="0">
                <a:hlinkClick r:id="rId4"/>
              </a:rPr>
              <a:t>https://www.wi-fi.org/news-events/newsroom/wi-fi-alliance-connects-and-expands-home-wi-fi</a:t>
            </a:r>
            <a:r>
              <a:rPr lang="en-US" altLang="en-US" sz="2900" dirty="0"/>
              <a:t> </a:t>
            </a:r>
          </a:p>
          <a:p>
            <a:pPr lvl="1"/>
            <a:r>
              <a:rPr lang="it-IT" altLang="en-US" sz="2900" dirty="0"/>
              <a:t>11° Jan 2021 Wi-Fi Alliance® delivers Wi-Fi 6E certification program </a:t>
            </a:r>
            <a:endParaRPr lang="en-US" altLang="en-US" sz="2900" dirty="0">
              <a:hlinkClick r:id=""/>
            </a:endParaRPr>
          </a:p>
          <a:p>
            <a:pPr lvl="1"/>
            <a:r>
              <a:rPr lang="en-US" altLang="en-US" sz="2900" dirty="0">
                <a:hlinkClick r:id=""/>
              </a:rPr>
              <a:t>https://www.wi-fi.org/news-events/newsroom/wi-fi-alliance-delivers-wi-fi-6e-certification-program</a:t>
            </a:r>
            <a:r>
              <a:rPr lang="en-US" altLang="en-US" sz="2900" dirty="0"/>
              <a:t> </a:t>
            </a:r>
          </a:p>
          <a:p>
            <a:pPr marL="457200" lvl="1" indent="0"/>
            <a:endParaRPr lang="en-US" altLang="en-US" sz="3300" dirty="0"/>
          </a:p>
          <a:p>
            <a:pPr>
              <a:defRPr/>
            </a:pPr>
            <a:r>
              <a:rPr lang="en-US" altLang="en-US" sz="3300" b="0" dirty="0"/>
              <a:t>Ongoing technical activity at Wi-Fi Alliance leading to certification, based on IEEE programs</a:t>
            </a:r>
          </a:p>
          <a:p>
            <a:pPr marL="457200" lvl="1" indent="0">
              <a:defRPr/>
            </a:pPr>
            <a:r>
              <a:rPr lang="en-US" altLang="en-US" sz="2500" dirty="0"/>
              <a:t>  </a:t>
            </a:r>
          </a:p>
          <a:p>
            <a:pPr lvl="1">
              <a:defRPr/>
            </a:pPr>
            <a:r>
              <a:rPr lang="en-US" altLang="en-US" sz="2500" dirty="0"/>
              <a:t>60GHz</a:t>
            </a:r>
          </a:p>
          <a:p>
            <a:pPr lvl="1">
              <a:defRPr/>
            </a:pPr>
            <a:r>
              <a:rPr lang="en-US" altLang="en-US" sz="2500" dirty="0" err="1"/>
              <a:t>HaLow</a:t>
            </a:r>
            <a:endParaRPr lang="en-US" altLang="en-US" sz="2500" dirty="0"/>
          </a:p>
          <a:p>
            <a:pPr lvl="1">
              <a:defRPr/>
            </a:pPr>
            <a:r>
              <a:rPr lang="en-US" altLang="en-US" sz="2500" dirty="0"/>
              <a:t>Wi-Fi 6</a:t>
            </a:r>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98</a:t>
            </a:fld>
            <a:endParaRPr lang="en-GB" altLang="en-US" sz="1200" b="0" dirty="0"/>
          </a:p>
        </p:txBody>
      </p:sp>
      <p:sp>
        <p:nvSpPr>
          <p:cNvPr id="2" name="Footer Placeholder 1">
            <a:extLst>
              <a:ext uri="{FF2B5EF4-FFF2-40B4-BE49-F238E27FC236}">
                <a16:creationId xmlns:a16="http://schemas.microsoft.com/office/drawing/2014/main" id="{0C011DBF-6B94-4FEA-A2B7-648DB38D3492}"/>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lvl="1">
              <a:defRPr/>
            </a:pPr>
            <a:r>
              <a:rPr lang="en-US" altLang="en-US" sz="1600" dirty="0"/>
              <a:t>Location</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99</a:t>
            </a:fld>
            <a:endParaRPr lang="en-GB" altLang="en-US" sz="1200" b="0" dirty="0"/>
          </a:p>
        </p:txBody>
      </p:sp>
      <p:sp>
        <p:nvSpPr>
          <p:cNvPr id="3" name="Footer Placeholder 2">
            <a:extLst>
              <a:ext uri="{FF2B5EF4-FFF2-40B4-BE49-F238E27FC236}">
                <a16:creationId xmlns:a16="http://schemas.microsoft.com/office/drawing/2014/main" id="{810C710E-5955-48D1-B8B2-28CB5B5960C0}"/>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4727</TotalTime>
  <Words>10917</Words>
  <Application>Microsoft Office PowerPoint</Application>
  <PresentationFormat>Widescreen</PresentationFormat>
  <Paragraphs>1881</Paragraphs>
  <Slides>121</Slides>
  <Notes>76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121</vt:i4>
      </vt:variant>
    </vt:vector>
  </HeadingPairs>
  <TitlesOfParts>
    <vt:vector size="130" baseType="lpstr">
      <vt:lpstr>Arial</vt:lpstr>
      <vt:lpstr>Arial Black</vt:lpstr>
      <vt:lpstr>Calibri</vt:lpstr>
      <vt:lpstr>Garamond</vt:lpstr>
      <vt:lpstr>Times</vt:lpstr>
      <vt:lpstr>Times New Roman</vt:lpstr>
      <vt:lpstr>Office Theme</vt:lpstr>
      <vt:lpstr>Document</vt:lpstr>
      <vt:lpstr>Dokument</vt:lpstr>
      <vt:lpstr>802.11 WG March 2021 Session Report</vt:lpstr>
      <vt:lpstr>Abstract</vt:lpstr>
      <vt:lpstr>Membership and attendance</vt:lpstr>
      <vt:lpstr>PowerPoint Presentation</vt:lpstr>
      <vt:lpstr>PowerPoint Presentation</vt:lpstr>
      <vt:lpstr>Attendees by affiliation (attended at least one meeting Jan to Mar)</vt:lpstr>
      <vt:lpstr>Attendance by subgroup (Jan to Mar)</vt:lpstr>
      <vt:lpstr>Attendance at March 2021 interim session</vt:lpstr>
      <vt:lpstr>Closing Reports</vt:lpstr>
      <vt:lpstr>802.11 WG Editor’s Meeting (Mar 2021)</vt:lpstr>
      <vt:lpstr>Agenda for 2021-03-08 meeting</vt:lpstr>
      <vt:lpstr>Volunteer Editor Contacts</vt:lpstr>
      <vt:lpstr>MDR Status</vt:lpstr>
      <vt:lpstr>802.11 Style Guide</vt:lpstr>
      <vt:lpstr>MIB Style, Visio and Frame Practices</vt:lpstr>
      <vt:lpstr>Editor Amendment Ordering</vt:lpstr>
      <vt:lpstr>Draft Development Snapshot</vt:lpstr>
      <vt:lpstr>PowerPoint Presentation</vt:lpstr>
      <vt:lpstr>PowerPoint Presentation</vt:lpstr>
      <vt:lpstr>802.11 AANI SC – March 2021</vt:lpstr>
      <vt:lpstr>802.11 AANI SC – Discussions on 11-20/0013r11</vt:lpstr>
      <vt:lpstr>802.11 AANI SC – Discussions on the WFA LS</vt:lpstr>
      <vt:lpstr>PowerPoint Presentation</vt:lpstr>
      <vt:lpstr>ARC Closing Report </vt:lpstr>
      <vt:lpstr>Abstract</vt:lpstr>
      <vt:lpstr>Work Completed</vt:lpstr>
      <vt:lpstr>Monitoring/future activities</vt:lpstr>
      <vt:lpstr>Teleconference(s)</vt:lpstr>
      <vt:lpstr>May 2021 Plans</vt:lpstr>
      <vt:lpstr>IEEE 802.11 Coexistence SC Mar 2021 (virtual) closing report</vt:lpstr>
      <vt:lpstr>IEEE 802.11 Coexistence SC achieved its goals as a discussion forum for coexistence issues</vt:lpstr>
      <vt:lpstr>IEEE 802.11 Coexistence SC will continue promoting good coexistence in May 2021</vt:lpstr>
      <vt:lpstr>IEEE 802 JTC1 Standing Committee Mar 2021 (virtual) closing report</vt:lpstr>
      <vt:lpstr>The IEEE 802 JTC1 SC reviewed the PSDO process status</vt:lpstr>
      <vt:lpstr>The IEEE 802 JTC1 SC will undertake its usual work at its virtual meeting in May 2021</vt:lpstr>
      <vt:lpstr>PAR Review SC  Jon Rosdahl, Chair</vt:lpstr>
      <vt:lpstr>WNG SC Closing Report</vt:lpstr>
      <vt:lpstr>Abstract</vt:lpstr>
      <vt:lpstr>PowerPoint Presentation</vt:lpstr>
      <vt:lpstr>REVme Closing Report – March 2021</vt:lpstr>
      <vt:lpstr>Work Completed</vt:lpstr>
      <vt:lpstr>Plans for May</vt:lpstr>
      <vt:lpstr>Vice chair confirmation </vt:lpstr>
      <vt:lpstr>TGaz Next Generation Positioning  March Electronic Meeting Closing Report</vt:lpstr>
      <vt:lpstr>Abstract</vt:lpstr>
      <vt:lpstr>TG Status And Work Completed</vt:lpstr>
      <vt:lpstr>Timeline – updated past March meeting</vt:lpstr>
      <vt:lpstr>Goal Towards May Meeting and Beyond</vt:lpstr>
      <vt:lpstr>Teleconference Schedule until the May meeting</vt:lpstr>
      <vt:lpstr>Light Communications Task Group (TGbb)  March 2021 Closing Report</vt:lpstr>
      <vt:lpstr>Abstract</vt:lpstr>
      <vt:lpstr>TGbb activities at the March meeting</vt:lpstr>
      <vt:lpstr>TGbb moving forward</vt:lpstr>
      <vt:lpstr>TGbc Closing Report</vt:lpstr>
      <vt:lpstr>Abstract</vt:lpstr>
      <vt:lpstr>Meeting Goals &amp; Accomplishments of the week</vt:lpstr>
      <vt:lpstr>Plans for Next Meeting &amp; Upcoming Telcos</vt:lpstr>
      <vt:lpstr>TGbc schedule (unchanged)</vt:lpstr>
      <vt:lpstr>References</vt:lpstr>
      <vt:lpstr>IEEE 802.11 Plenary Mar 2021 IEEE 802.11 TGbd</vt:lpstr>
      <vt:lpstr>Closing Slides of TGbd for IEEE 802.11 Mar 2021 Interim</vt:lpstr>
      <vt:lpstr>TGbd Progress Documents</vt:lpstr>
      <vt:lpstr>IEEE 802.11 TGbd Timeline</vt:lpstr>
      <vt:lpstr>IEEE 802.11 TGbd TC Plan</vt:lpstr>
      <vt:lpstr>TGbe March 2021 Closing Report</vt:lpstr>
      <vt:lpstr>TGbe (Extremely High Throughput)</vt:lpstr>
      <vt:lpstr>Teleconference Plan</vt:lpstr>
      <vt:lpstr>Amended Timeline</vt:lpstr>
      <vt:lpstr>Task Group BF March 2021 Closing Report</vt:lpstr>
      <vt:lpstr>Abstract</vt:lpstr>
      <vt:lpstr>TGbf (WLAN Sensing) – March 2021 </vt:lpstr>
      <vt:lpstr>IEEE 802.11bf Timeline (unchanged)</vt:lpstr>
      <vt:lpstr>Teleconference Schedule</vt:lpstr>
      <vt:lpstr>TGbh Closing Report </vt:lpstr>
      <vt:lpstr>Abstract</vt:lpstr>
      <vt:lpstr>Work Completed</vt:lpstr>
      <vt:lpstr>Work Completed</vt:lpstr>
      <vt:lpstr>Teleconference(s)</vt:lpstr>
      <vt:lpstr>May 2021 Plans</vt:lpstr>
      <vt:lpstr>TGbi Closing Report</vt:lpstr>
      <vt:lpstr>IEEE 802.11 TGbi – March 2021</vt:lpstr>
      <vt:lpstr>Timeline</vt:lpstr>
      <vt:lpstr>ITU AHG Closing Report for March 2021 Meeting</vt:lpstr>
      <vt:lpstr>Meeting Results</vt:lpstr>
      <vt:lpstr>OPening Liaison Reports</vt:lpstr>
      <vt:lpstr>IEEE 802.18 RR-TAG Electronic Wireless Plenary Liaison  from 802.18 to 802.11</vt:lpstr>
      <vt:lpstr>802.18 Liaison – March 2021</vt:lpstr>
      <vt:lpstr>802.18 Liaison – March 2021</vt:lpstr>
      <vt:lpstr>802.19 Liaison Report to 802.11</vt:lpstr>
      <vt:lpstr>802.19 WG Electronic Plenary</vt:lpstr>
      <vt:lpstr>IEEE 802.19.3 SA Ballot</vt:lpstr>
      <vt:lpstr>Submission to Revcom</vt:lpstr>
      <vt:lpstr>802 Coexistence Process</vt:lpstr>
      <vt:lpstr>IEEE 802 Frequency Table</vt:lpstr>
      <vt:lpstr>Schedule</vt:lpstr>
      <vt:lpstr>Closing Liaison Reports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110 March 6-12, 2021</vt:lpstr>
      <vt:lpstr>IETF new groups being (re-)chartered</vt:lpstr>
      <vt:lpstr>YANG Model Catalog</vt:lpstr>
      <vt:lpstr>IoT related work</vt:lpstr>
      <vt:lpstr>IoT related work (cont.)</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IEEE 1609 WG Liaison Update</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193</cp:revision>
  <cp:lastPrinted>1601-01-01T00:00:00Z</cp:lastPrinted>
  <dcterms:created xsi:type="dcterms:W3CDTF">2018-05-10T15:59:06Z</dcterms:created>
  <dcterms:modified xsi:type="dcterms:W3CDTF">2021-03-16T13:00:19Z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