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351" r:id="rId7"/>
    <p:sldId id="2350" r:id="rId8"/>
    <p:sldId id="1594" r:id="rId9"/>
    <p:sldId id="1592" r:id="rId10"/>
    <p:sldId id="1593" r:id="rId11"/>
    <p:sldId id="1575" r:id="rId12"/>
    <p:sldId id="1574" r:id="rId13"/>
    <p:sldId id="287" r:id="rId14"/>
    <p:sldId id="2358" r:id="rId15"/>
    <p:sldId id="1573" r:id="rId16"/>
    <p:sldId id="1577" r:id="rId17"/>
    <p:sldId id="1578" r:id="rId18"/>
    <p:sldId id="271" r:id="rId19"/>
    <p:sldId id="265" r:id="rId20"/>
    <p:sldId id="263" r:id="rId21"/>
    <p:sldId id="1579" r:id="rId22"/>
    <p:sldId id="273" r:id="rId23"/>
    <p:sldId id="283" r:id="rId24"/>
    <p:sldId id="298" r:id="rId25"/>
    <p:sldId id="301" r:id="rId26"/>
    <p:sldId id="2352" r:id="rId27"/>
    <p:sldId id="2353" r:id="rId28"/>
    <p:sldId id="1576" r:id="rId29"/>
    <p:sldId id="2354" r:id="rId30"/>
    <p:sldId id="2355" r:id="rId31"/>
    <p:sldId id="2356" r:id="rId32"/>
    <p:sldId id="2357" r:id="rId33"/>
    <p:sldId id="1588" r:id="rId34"/>
    <p:sldId id="267" r:id="rId35"/>
    <p:sldId id="258" r:id="rId36"/>
    <p:sldId id="1590" r:id="rId37"/>
    <p:sldId id="159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59A66F4-F0CC-4F47-B71C-67EC174706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573E36-8E88-4233-9208-E99907A627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52F5A0D9-B50B-469B-ACD9-4D8161DF2A9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4952355E-209E-4697-9E56-3FFED6C4A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0E792A8-D48C-470A-BDA3-51E4906D651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95E8B1B4-5CD3-458A-BB7C-4B38D745A4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92981625-5172-4524-822F-F5C6388F5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84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74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18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13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0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1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0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2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1A10E4-4B98-48B8-9E86-0217012978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4B94B5-9DD8-4F3A-9C84-442D89D0C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00779B4F-2855-4713-90F7-58CA44F31E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5C65A72-04C8-4083-B31B-265FD5C1F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AF34522-5843-4929-BF37-D567103D0077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D9BE9A07-A160-4783-ABDA-62D4970B4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3534CFD-C87D-43F5-A34F-6FE6F1CC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7644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9282F33-FF29-4545-BBF2-AAF8D94902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0458C23-C19F-48A9-B3AF-387ACEB00F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16CFA6C3-3553-4BD6-B0D5-10C13EEFA4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B0153D1D-CD24-4F6F-AB3F-22C7045CD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CED4E199-04DB-4A9B-9637-6805222E9C5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309ADF89-8778-49CC-8191-AAF2F2368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A9BD6DFE-6D20-4F99-BC74-692C68D32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8627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CF9155B-13F4-409A-944D-223E969BF7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E40B815-3EF0-4867-BBB4-338C23098A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BBFF181-E0E9-45EA-8ACF-042816DC06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F866A9AE-76DF-4407-841D-977FA3E732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69D4A7B-77E9-433E-92CA-F3B92D118EC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557B68F0-D85F-4D01-951C-394C27BC1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C392496D-1675-4ABC-8230-E467E93A9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06BE76-4B0A-402B-A526-4AD6733B4B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B6B8FD5-0068-4F4A-985D-BC8190E23C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7E2509E-857D-4261-8546-6CFE078EDA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BE335DE2-3843-4BC3-A796-CD07F41666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3C1FABD-55BA-415F-8CB5-8D03776C50D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BF53BBB6-6C07-4BA7-8C03-71F439B0A9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5B512053-EFE5-4D2E-9E4D-E8F123D51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3592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802.11-21/0183r4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1/files/public/docs2021/dq-draft-CSD-0121-v01.pdf" TargetMode="External"/><Relationship Id="rId2" Type="http://schemas.openxmlformats.org/officeDocument/2006/relationships/hyperlink" Target="https://ieee802.org/1/files/public/docs2021/dq-draft-PAR-0121-v0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/files/public/docs2021/dr-CSD-0221-v01.pdf" TargetMode="External"/><Relationship Id="rId4" Type="http://schemas.openxmlformats.org/officeDocument/2006/relationships/hyperlink" Target="https://www.ieee802.org/1/files/public/docs2021/dr-PAR-0221-v01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17-00-00bd-ieee-802-11bd-january-2021-tc-meeting-minutes.docx" TargetMode="External"/><Relationship Id="rId2" Type="http://schemas.openxmlformats.org/officeDocument/2006/relationships/hyperlink" Target="https://mentor.ieee.org/802.11/dcn/21/11-21-0068-00-00bd-ieee-802-11bd-january-2021-interim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27-00-00bd-ieee-802-11bd-february-2021-meeting-minutes.docx" TargetMode="External"/><Relationship Id="rId4" Type="http://schemas.openxmlformats.org/officeDocument/2006/relationships/hyperlink" Target="https://mentor.ieee.org/802.11/dcn/21/11-21-0185-00-00bd-ieee-802-11bd-january-2021-tc-meeting-minutes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public/view.html#pardetail/8770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1-0214-AANI-aani-sc-teleconference-agenda-march-2021-plenay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March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to be considered on </a:t>
            </a:r>
            <a:r>
              <a:rPr lang="en-US" altLang="en-US" dirty="0"/>
              <a:t>Telecon March 8</a:t>
            </a:r>
            <a:r>
              <a:rPr lang="en-US" altLang="en-US"/>
              <a:t>, 2020  13:30-15:30 ET</a:t>
            </a:r>
            <a:endParaRPr lang="en-US" alt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802.1Qdq Amendment: Shaper Parameter Settings for </a:t>
            </a:r>
            <a:r>
              <a:rPr lang="en-US" dirty="0" err="1"/>
              <a:t>Bursty</a:t>
            </a:r>
            <a:r>
              <a:rPr lang="en-US" dirty="0"/>
              <a:t> Traffic requiring Bounded Latency,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 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802.1ASdr - Amendment: Inclusive Terminology,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Thursda</a:t>
            </a:r>
            <a:r>
              <a:rPr lang="en-US" dirty="0"/>
              <a:t>y 18 March 2021 9:00-10:00 ET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607B38-4802-4BB9-A048-EDD3171A85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/>
              <a:t>802.11 WNG – March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A76F44A-66FA-484F-975F-82380E19A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and 5G RAN Convergence: Fine Grain and QoS differentiation in WLAN” – </a:t>
            </a:r>
            <a:r>
              <a:rPr lang="en-US" dirty="0" err="1"/>
              <a:t>Binita</a:t>
            </a:r>
            <a:r>
              <a:rPr lang="en-US" dirty="0"/>
              <a:t> Gupta (Intel), with Nigel Bird (Orange) and others from WBA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11-21/0226r1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D4CF8CB3-1E63-4E24-A223-04DD29E8EAE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March 2021</a:t>
            </a:r>
            <a:endParaRPr lang="en-US" altLang="en-US" sz="1800" dirty="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A24F9F4C-C449-4FFE-BCFD-FD0D8162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44000" y="6470248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Jim Lansford, Qualcomm</a:t>
            </a:r>
            <a:endParaRPr lang="en-US" altLang="en-US" sz="1200" b="0" dirty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4935B527-3E3E-46E4-92FE-BC347EEE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37375D9-CE1E-47E9-B721-A59C38140CA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FEBDFEB3-F6C4-4FAD-BB5B-BB383AC97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March (11:15-1:15 EDT)</a:t>
            </a:r>
            <a:endParaRPr lang="en-US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9CABA358-A5D0-4DE2-8BE4-D07BE70FE0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Mar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9EC9BB8-E07F-454F-B71D-FAECAE54C4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Jan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6D13F2-22E6-4BBC-8F1F-18EFC71E3E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05643-9085-44F4-B758-8708FBE6B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6A67-D06B-411B-A365-6010D848031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6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E6351F4-B138-48DF-A9E9-D99D0F946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109 standards into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57F478E-F1BE-4AEB-8FB5-F0EE8946C528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16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40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1DBDC-5052-4581-9F74-AE769571E5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E08BDC-A73E-47BE-9F91-1A23547B0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D9D01-E96D-44F1-9F03-ACABBC26A4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28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D36D14A-355D-4C7B-83F3-2F6239B76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6A8751-709F-43A0-9941-214DD736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>
              <a:defRPr/>
            </a:pPr>
            <a:r>
              <a:rPr lang="en-AU" dirty="0"/>
              <a:t>Passed 60-day ballot</a:t>
            </a:r>
          </a:p>
          <a:p>
            <a:pPr lvl="1">
              <a:defRPr/>
            </a:pPr>
            <a:r>
              <a:rPr lang="en-AU" dirty="0"/>
              <a:t>802.1X</a:t>
            </a:r>
          </a:p>
          <a:p>
            <a:pPr>
              <a:defRPr/>
            </a:pPr>
            <a:r>
              <a:rPr lang="en-AU" sz="2200" dirty="0"/>
              <a:t>Waiting for publication</a:t>
            </a:r>
          </a:p>
          <a:p>
            <a:pPr lvl="1">
              <a:defRPr/>
            </a:pPr>
            <a:r>
              <a:rPr lang="en-AU" dirty="0"/>
              <a:t>802.1AE-2018/Cor 1</a:t>
            </a:r>
          </a:p>
          <a:p>
            <a:pPr lvl="1">
              <a:defRPr/>
            </a:pPr>
            <a:r>
              <a:rPr lang="en-AU" dirty="0"/>
              <a:t>802.3-REV</a:t>
            </a:r>
          </a:p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FFABCBD-A236-4459-9F23-B6933ABAE8D7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AU" sz="2200" kern="0" dirty="0"/>
              <a:t>Starting FDIS </a:t>
            </a:r>
          </a:p>
          <a:p>
            <a:pPr lvl="1">
              <a:defRPr/>
            </a:pPr>
            <a:r>
              <a:rPr lang="en-AU" kern="0" dirty="0"/>
              <a:t>802.1Qcc</a:t>
            </a:r>
          </a:p>
          <a:p>
            <a:pPr lvl="1">
              <a:defRPr/>
            </a:pPr>
            <a:r>
              <a:rPr lang="en-AU" kern="0" dirty="0"/>
              <a:t>802.1Qcp</a:t>
            </a:r>
          </a:p>
          <a:p>
            <a:pPr lvl="1">
              <a:defRPr/>
            </a:pPr>
            <a:r>
              <a:rPr lang="en-AU" kern="0" dirty="0"/>
              <a:t>802.1Qcy</a:t>
            </a:r>
          </a:p>
          <a:p>
            <a:pPr lvl="1">
              <a:defRPr/>
            </a:pPr>
            <a:r>
              <a:rPr lang="en-AU" kern="0" dirty="0"/>
              <a:t>802.1AS-Rev</a:t>
            </a:r>
          </a:p>
          <a:p>
            <a:pPr lvl="1">
              <a:defRPr/>
            </a:pPr>
            <a:r>
              <a:rPr lang="en-AU" kern="0" dirty="0"/>
              <a:t>802.1AX-REV</a:t>
            </a:r>
          </a:p>
          <a:p>
            <a:pPr lvl="1">
              <a:defRPr/>
            </a:pPr>
            <a:r>
              <a:rPr lang="en-AU" dirty="0"/>
              <a:t>802.1CMde</a:t>
            </a:r>
            <a:endParaRPr lang="en-AU" kern="0" dirty="0"/>
          </a:p>
          <a:p>
            <a:pPr lvl="1">
              <a:defRPr/>
            </a:pPr>
            <a:r>
              <a:rPr lang="en-AU" kern="0" dirty="0"/>
              <a:t>802.3cb</a:t>
            </a:r>
          </a:p>
          <a:p>
            <a:pPr lvl="1">
              <a:defRPr/>
            </a:pPr>
            <a:r>
              <a:rPr lang="en-AU" kern="0" dirty="0"/>
              <a:t>802.3bt</a:t>
            </a:r>
          </a:p>
          <a:p>
            <a:pPr lvl="1">
              <a:defRPr/>
            </a:pPr>
            <a:r>
              <a:rPr lang="en-AU" kern="0" dirty="0"/>
              <a:t>802.3cd</a:t>
            </a:r>
            <a:endParaRPr lang="en-AU" altLang="en-US" sz="1600" dirty="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A079C3E1-05F2-4280-B975-38E72D46CBDC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802.3cn</a:t>
            </a:r>
          </a:p>
          <a:p>
            <a:pPr lvl="1">
              <a:defRPr/>
            </a:pPr>
            <a:r>
              <a:rPr lang="en-AU" dirty="0"/>
              <a:t>802.3cg</a:t>
            </a:r>
          </a:p>
          <a:p>
            <a:pPr lvl="1">
              <a:defRPr/>
            </a:pPr>
            <a:r>
              <a:rPr lang="en-AU" dirty="0"/>
              <a:t>802.3cq</a:t>
            </a:r>
          </a:p>
          <a:p>
            <a:pPr lvl="1">
              <a:defRPr/>
            </a:pPr>
            <a:r>
              <a:rPr lang="en-AU" dirty="0"/>
              <a:t>802.3cm</a:t>
            </a:r>
          </a:p>
          <a:p>
            <a:pPr lvl="1">
              <a:defRPr/>
            </a:pPr>
            <a:r>
              <a:rPr lang="en-AU" dirty="0"/>
              <a:t>802.3ch</a:t>
            </a:r>
          </a:p>
          <a:p>
            <a:pPr lvl="1">
              <a:defRPr/>
            </a:pPr>
            <a:r>
              <a:rPr lang="en-AU" dirty="0"/>
              <a:t>802.3ca</a:t>
            </a:r>
          </a:p>
          <a:p>
            <a:pPr lvl="1"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kern="0" dirty="0"/>
              <a:t>802.22</a:t>
            </a: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B8B436-415E-4FEB-B447-F2D6EE1A11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F7542C-56B1-4DE9-B7EB-4542C6FE0E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8A52C-6780-4493-8602-E8D4B472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50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CB8B58FB-73C1-49C2-BB71-15C57D479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TGme</a:t>
            </a:r>
            <a:r>
              <a:rPr lang="en-US" altLang="en-US" dirty="0"/>
              <a:t> (</a:t>
            </a:r>
            <a:r>
              <a:rPr lang="en-US" altLang="en-US" dirty="0" err="1"/>
              <a:t>REVme</a:t>
            </a:r>
            <a:r>
              <a:rPr lang="en-US" altLang="en-US" dirty="0"/>
              <a:t>) Summary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A79BECE-D646-4F7B-A17D-288F1E9162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0010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P802.11REVme project approved in Feb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IEEE </a:t>
            </a:r>
            <a:r>
              <a:rPr lang="en-US" altLang="en-US" sz="2000">
                <a:ea typeface="ＭＳ Ｐゴシック" panose="020B0600070205080204" pitchFamily="34" charset="-128"/>
              </a:rPr>
              <a:t>802.11-2020 published in Feb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Elect/Confirm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TGm</a:t>
            </a:r>
            <a:r>
              <a:rPr lang="en-US" altLang="en-US" sz="2000" dirty="0">
                <a:ea typeface="ＭＳ Ｐゴシック" panose="020B0600070205080204" pitchFamily="34" charset="-128"/>
              </a:rPr>
              <a:t> leadership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initial timeline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Discuss list of work items held over from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REVmd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March 9,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March 11,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57027-381D-421D-AD07-C19239421F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F2CAD7-567A-448D-AC93-106169D5B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6EC2-6224-4FD2-BE3F-C7274993FA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11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March 2021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524000"/>
            <a:ext cx="92202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TG completed the balloting process. The last TG teleconference was on November 13, 2020.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January 26 2021, </a:t>
            </a:r>
            <a:r>
              <a:rPr lang="en-US" sz="2000" dirty="0" err="1"/>
              <a:t>RevCom</a:t>
            </a:r>
            <a:r>
              <a:rPr lang="en-US" sz="2000" dirty="0"/>
              <a:t> recommended approval of P802.11ax (draft D8.0)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February 9 2021, the IEEE-SA Standard Board approved P802.11ax as a new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copy of the document is now with the Standards Publications Department for final editing before publishing.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time slots are scheduled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thanks for all who participated in the TG activities and helped achieve this milestone.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Award presentation planned for May.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85299B-7731-46BB-A9F5-CC5F8B8ED1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55791E-FA5E-4FB5-86E1-7CB1DADE60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C4FF7-E33F-49FF-9D8D-C6B98BD279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59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P802.11ay D7.0 is will be on the 2021 March </a:t>
            </a:r>
            <a:r>
              <a:rPr lang="en-US" dirty="0" err="1"/>
              <a:t>RevCom</a:t>
            </a:r>
            <a:r>
              <a:rPr lang="en-US" dirty="0"/>
              <a:t>/SASB agenda.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Plenary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Many thanks for all who participated and contributed in the project!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A88E5-BC31-49C4-84C8-7D80E463CF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D8A2-A50F-446D-A75E-D45365A312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B680FA-DBB2-4DFB-A05F-177BB2F23B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692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March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Jan.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a new major draft D3.0 and recirculated out of January meeting.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LB253: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89% approval rate.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Total comments received: 476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Technical/General: 258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Editorial: 218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is scheduled to meet for 3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11-21/188.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457408-DE4A-4FFE-BD72-6670D0AF4C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E0E59-2C22-4BCB-84FC-EFE036B239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5B94B-5EF7-424B-9D84-BEAA1FBADC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88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The TG completed the balloting process.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Last meeting was on January 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TGba</a:t>
            </a:r>
            <a:r>
              <a:rPr lang="en-US" altLang="en-US" sz="2000" dirty="0"/>
              <a:t> CRC telco.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P802.11ba D8.0 is on the March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agenda for approval.</a:t>
            </a: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0" indent="0"/>
            <a:r>
              <a:rPr lang="en-US" altLang="en-US" sz="1600" b="0" dirty="0"/>
              <a:t>	</a:t>
            </a:r>
          </a:p>
          <a:p>
            <a:pPr marL="0" indent="0"/>
            <a:endParaRPr lang="en-US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77A3-1C1C-4577-9821-2219A94F9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C147-EC15-4E68-B0AC-1CCF1B4B3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1420B-275F-4D05-9246-F236BEBA4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1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86000"/>
            <a:ext cx="10361084" cy="41894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March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January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Multiple proposals for LC MAC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On-going discussion for CCA implementation/interpretation in Light Communications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Mar. meeting (agenda in doc. 11-21/0216)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any remaining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</a:t>
            </a:r>
            <a:r>
              <a:rPr lang="en-GB" altLang="en-US" sz="1800"/>
              <a:t>0.4 with MAC content </a:t>
            </a: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6F38A6-FF41-4C6A-B2DA-70C8BD6FE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DC5198-F970-4E88-891A-84BF36932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D539B-337C-4CDE-9DC2-E1B05D7A84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16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Approved resolutions for 95 comments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A86591-A9BD-DC41-9513-06D4D83B7B8E}"/>
              </a:ext>
            </a:extLst>
          </p:cNvPr>
          <p:cNvGraphicFramePr>
            <a:graphicFrameLocks noGrp="1"/>
          </p:cNvGraphicFramePr>
          <p:nvPr/>
        </p:nvGraphicFramePr>
        <p:xfrm>
          <a:off x="7143757" y="2420888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Owning Ad-hoc</a:t>
                      </a:r>
                      <a:endParaRPr lang="en-GB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11-21/0198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(Next Gen V2X)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Jan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8 </a:t>
            </a:r>
            <a:r>
              <a:rPr lang="en-US" altLang="en-GB" sz="2100" dirty="0"/>
              <a:t>teleconferences to proceed the comment resolutions. The teleconference minutes are as below: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https://mentor.ieee.org/802.11/dcn/21/11-21-0068-00-00bd-ieee-802-11bd-january-2021-interim-meeting-minutes.docx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https://mentor.ieee.org/802.11/dcn/21/11-21-0117-00-00bd-ieee-802-11bd-january-2021-tc-meeting-minutes.docx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4"/>
              </a:rPr>
              <a:t>https://mentor.ieee.org/802.11/dcn/21/11-21-0185-00-00bd-ieee-802-11bd-january-2021-tc-meeting-minutes.docx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5"/>
              </a:rPr>
              <a:t>https://mentor.ieee.org/802.11/dcn/21/11-21-0327-00-00bd-ieee-802-11bd-february-2021-meeting-minutes.docx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</a:t>
            </a:r>
            <a:r>
              <a:rPr lang="en-US" altLang="zh-CN" sz="2100" dirty="0"/>
              <a:t>6</a:t>
            </a:r>
            <a:r>
              <a:rPr lang="en-US" altLang="en-GB" sz="2100" dirty="0"/>
              <a:t> CR documents were discussed and majority support achieved via SPs, covering more than </a:t>
            </a:r>
            <a:r>
              <a:rPr lang="en-US" altLang="zh-CN" sz="2100" dirty="0"/>
              <a:t>10</a:t>
            </a:r>
            <a:r>
              <a:rPr lang="en-US" altLang="en-GB" sz="2100" dirty="0"/>
              <a:t>0 tech CIDs.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plans 4 TCs during Mar plenary week, focusing on comment resolutions for LB 251. 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Mar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Try completing comment resolution for WG LB 251 for IEEE P802.11bd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next revision of IEEE P802.11bd spec draft based on approved comment resolutions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1:15pm,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7:00pm ~ 9:00pm,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Mar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Mar Plenary)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11-21/0177r2, 11-21/0207r1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11-21/0185r0,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11-21/0327r0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11-20/1887r5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January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Delivered IEEE802.11be D0.3, which is available in the members area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CC34 comment collection, which closed on February 4</a:t>
            </a:r>
            <a:r>
              <a:rPr lang="en-US" baseline="30000" dirty="0"/>
              <a:t>th</a:t>
            </a:r>
            <a:r>
              <a:rPr lang="en-US" dirty="0"/>
              <a:t>, 2021, generated 2409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Held 16 teleconferences (6 Joint, 9 parallel MAC/PHY, and one extra MAC conf call)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Covering a variety of submissions: ~</a:t>
            </a:r>
            <a:r>
              <a:rPr lang="en-US" dirty="0">
                <a:solidFill>
                  <a:schemeClr val="tx1"/>
                </a:solidFill>
              </a:rPr>
              <a:t>55</a:t>
            </a:r>
            <a:r>
              <a:rPr lang="en-US" dirty="0"/>
              <a:t> MAC, ~50 PHY, </a:t>
            </a:r>
            <a:r>
              <a:rPr lang="en-US"/>
              <a:t>~15 </a:t>
            </a:r>
            <a:r>
              <a:rPr lang="en-US" dirty="0"/>
              <a:t>Joint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Varying between proposed draft texts, comment resolution documents and technical submissions.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Proposed draft texts and CR documents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March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PDTs, Comment Resolutions,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D0.4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11-21/205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Mar 08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10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11	Thursday 	– MAC/PHY	10:00-12:00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Mar 15	Monday 	– Joint (Motions)	19:00-21:00 ET</a:t>
            </a:r>
          </a:p>
          <a:p>
            <a:pPr lvl="0"/>
            <a:r>
              <a:rPr lang="en-US" sz="1400" dirty="0"/>
              <a:t>Mar 17	Wednesday – MAC/PHY	10:00-12:00 ET</a:t>
            </a:r>
          </a:p>
          <a:p>
            <a:pPr lvl="0"/>
            <a:r>
              <a:rPr lang="en-US" sz="1400" dirty="0"/>
              <a:t>Mar 18	Thursday 	– MAC/PHY	10:00-12:00 ET</a:t>
            </a:r>
          </a:p>
          <a:p>
            <a:pPr lvl="0"/>
            <a:r>
              <a:rPr lang="en-US" sz="1400" dirty="0"/>
              <a:t>Mar 22	Monday 	– MAC/PHY	19:00-22:00 ET</a:t>
            </a:r>
          </a:p>
          <a:p>
            <a:pPr lvl="0"/>
            <a:r>
              <a:rPr lang="en-US" sz="1400" dirty="0"/>
              <a:t>Mar 24	Wednesday – Joint (Motions)	10:00-12:00 ET</a:t>
            </a:r>
          </a:p>
          <a:p>
            <a:pPr lvl="0"/>
            <a:r>
              <a:rPr lang="en-US" sz="1400" dirty="0"/>
              <a:t>Mar 25	Thursday 	– MAC/PHY	10:00-12:00 ET</a:t>
            </a:r>
          </a:p>
          <a:p>
            <a:pPr lvl="0"/>
            <a:r>
              <a:rPr lang="en-US" sz="1400" dirty="0"/>
              <a:t>Mar 29	Monday 	– MAC/PHY	19:00-22:00 ET</a:t>
            </a:r>
          </a:p>
          <a:p>
            <a:pPr lvl="0"/>
            <a:r>
              <a:rPr lang="en-US" sz="1400" dirty="0"/>
              <a:t>Mar 31	Wednesday – Joint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01	Thursday 	– No Conf Call 	Holiday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Apr 05	Monday 	– No Conf Call 	Holiday </a:t>
            </a:r>
          </a:p>
          <a:p>
            <a:pPr lvl="0"/>
            <a:r>
              <a:rPr lang="en-US" sz="1400" dirty="0"/>
              <a:t>Apr 07	Wednesday – Joint		10:00-12:00 ET </a:t>
            </a: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/>
              <a:t>Apr 08	Thursday 	– MAC/PHY		10:00-12:00 ET</a:t>
            </a:r>
          </a:p>
          <a:p>
            <a:r>
              <a:rPr lang="en-US" sz="1400" dirty="0"/>
              <a:t>Apr 12	Monday 	– MAC/PHY		19:00-22:00 ET</a:t>
            </a:r>
          </a:p>
          <a:p>
            <a:r>
              <a:rPr lang="en-US" sz="1400" dirty="0"/>
              <a:t>Apr 14	Wednesday – Joint (Motions)		10:00-12:00 ET</a:t>
            </a:r>
          </a:p>
          <a:p>
            <a:r>
              <a:rPr lang="en-US" sz="1400" dirty="0"/>
              <a:t>Apr 15	Thursday 	– MAC/PHY		10:00-12:00 ET</a:t>
            </a:r>
          </a:p>
          <a:p>
            <a:r>
              <a:rPr lang="en-US" sz="1400" dirty="0"/>
              <a:t>Apr 19	Monday 	– MAC/PHY		19:00-22:00 ET</a:t>
            </a:r>
          </a:p>
          <a:p>
            <a:r>
              <a:rPr lang="en-US" sz="1400" dirty="0"/>
              <a:t>Apr 21	Wednesday – Joint			10:00-12:00 ET</a:t>
            </a:r>
          </a:p>
          <a:p>
            <a:r>
              <a:rPr lang="en-US" sz="1400" dirty="0"/>
              <a:t>Apr 22	Thursday 	– MAC/PHY		10:00-12:00 ET</a:t>
            </a:r>
          </a:p>
          <a:p>
            <a:r>
              <a:rPr lang="en-US" sz="1400" dirty="0"/>
              <a:t>Apr 26	Monday 	– MAC/PHY		19:00-22:00 ET</a:t>
            </a:r>
          </a:p>
          <a:p>
            <a:r>
              <a:rPr lang="en-US" sz="1400" dirty="0"/>
              <a:t>Apr 28	Wednesday – Joint (Motions) 	10:00-12:00 ET</a:t>
            </a:r>
          </a:p>
          <a:p>
            <a:r>
              <a:rPr lang="en-US" sz="1400" dirty="0"/>
              <a:t>Apr 29	Thursday 	– MAC/PHY		10:00-12:00 ET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03	Monday 	– No Conf Call 		Holiday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May 05	Wednesday – No Conf Call 		Holiday</a:t>
            </a:r>
          </a:p>
          <a:p>
            <a:r>
              <a:rPr lang="en-US" sz="1400" dirty="0"/>
              <a:t>May 06	Thursday	– MAC/PHY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agenda for 2021-03-08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/>
              <a:t>802.11az </a:t>
            </a:r>
            <a:r>
              <a:rPr lang="en-US" dirty="0"/>
              <a:t>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</a:t>
            </a:r>
            <a:r>
              <a:rPr lang="en-US" altLang="zh-CN" dirty="0"/>
              <a:t>March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January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Definition,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March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/>
              <a:t>March </a:t>
            </a:r>
            <a:r>
              <a:rPr lang="en-US" dirty="0"/>
              <a:t>9, 12, 15,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B6AF2-3B2B-497C-BB27-94FBD54AAC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2F591-F6B0-4BA0-855B-6C34C37A9A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FC8266-2B7E-4DC2-9F8F-5381E04DC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3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9 (Tuesday), 9am - 11:00am ET ---- March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12 (Friday),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15 (Monday), 9am - 11:00am ET ---- March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after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March 23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6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20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April   27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ACE47C-79E6-46AC-970E-13AECB95EE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809A0-FCCC-47C0-9596-F78836F5B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FB3DDF-228C-4FB7-836E-5E8C9C792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868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1"/>
            <a:ext cx="11201399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– Mar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Starting new TG… (We’ve had one teleconference)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PAR and CSD approved in February: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PAR: </a:t>
            </a:r>
            <a:r>
              <a:rPr lang="en-US" sz="1800" dirty="0">
                <a:hlinkClick r:id="rId3"/>
              </a:rPr>
              <a:t>https://development.standards.ieee.org/myproject-web/public/view.html#pardetail/8770</a:t>
            </a:r>
            <a:r>
              <a:rPr lang="en-US" sz="1800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CSD: </a:t>
            </a:r>
            <a:r>
              <a:rPr lang="en-US" sz="1800" dirty="0">
                <a:hlinkClick r:id="rId4"/>
              </a:rPr>
              <a:t>11-20/1117r5</a:t>
            </a:r>
            <a:endParaRPr lang="en-US" sz="1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“Preserve existing services that might otherwise be restricted…”, “enable session continuity…”, “Ensure… provisions … remain valid…”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“without affecting user privacy…”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Will have two meetings this week: Tuesday 13:30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(detailed agenda is in 11-21/0286):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Officer elections/appointments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on process/organization (we are “fixing issues”, which is a little different)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Agree planned timeline, teleconferences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endParaRPr lang="en-US" altLang="en-US" sz="24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929217" y="457200"/>
            <a:ext cx="10333565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March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78984" y="1415143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hold elections for Vice Chairs and confirmation votes for secretary and editor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the Plenary session</a:t>
            </a:r>
          </a:p>
          <a:p>
            <a:pPr marL="0" indent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sessions in the March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13:30 ET – will hold vice chair elections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– will confirm secretary and editor positions</a:t>
            </a:r>
          </a:p>
          <a:p>
            <a:pPr>
              <a:buFont typeface="Arial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will be available as 802.11-21/271r2.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A37905-9E40-487E-AFF9-B24D0E6733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26E8EC-29BF-48FC-B005-EF06937142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E8BBF-A376-463F-BB3C-E901D52B0C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09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Liaison Ad Hoc (ITU AHG)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143000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3 meetings during Jan &amp; Feb 2021 (Jan 12, Jan 27 and Feb 9) working on two main contributions, proposed revisions to ITU Rec M.1450-5 and M.1801-2. Proposed modifications include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Updates to the latest IEEE 802.11 standards, amendments and drafts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reference to frequency range in M.1801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recommendation on usage of M.1450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ITU AHG finalized and recommended two contribution to 802.11 and 802.18 as revision to IEEE 802 previously submitted modifications to M-1450-5 and M.1801-2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11-21-0163-02-0itu,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11-21-0164-02-0itu,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802.18 applied required changes, approved following revisions that were approved by EC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802.18-21/0014r01,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802.18-21/0015r01,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contributions are being submitted to WP 5A and presented in contributions to next WP 5A meeting on 2021-04-28 to 2021-05-11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March 2021 Plenary on Mar 9, 2021 7PM EST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8B6F1-6C55-4AF3-86AC-6608EF2969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AD806-7610-48E2-9F53-A5960CF4F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245034-989D-45B2-9F24-ADA6AD0385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987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October 2020: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TGbd</a:t>
            </a:r>
            <a:r>
              <a:rPr lang="en-US" altLang="en-US" dirty="0"/>
              <a:t> allocations for MIB 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869690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March 2021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C674F9-F9B8-4800-B8B0-3FD7D5B58D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A4048F-5817-4DCE-86DA-114F6D1291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March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03" y="1229520"/>
            <a:ext cx="8763000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WBA Report/LS </a:t>
            </a:r>
            <a:r>
              <a:rPr lang="en-US" dirty="0">
                <a:hlinkClick r:id="rId2"/>
              </a:rPr>
              <a:t>11-21-0170r0</a:t>
            </a:r>
            <a:r>
              <a:rPr lang="en-US" dirty="0"/>
              <a:t> – 802.11ax features: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 on 802.11ax features addressing the WBA specific challenge:</a:t>
            </a:r>
            <a:br>
              <a:rPr lang="en-US" dirty="0"/>
            </a:br>
            <a:r>
              <a:rPr lang="en-US" dirty="0"/>
              <a:t>“</a:t>
            </a:r>
            <a:r>
              <a:rPr lang="en-GB" dirty="0"/>
              <a:t>Need for further study within IEEE 802.11 on how fine grain QoS for 5G flows can be provided in 802.11ax …”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Discussion/contributions: Proposed text for the reply LS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</a:t>
            </a:r>
            <a:r>
              <a:rPr lang="en-US" altLang="en-US" dirty="0">
                <a:hlinkClick r:id="rId3"/>
              </a:rPr>
              <a:t>11-20/0013</a:t>
            </a:r>
            <a:r>
              <a:rPr lang="en-US" altLang="en-US" dirty="0"/>
              <a:t> - Technical Report on Interworking 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Review the status of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Contributions/Discussions - Plan for 802.11 WG approve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11-21/0214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800" dirty="0"/>
              <a:t>AANI SC is scheduled to meet for 4 sessions: </a:t>
            </a:r>
            <a:br>
              <a:rPr lang="en-US" altLang="en-US" sz="1800" dirty="0"/>
            </a:br>
            <a:r>
              <a:rPr lang="en-US" altLang="en-US" sz="1800" dirty="0"/>
              <a:t>Tue	 09 Mar 	11:15-13:15 h ET – Status, WBA Report/LS discussions</a:t>
            </a:r>
            <a:br>
              <a:rPr lang="en-US" altLang="en-US" sz="1800" dirty="0"/>
            </a:br>
            <a:r>
              <a:rPr lang="en-US" altLang="en-US" sz="1800" dirty="0"/>
              <a:t>Wed	 10 Mar 	19:00-21:00 h ET – Technical Report way forward, Continue WBA</a:t>
            </a:r>
            <a:br>
              <a:rPr lang="en-US" altLang="en-US" sz="1800" dirty="0"/>
            </a:br>
            <a:r>
              <a:rPr lang="en-US" altLang="en-US" sz="1800" dirty="0"/>
              <a:t>Thu	 11 Mar 	11:15-13:15 h ET – Continue discussions – WBA, Technical Report</a:t>
            </a:r>
            <a:br>
              <a:rPr lang="en-US" altLang="en-US" sz="1800" dirty="0"/>
            </a:br>
            <a:r>
              <a:rPr lang="en-US" altLang="en-US" sz="1800" dirty="0"/>
              <a:t>Mon	 15 Mar 	19:00-21:00 h ET – Continue discussions –Technical Report, WBA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At 802.11 Closing Plenary Request 802.11 WG Approve the Report</a:t>
            </a:r>
            <a:r>
              <a:rPr lang="en-US" altLang="en-US" sz="2200" b="0" dirty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January: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Completed “What is an ESS?” (and </a:t>
            </a:r>
            <a:r>
              <a:rPr lang="en-US" altLang="en-US" sz="2400" b="1" dirty="0" err="1"/>
              <a:t>HeSS</a:t>
            </a:r>
            <a:r>
              <a:rPr lang="en-US" altLang="en-US" sz="2400" b="1" dirty="0"/>
              <a:t>) discussion, input to </a:t>
            </a:r>
            <a:r>
              <a:rPr lang="en-US" altLang="en-US" sz="2400" b="1" dirty="0" err="1"/>
              <a:t>REVme</a:t>
            </a:r>
            <a:r>
              <a:rPr lang="en-US" altLang="en-US" sz="2400" b="1" dirty="0"/>
              <a:t>: </a:t>
            </a:r>
            <a:r>
              <a:rPr lang="en-US" altLang="en-US" sz="2400" b="1" dirty="0">
                <a:hlinkClick r:id="rId3"/>
              </a:rPr>
              <a:t>11-20/0177r9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 way forward discussion (including, especially, for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B88B2FC-D1F4-489D-9026-0ED4805BD0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</a:t>
            </a:r>
            <a:r>
              <a:rPr lang="en-US" altLang="en-US" dirty="0" err="1"/>
              <a:t>Coex</a:t>
            </a:r>
            <a:r>
              <a:rPr lang="en-US" altLang="en-US" dirty="0"/>
              <a:t> SC will formally meet once during the March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34E509B5-2BB6-4171-917A-98081AF1FB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10 Mar 2021 at 4-6 pm</a:t>
            </a:r>
          </a:p>
          <a:p>
            <a:r>
              <a:rPr lang="en-AU" altLang="en-US"/>
              <a:t>The meeting will be relatively short because this week clashes with ETSI BRAN sessions… </a:t>
            </a:r>
          </a:p>
          <a:p>
            <a:r>
              <a:rPr lang="en-AU" altLang="en-US"/>
              <a:t>… and so we are waiting for significant new developments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7B6CC4-427B-4BE1-9446-8CBC7CB028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47198-1A30-4FC0-991F-4A5683019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A092-8FDC-462F-847E-61781A995E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4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9C062B4D-135D-4F7E-8517-24E0281AA4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238FD48-CFB7-492A-B473-FB12C20070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(11-21-217) to be addressed include:</a:t>
            </a:r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2">
              <a:defRPr/>
            </a:pPr>
            <a:r>
              <a:rPr lang="en-AU" dirty="0"/>
              <a:t>Also sync access, wideband access, LBT mechanism, NB FH issues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Good-</a:t>
            </a:r>
            <a:r>
              <a:rPr lang="en-AU" dirty="0" err="1"/>
              <a:t>ish</a:t>
            </a:r>
            <a:r>
              <a:rPr lang="en-AU" dirty="0"/>
              <a:t> news, with a potential compromise … but no consensus yet</a:t>
            </a:r>
          </a:p>
          <a:p>
            <a:pPr>
              <a:defRPr/>
            </a:pPr>
            <a:r>
              <a:rPr lang="en-AU" dirty="0"/>
              <a:t>Coexistence in 5 GHz </a:t>
            </a:r>
            <a:r>
              <a:rPr lang="en-AU"/>
              <a:t>in China (new!)</a:t>
            </a:r>
            <a:endParaRPr lang="en-AU" dirty="0"/>
          </a:p>
          <a:p>
            <a:pPr>
              <a:defRPr/>
            </a:pPr>
            <a:r>
              <a:rPr lang="en-AU" dirty="0"/>
              <a:t>Discussion about standards refinements</a:t>
            </a:r>
          </a:p>
          <a:p>
            <a:pPr lvl="1">
              <a:defRPr/>
            </a:pPr>
            <a:r>
              <a:rPr lang="en-AU" dirty="0"/>
              <a:t>Use of ED-only @ -72dBm by 11be (5 GHz) &amp; 11ax/be (6 GHz)</a:t>
            </a:r>
          </a:p>
          <a:p>
            <a:pPr lvl="1">
              <a:defRPr/>
            </a:pPr>
            <a:r>
              <a:rPr lang="en-AU" dirty="0"/>
              <a:t>Enablement of 11be features in EN 301 893 and EN 303 687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36278A-C96A-4D70-B6F4-4698356622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F79979-4CA3-4253-A4EE-B589BC79D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C0F07-AF83-4E7D-9597-EB97056E20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311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11173</TotalTime>
  <Words>3683</Words>
  <Application>Microsoft Office PowerPoint</Application>
  <PresentationFormat>Widescreen</PresentationFormat>
  <Paragraphs>583</Paragraphs>
  <Slides>34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Document</vt:lpstr>
      <vt:lpstr>WG11 Opening Report Snapshot Slides March 2021</vt:lpstr>
      <vt:lpstr>Abstract</vt:lpstr>
      <vt:lpstr>Editors meeting agenda for 2021-03-08</vt:lpstr>
      <vt:lpstr>ANA Status</vt:lpstr>
      <vt:lpstr>AANI SC – March 2021</vt:lpstr>
      <vt:lpstr>ARC (Architecture) – March 2021</vt:lpstr>
      <vt:lpstr>ARC (Architecture) – March 2021</vt:lpstr>
      <vt:lpstr>The Coex SC will formally meet once during the March 2021 virtual meeting</vt:lpstr>
      <vt:lpstr>The IEEE 802.11 Coex SC will focus on various issues related to coexistence</vt:lpstr>
      <vt:lpstr>PAR Review SC – Snapshot slide Chair: Jon Rosdahl</vt:lpstr>
      <vt:lpstr>802.11 WNG – March 2021</vt:lpstr>
      <vt:lpstr>IEEE 802 JTC1 SC will meet once (virtually) in Mar 2021 (Tue 4-6pm ET) </vt:lpstr>
      <vt:lpstr>IEEE 802 has submitted 109 standards into the PSDO pipeline</vt:lpstr>
      <vt:lpstr>A large number of IEEE 802 submissions are in the PSDO balloting process</vt:lpstr>
      <vt:lpstr>TGme (REVme) Summary </vt:lpstr>
      <vt:lpstr>IEEE 802.11ax – March 2021</vt:lpstr>
      <vt:lpstr>TGay – Schedule</vt:lpstr>
      <vt:lpstr>NGP TG AZ – March 2021 TGaz Next Generation Positioning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TGbd (Next Gen V2X)</vt:lpstr>
      <vt:lpstr>IEEE 802.11 TGbd TC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March 2021</vt:lpstr>
      <vt:lpstr>Teleconference Times</vt:lpstr>
      <vt:lpstr>TGbh (Random and Changing MAC Addresses) – Mar 2021</vt:lpstr>
      <vt:lpstr>TGbi (Enhanced Data Privacy) – March 2021</vt:lpstr>
      <vt:lpstr>ITU Liaison Ad Hoc (ITU AHG) – March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210</cp:revision>
  <cp:lastPrinted>1601-01-01T00:00:00Z</cp:lastPrinted>
  <dcterms:created xsi:type="dcterms:W3CDTF">2018-05-02T19:26:26Z</dcterms:created>
  <dcterms:modified xsi:type="dcterms:W3CDTF">2021-03-08T16:50:30Z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