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83" r:id="rId4"/>
    <p:sldId id="281" r:id="rId5"/>
    <p:sldId id="262" r:id="rId6"/>
    <p:sldId id="265" r:id="rId7"/>
    <p:sldId id="266" r:id="rId8"/>
    <p:sldId id="267" r:id="rId9"/>
    <p:sldId id="269" r:id="rId10"/>
    <p:sldId id="270" r:id="rId11"/>
    <p:sldId id="278" r:id="rId12"/>
    <p:sldId id="271" r:id="rId13"/>
    <p:sldId id="272" r:id="rId14"/>
    <p:sldId id="273" r:id="rId15"/>
    <p:sldId id="274" r:id="rId16"/>
    <p:sldId id="282" r:id="rId17"/>
    <p:sldId id="277" r:id="rId18"/>
    <p:sldId id="275" r:id="rId19"/>
    <p:sldId id="276" r:id="rId20"/>
    <p:sldId id="279" r:id="rId21"/>
    <p:sldId id="263" r:id="rId22"/>
    <p:sldId id="286" r:id="rId23"/>
    <p:sldId id="288" r:id="rId24"/>
    <p:sldId id="289" r:id="rId25"/>
    <p:sldId id="287" r:id="rId26"/>
    <p:sldId id="290" r:id="rId27"/>
    <p:sldId id="268"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50" autoAdjust="0"/>
    <p:restoredTop sz="94660"/>
  </p:normalViewPr>
  <p:slideViewPr>
    <p:cSldViewPr>
      <p:cViewPr varScale="1">
        <p:scale>
          <a:sx n="112" d="100"/>
          <a:sy n="112" d="100"/>
        </p:scale>
        <p:origin x="120" y="3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01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7899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3120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802.11-21/0181r1</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volker.jungnickel@hhi.fraunhofer.de" TargetMode="External"/><Relationship Id="rId13" Type="http://schemas.openxmlformats.org/officeDocument/2006/relationships/hyperlink" Target="mailto:claudio.da.silva@intel.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12" Type="http://schemas.openxmlformats.org/officeDocument/2006/relationships/hyperlink" Target="mailto:edward.ks.au@huawei.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bahareh.sagedhi@intel.com" TargetMode="External"/><Relationship Id="rId5" Type="http://schemas.openxmlformats.org/officeDocument/2006/relationships/hyperlink" Target="mailto:RoyWant@google.com" TargetMode="External"/><Relationship Id="rId10" Type="http://schemas.openxmlformats.org/officeDocument/2006/relationships/hyperlink" Target="mailto:carol@ansley.com" TargetMode="External"/><Relationship Id="rId4" Type="http://schemas.openxmlformats.org/officeDocument/2006/relationships/hyperlink" Target="mailto:carlos.cordeiro@intel.com" TargetMode="External"/><Relationship Id="rId9" Type="http://schemas.openxmlformats.org/officeDocument/2006/relationships/hyperlink" Target="mailto:harrybims@me.com" TargetMode="External"/><Relationship Id="rId14" Type="http://schemas.openxmlformats.org/officeDocument/2006/relationships/hyperlink" Target="mailto:emily.h.qi@intel.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(Mar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2021-03-11</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0" name="Picture 3"/>
                      <p:cNvPicPr>
                        <a:picLocks noChangeAspect="1" noChangeArrowheads="1"/>
                      </p:cNvPicPr>
                      <p:nvPr/>
                    </p:nvPicPr>
                    <p:blipFill>
                      <a:blip r:embed="rId4"/>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-17-</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t>2020 IEEE Standards Style Manual </a:t>
            </a:r>
            <a:r>
              <a:rPr lang="en-US" b="0" dirty="0"/>
              <a:t>when creating or updating drafts.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2000" dirty="0"/>
              <a:t>11-15/355r13 MIB </a:t>
            </a:r>
            <a:r>
              <a:rPr lang="en-GB" sz="2000" dirty="0" err="1"/>
              <a:t>TruthValue</a:t>
            </a:r>
            <a:r>
              <a:rPr lang="en-GB" sz="2000" dirty="0"/>
              <a:t> usage patterns</a:t>
            </a:r>
          </a:p>
          <a:p>
            <a:r>
              <a:rPr lang="en-GB" sz="2000" dirty="0"/>
              <a:t>MIB Style: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chemeClr val="tx1"/>
                </a:solidFill>
              </a:rPr>
              <a:t>Two ways to format a figure &amp; its caption in frame:</a:t>
            </a:r>
            <a:endParaRPr lang="en-US" sz="2000" dirty="0">
              <a:solidFill>
                <a:schemeClr val="tx1"/>
              </a:solidFill>
            </a:endParaRPr>
          </a:p>
          <a:p>
            <a:pPr lvl="1"/>
            <a:r>
              <a:rPr lang="en-GB" sz="1400" dirty="0">
                <a:solidFill>
                  <a:schemeClr val="tx1"/>
                </a:solidFill>
              </a:rPr>
              <a:t>Insert a table.  Insert anchored frame inside table cell to hold graphics.  Use table caption as figure caption.</a:t>
            </a:r>
            <a:endParaRPr lang="en-US" sz="1400" dirty="0">
              <a:solidFill>
                <a:schemeClr val="tx1"/>
              </a:solidFill>
            </a:endParaRPr>
          </a:p>
          <a:p>
            <a:pPr lvl="1"/>
            <a:r>
              <a:rPr lang="en-GB" sz="1400" dirty="0">
                <a:solidFill>
                  <a:schemeClr val="tx1"/>
                </a:solidFill>
              </a:rPr>
              <a:t>Insert an anchored frame.  Insert caption inside a text frame inside the anchored frame.  Insert graphics inside the anchored frame.</a:t>
            </a:r>
            <a:endParaRPr lang="en-US" sz="1400" dirty="0">
              <a:solidFill>
                <a:schemeClr val="tx1"/>
              </a:solidFill>
            </a:endParaRPr>
          </a:p>
          <a:p>
            <a:r>
              <a:rPr lang="en-GB" sz="1800" dirty="0">
                <a:solidFill>
                  <a:srgbClr val="FF0000"/>
                </a:solidFill>
              </a:rPr>
              <a:t>Do not reference other clauses in Visio figures</a:t>
            </a:r>
            <a:r>
              <a:rPr lang="en-US" sz="1800" dirty="0"/>
              <a:t>, it is very hard to maintain the references</a:t>
            </a:r>
            <a:r>
              <a:rPr lang="en-GB" sz="2000" dirty="0"/>
              <a:t> in figures</a:t>
            </a:r>
          </a:p>
          <a:p>
            <a:r>
              <a:rPr lang="en-GB" sz="2000" dirty="0"/>
              <a:t>Keep embedded figures using </a:t>
            </a:r>
            <a:r>
              <a:rPr lang="en-GB" sz="2000" dirty="0" err="1"/>
              <a:t>visio</a:t>
            </a:r>
            <a:r>
              <a:rPr lang="en-GB" sz="2000" dirty="0"/>
              <a:t> as long as possible (not in Word)</a:t>
            </a:r>
            <a:endParaRPr lang="en-US" sz="2000" dirty="0"/>
          </a:p>
          <a:p>
            <a:pPr lvl="1"/>
            <a:r>
              <a:rPr lang="en-GB" sz="1800" dirty="0"/>
              <a:t>Near the end of sponsor ballot, </a:t>
            </a:r>
            <a:r>
              <a:rPr lang="en-GB" sz="1800" dirty="0">
                <a:solidFill>
                  <a:schemeClr val="tx1"/>
                </a:solidFill>
              </a:rPr>
              <a:t>turn these all into .</a:t>
            </a:r>
            <a:r>
              <a:rPr lang="en-GB" sz="1800" dirty="0" err="1">
                <a:solidFill>
                  <a:schemeClr val="tx1"/>
                </a:solidFill>
              </a:rPr>
              <a:t>emf</a:t>
            </a:r>
            <a:r>
              <a:rPr lang="en-GB" sz="1800" dirty="0">
                <a:solidFill>
                  <a:schemeClr val="tx1"/>
                </a:solidFill>
              </a:rPr>
              <a:t> </a:t>
            </a:r>
            <a:r>
              <a:rPr lang="en-GB" sz="1800" dirty="0"/>
              <a:t>(windows meta file) format files (you can do this from </a:t>
            </a:r>
            <a:r>
              <a:rPr lang="en-GB" sz="1800" dirty="0" err="1"/>
              <a:t>visio</a:t>
            </a:r>
            <a:r>
              <a:rPr lang="en-GB" sz="1800" dirty="0"/>
              <a:t> using “save as”).   </a:t>
            </a:r>
            <a:r>
              <a:rPr lang="en-GB" sz="1800" dirty="0">
                <a:solidFill>
                  <a:srgbClr val="FF0000"/>
                </a:solidFill>
              </a:rPr>
              <a:t>Keep </a:t>
            </a:r>
            <a:r>
              <a:rPr lang="en-GB" sz="1800" dirty="0"/>
              <a:t>separate files for the .</a:t>
            </a:r>
            <a:r>
              <a:rPr lang="en-GB" sz="1800" dirty="0" err="1"/>
              <a:t>vsd</a:t>
            </a:r>
            <a:r>
              <a:rPr lang="en-GB" sz="1800" dirty="0"/>
              <a:t> source and the .</a:t>
            </a:r>
            <a:r>
              <a:rPr lang="en-GB" sz="1800" dirty="0" err="1"/>
              <a:t>emf</a:t>
            </a:r>
            <a:r>
              <a:rPr lang="en-GB" sz="1800" dirty="0"/>
              <a:t> file that is linked to from frame. There is high likelihood we should use .</a:t>
            </a:r>
            <a:r>
              <a:rPr lang="en-GB" sz="1800" dirty="0" err="1"/>
              <a:t>emf</a:t>
            </a:r>
            <a:endParaRPr lang="en-GB" sz="1800" dirty="0"/>
          </a:p>
          <a:p>
            <a:r>
              <a:rPr lang="en-GB" sz="1800" dirty="0"/>
              <a:t>Frame format figures are tables</a:t>
            </a:r>
          </a:p>
          <a:p>
            <a:r>
              <a:rPr lang="en-GB" sz="18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is used at IEEE-SA.</a:t>
            </a:r>
            <a:endParaRPr lang="en-US" dirty="0"/>
          </a:p>
          <a:p>
            <a:r>
              <a:rPr lang="en-US" dirty="0"/>
              <a:t>Creating a Redline, Graphics, Numbering and ANA, Source Control. Sub-version server for source control. </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Mar 2021</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May, changes are usually based on MDR suitability</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857208301"/>
              </p:ext>
            </p:extLst>
          </p:nvPr>
        </p:nvGraphicFramePr>
        <p:xfrm>
          <a:off x="794783" y="2057400"/>
          <a:ext cx="10589685" cy="6327251"/>
        </p:xfrm>
        <a:graphic>
          <a:graphicData uri="http://schemas.openxmlformats.org/drawingml/2006/table">
            <a:tbl>
              <a:tblPr firstRow="1" bandRow="1">
                <a:tableStyleId>{5C22544A-7EE6-4342-B048-85BDC9FD1C3A}</a:tableStyleId>
              </a:tblPr>
              <a:tblGrid>
                <a:gridCol w="3167617">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802.11-2020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a:t>
                      </a:r>
                      <a:r>
                        <a:rPr kumimoji="0" lang="en-US" sz="2000" b="0" i="0" u="none" strike="noStrike" cap="none" normalizeH="0" baseline="0" dirty="0">
                          <a:ln>
                            <a:noFill/>
                          </a:ln>
                          <a:solidFill>
                            <a:schemeClr val="tx1"/>
                          </a:solidFill>
                          <a:effectLst/>
                          <a:latin typeface="Times New Roman" pitchFamily="18" charset="0"/>
                        </a:rPr>
                        <a:t> – 4377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820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Dec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Feb 2021*</a:t>
                      </a:r>
                    </a:p>
                  </a:txBody>
                  <a:tcPr horzOverflow="overflow">
                    <a:noFill/>
                  </a:tcPr>
                </a:tc>
                <a:extLst>
                  <a:ext uri="{0D108BD9-81ED-4DB2-BD59-A6C34878D82A}">
                    <a16:rowId xmlns:a16="http://schemas.microsoft.com/office/drawing/2014/main" val="21655649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784</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Mar 2021</a:t>
                      </a:r>
                    </a:p>
                  </a:txBody>
                  <a:tcPr horzOverflow="overflow">
                    <a:noFill/>
                  </a:tcPr>
                </a:tc>
                <a:extLst>
                  <a:ext uri="{0D108BD9-81ED-4DB2-BD59-A6C34878D82A}">
                    <a16:rowId xmlns:a16="http://schemas.microsoft.com/office/drawing/2014/main" val="2414023622"/>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 189</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Mar 2021</a:t>
                      </a:r>
                    </a:p>
                  </a:txBody>
                  <a:tcPr horzOverflow="overflow">
                    <a:noFill/>
                  </a:tcPr>
                </a:tc>
                <a:extLst>
                  <a:ext uri="{0D108BD9-81ED-4DB2-BD59-A6C34878D82A}">
                    <a16:rowId xmlns:a16="http://schemas.microsoft.com/office/drawing/2014/main" val="3227809256"/>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269</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52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Jul 2022</a:t>
                      </a:r>
                    </a:p>
                  </a:txBody>
                  <a:tcPr horzOverflow="overflow">
                    <a:noFill/>
                  </a:tcPr>
                </a:tc>
                <a:extLst>
                  <a:ext uri="{0D108BD9-81ED-4DB2-BD59-A6C34878D82A}">
                    <a16:rowId xmlns:a16="http://schemas.microsoft.com/office/drawing/2014/main" val="1982380037"/>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rgbClr val="FF0000"/>
                          </a:solidFill>
                          <a:effectLst/>
                          <a:latin typeface="Times New Roman" pitchFamily="18" charset="0"/>
                        </a:rPr>
                        <a:t>TGbc</a:t>
                      </a:r>
                      <a:r>
                        <a:rPr kumimoji="0" lang="en-US" sz="2000" b="0" i="0" u="none" strike="noStrike" cap="none" normalizeH="0" baseline="0" dirty="0">
                          <a:ln>
                            <a:noFill/>
                          </a:ln>
                          <a:solidFill>
                            <a:srgbClr val="FF0000"/>
                          </a:solidFill>
                          <a:effectLst/>
                          <a:latin typeface="Times New Roman" pitchFamily="18" charset="0"/>
                        </a:rPr>
                        <a:t> </a:t>
                      </a:r>
                      <a:r>
                        <a:rPr kumimoji="0" lang="en-US" sz="2000" b="0" i="0" u="none" strike="noStrike" cap="none" normalizeH="0" baseline="0" dirty="0">
                          <a:ln>
                            <a:noFill/>
                          </a:ln>
                          <a:solidFill>
                            <a:schemeClr val="tx1"/>
                          </a:solidFill>
                          <a:effectLst/>
                          <a:latin typeface="Times New Roman" pitchFamily="18" charset="0"/>
                        </a:rPr>
                        <a:t>–</a:t>
                      </a:r>
                      <a:r>
                        <a:rPr kumimoji="0" lang="en-US" sz="2000" b="0" i="0" u="none" strike="noStrike" cap="none" normalizeH="0" baseline="0" dirty="0">
                          <a:ln>
                            <a:noFill/>
                          </a:ln>
                          <a:solidFill>
                            <a:srgbClr val="FF0000"/>
                          </a:solidFill>
                          <a:effectLst/>
                          <a:latin typeface="Times New Roman" pitchFamily="18" charset="0"/>
                        </a:rPr>
                        <a:t> 77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Sep 2022</a:t>
                      </a:r>
                    </a:p>
                  </a:txBody>
                  <a:tcPr horzOverflow="overflow">
                    <a:noFill/>
                  </a:tcPr>
                </a:tc>
                <a:extLst>
                  <a:ext uri="{0D108BD9-81ED-4DB2-BD59-A6C34878D82A}">
                    <a16:rowId xmlns:a16="http://schemas.microsoft.com/office/drawing/2014/main" val="3514100842"/>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8</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rgbClr val="FF0000"/>
                          </a:solidFill>
                          <a:effectLst/>
                          <a:latin typeface="Times New Roman" pitchFamily="18" charset="0"/>
                        </a:rPr>
                        <a:t>TGbd</a:t>
                      </a:r>
                      <a:r>
                        <a:rPr kumimoji="0" lang="en-US" sz="2000" b="0" i="0" u="none" strike="noStrike" cap="none" normalizeH="0" baseline="0" dirty="0">
                          <a:ln>
                            <a:noFill/>
                          </a:ln>
                          <a:solidFill>
                            <a:srgbClr val="FF0000"/>
                          </a:solidFill>
                          <a:effectLst/>
                          <a:latin typeface="Times New Roman" pitchFamily="18" charset="0"/>
                        </a:rPr>
                        <a:t> – 102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rgbClr val="FF0000"/>
                          </a:solidFill>
                          <a:effectLst/>
                          <a:latin typeface="Times New Roman" pitchFamily="18" charset="0"/>
                        </a:rPr>
                        <a:t>TGbe</a:t>
                      </a:r>
                      <a:r>
                        <a:rPr kumimoji="0" lang="en-US" sz="2000" b="0" i="0" u="none" strike="noStrike" cap="none" normalizeH="0" baseline="0" dirty="0">
                          <a:ln>
                            <a:noFill/>
                          </a:ln>
                          <a:solidFill>
                            <a:srgbClr val="FF0000"/>
                          </a:solidFill>
                          <a:effectLst/>
                          <a:latin typeface="Times New Roman" pitchFamily="18" charset="0"/>
                        </a:rPr>
                        <a:t> – 389</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Sep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Sep 2024</a:t>
                      </a:r>
                    </a:p>
                  </a:txBody>
                  <a:tcPr horzOverflow="overflow">
                    <a:noFill/>
                  </a:tcPr>
                </a:tc>
                <a:extLst>
                  <a:ext uri="{0D108BD9-81ED-4DB2-BD59-A6C34878D82A}">
                    <a16:rowId xmlns:a16="http://schemas.microsoft.com/office/drawing/2014/main" val="125317772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chemeClr val="tx1"/>
                          </a:solidFill>
                          <a:effectLst/>
                          <a:latin typeface="Times New Roman" pitchFamily="18" charset="0"/>
                        </a:rPr>
                        <a:t>*</a:t>
                      </a: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published ** Review in May</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Thursday am2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199558558"/>
              </p:ext>
            </p:extLst>
          </p:nvPr>
        </p:nvGraphicFramePr>
        <p:xfrm>
          <a:off x="737392" y="1374227"/>
          <a:ext cx="9395946" cy="4655109"/>
        </p:xfrm>
        <a:graphic>
          <a:graphicData uri="http://schemas.openxmlformats.org/drawingml/2006/table">
            <a:tbl>
              <a:tblPr firstRow="1">
                <a:tableStyleId>{073A0DAA-6AF3-43AB-8588-CEC1D06C72B9}</a:tableStyleId>
              </a:tblPr>
              <a:tblGrid>
                <a:gridCol w="618827">
                  <a:extLst>
                    <a:ext uri="{9D8B030D-6E8A-4147-A177-3AD203B41FA5}">
                      <a16:colId xmlns:a16="http://schemas.microsoft.com/office/drawing/2014/main" val="4261970102"/>
                    </a:ext>
                  </a:extLst>
                </a:gridCol>
                <a:gridCol w="403471">
                  <a:extLst>
                    <a:ext uri="{9D8B030D-6E8A-4147-A177-3AD203B41FA5}">
                      <a16:colId xmlns:a16="http://schemas.microsoft.com/office/drawing/2014/main" val="78877518"/>
                    </a:ext>
                  </a:extLst>
                </a:gridCol>
                <a:gridCol w="394224">
                  <a:extLst>
                    <a:ext uri="{9D8B030D-6E8A-4147-A177-3AD203B41FA5}">
                      <a16:colId xmlns:a16="http://schemas.microsoft.com/office/drawing/2014/main" val="3029749347"/>
                    </a:ext>
                  </a:extLst>
                </a:gridCol>
                <a:gridCol w="4572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533400">
                  <a:extLst>
                    <a:ext uri="{9D8B030D-6E8A-4147-A177-3AD203B41FA5}">
                      <a16:colId xmlns:a16="http://schemas.microsoft.com/office/drawing/2014/main" val="3821760127"/>
                    </a:ext>
                  </a:extLst>
                </a:gridCol>
                <a:gridCol w="436886">
                  <a:extLst>
                    <a:ext uri="{9D8B030D-6E8A-4147-A177-3AD203B41FA5}">
                      <a16:colId xmlns:a16="http://schemas.microsoft.com/office/drawing/2014/main" val="1625024730"/>
                    </a:ext>
                  </a:extLst>
                </a:gridCol>
                <a:gridCol w="477514">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609600">
                  <a:extLst>
                    <a:ext uri="{9D8B030D-6E8A-4147-A177-3AD203B41FA5}">
                      <a16:colId xmlns:a16="http://schemas.microsoft.com/office/drawing/2014/main" val="3327754882"/>
                    </a:ext>
                  </a:extLst>
                </a:gridCol>
                <a:gridCol w="1280551">
                  <a:extLst>
                    <a:ext uri="{9D8B030D-6E8A-4147-A177-3AD203B41FA5}">
                      <a16:colId xmlns:a16="http://schemas.microsoft.com/office/drawing/2014/main" val="309422106"/>
                    </a:ext>
                  </a:extLst>
                </a:gridCol>
                <a:gridCol w="436886">
                  <a:extLst>
                    <a:ext uri="{9D8B030D-6E8A-4147-A177-3AD203B41FA5}">
                      <a16:colId xmlns:a16="http://schemas.microsoft.com/office/drawing/2014/main" val="2746800865"/>
                    </a:ext>
                  </a:extLst>
                </a:gridCol>
                <a:gridCol w="1852449">
                  <a:extLst>
                    <a:ext uri="{9D8B030D-6E8A-4147-A177-3AD203B41FA5}">
                      <a16:colId xmlns:a16="http://schemas.microsoft.com/office/drawing/2014/main" val="664609411"/>
                    </a:ext>
                  </a:extLst>
                </a:gridCol>
                <a:gridCol w="113293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Documents</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ax</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ay</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ba</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bb</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bc</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bd</a:t>
                      </a: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accent4"/>
                          </a:solidFill>
                          <a:effectLst/>
                          <a:latin typeface="Times New Roman" pitchFamily="18" charset="0"/>
                        </a:rPr>
                        <a:t>be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2020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8-Mar</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Carlos </a:t>
                      </a:r>
                      <a:r>
                        <a:rPr kumimoji="0" lang="en-US" sz="1600" b="0" i="0" u="none" strike="noStrike" cap="none" normalizeH="0" baseline="0" dirty="0" err="1">
                          <a:ln>
                            <a:noFill/>
                          </a:ln>
                          <a:solidFill>
                            <a:srgbClr val="002060"/>
                          </a:solidFill>
                          <a:effectLst/>
                          <a:latin typeface="Times New Roman" pitchFamily="18" charset="0"/>
                        </a:rPr>
                        <a:t>Cordeiro</a:t>
                      </a:r>
                      <a:endParaRPr kumimoji="0" lang="en-US" sz="16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11-Mar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ba</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2017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7-Mar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Roy Want, Chao Chun Wang, </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8-Mar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002060"/>
                          </a:solidFill>
                          <a:effectLst/>
                          <a:latin typeface="+mn-lt"/>
                        </a:rPr>
                        <a:t>0.3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Volker </a:t>
                      </a:r>
                      <a:r>
                        <a:rPr lang="en-US" sz="1600" dirty="0" err="1">
                          <a:solidFill>
                            <a:srgbClr val="002060"/>
                          </a:solidFill>
                        </a:rPr>
                        <a:t>Jungnickel</a:t>
                      </a:r>
                      <a:r>
                        <a:rPr lang="en-US" sz="1600" dirty="0">
                          <a:solidFill>
                            <a:srgbClr val="002060"/>
                          </a:solidFill>
                        </a:rPr>
                        <a:t>, Harry </a:t>
                      </a:r>
                      <a:r>
                        <a:rPr lang="en-US" sz="1600" dirty="0" err="1">
                          <a:solidFill>
                            <a:srgbClr val="002060"/>
                          </a:solidFill>
                        </a:rPr>
                        <a:t>Bims</a:t>
                      </a: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8-Mar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2060"/>
                          </a:solidFill>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2060"/>
                          </a:solidFill>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002060"/>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002060"/>
                          </a:solidFill>
                          <a:effectLst/>
                          <a:latin typeface="+mn-lt"/>
                        </a:rPr>
                        <a:t>1.01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lumMod val="95000"/>
                              <a:lumOff val="5000"/>
                            </a:schemeClr>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8-Mar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r>
                        <a:rPr lang="en-US" sz="1600" dirty="0" err="1">
                          <a:solidFill>
                            <a:schemeClr val="tx1"/>
                          </a:solidFill>
                        </a:rPr>
                        <a:t>bd</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B05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err="1">
                          <a:solidFill>
                            <a:schemeClr val="tx1">
                              <a:lumMod val="95000"/>
                              <a:lumOff val="5000"/>
                            </a:schemeClr>
                          </a:solidFill>
                        </a:rPr>
                        <a:t>Framemaker</a:t>
                      </a:r>
                      <a:r>
                        <a:rPr lang="en-US" sz="1200" dirty="0">
                          <a:solidFill>
                            <a:schemeClr val="tx1">
                              <a:lumMod val="95000"/>
                              <a:lumOff val="5000"/>
                            </a:schemeClr>
                          </a:solidFill>
                        </a:rPr>
                        <a:t> 2019 release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err="1">
                          <a:solidFill>
                            <a:srgbClr val="002060"/>
                          </a:solidFill>
                        </a:rPr>
                        <a:t>Bahar</a:t>
                      </a:r>
                      <a:r>
                        <a:rPr lang="en-US" sz="1600" dirty="0">
                          <a:solidFill>
                            <a:srgbClr val="002060"/>
                          </a:solidFill>
                        </a:rPr>
                        <a:t> Sadeghi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11-Mar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410503">
                <a:tc>
                  <a:txBody>
                    <a:bodyPr/>
                    <a:lstStyle/>
                    <a:p>
                      <a:pPr algn="ctr"/>
                      <a:r>
                        <a:rPr lang="en-US" sz="1600" dirty="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B05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002060"/>
                          </a:solidFill>
                        </a:rPr>
                        <a:t>Edward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8-Mar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Mar 2021</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2021 – 11be review whether Annex G frame exchange sequences remain</a:t>
            </a:r>
          </a:p>
          <a:p>
            <a:r>
              <a:rPr lang="en-GB" sz="2000" dirty="0"/>
              <a:t>Jan - MIB normative text that should be in the main body? The default values are used outside the standard</a:t>
            </a:r>
          </a:p>
          <a:p>
            <a:r>
              <a:rPr lang="en-GB" sz="2000" dirty="0"/>
              <a:t>Jan - MIB deprecation topic – should be a project, how to proceed?</a:t>
            </a:r>
          </a:p>
          <a:p>
            <a:r>
              <a:rPr lang="en-GB" sz="2000" dirty="0"/>
              <a:t>	Note that in ARC, YANG is a pending topic. </a:t>
            </a:r>
          </a:p>
          <a:p>
            <a:r>
              <a:rPr lang="en-GB" sz="2000" dirty="0"/>
              <a:t>Sept - How well the MAC description supports multiple PHY descriptions? </a:t>
            </a:r>
          </a:p>
          <a:p>
            <a:r>
              <a:rPr lang="en-GB" sz="2000" dirty="0"/>
              <a:t>	11ba is a mix; security is in baseline clause, remainder is more modular. </a:t>
            </a:r>
          </a:p>
          <a:p>
            <a:r>
              <a:rPr lang="en-GB" sz="2000" dirty="0"/>
              <a:t>	11az has no separate MAC</a:t>
            </a:r>
          </a:p>
          <a:p>
            <a:r>
              <a:rPr lang="en-GB" sz="2000" dirty="0"/>
              <a:t>	11bb three PHYs and separate MAC, keep the MAC close to the PHYs</a:t>
            </a:r>
          </a:p>
          <a:p>
            <a:r>
              <a:rPr lang="en-GB" sz="2000" dirty="0"/>
              <a:t> 	11bc not far enough along –</a:t>
            </a:r>
          </a:p>
          <a:p>
            <a:r>
              <a:rPr lang="en-GB" sz="20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649811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228770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is nearly ready (one draft before final WG recirc) for a MDR, so editorial changes can be incorporated. Think that Draft 3.0 would be MDR candidate.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758786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2021-03-08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Draft and Amendment alignments</a:t>
            </a:r>
          </a:p>
          <a:p>
            <a:r>
              <a:rPr lang="en-US" dirty="0"/>
              <a:t>802.11 Mandatory Draft Review before SB</a:t>
            </a:r>
          </a:p>
          <a:p>
            <a:r>
              <a:rPr lang="en-US" dirty="0"/>
              <a:t>802.11az MDR 21/0329</a:t>
            </a:r>
          </a:p>
          <a:p>
            <a:r>
              <a:rPr lang="en-US" dirty="0"/>
              <a:t>WG Style Guide for 802.11 draft 09/1034r17</a:t>
            </a:r>
          </a:p>
          <a:p>
            <a:r>
              <a:rPr lang="en-US" dirty="0"/>
              <a:t>Review WG Style Guide and </a:t>
            </a:r>
            <a:r>
              <a:rPr lang="en-US" dirty="0" err="1"/>
              <a:t>REVmd</a:t>
            </a:r>
            <a:r>
              <a:rPr lang="en-US" dirty="0"/>
              <a:t> practice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2021-03-08</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 P802.11ax Amendment (HEW) – Robert Stacey</a:t>
            </a:r>
          </a:p>
          <a:p>
            <a:pPr lvl="1">
              <a:lnSpc>
                <a:spcPct val="80000"/>
              </a:lnSpc>
              <a:buFont typeface="Arial" panose="020B0604020202020204" pitchFamily="34" charset="0"/>
              <a:buChar char="•"/>
              <a:defRPr/>
            </a:pPr>
            <a:r>
              <a:rPr lang="en-US" sz="1600" dirty="0"/>
              <a:t>P802.11az Amendment (NGP) – Roy Want</a:t>
            </a:r>
          </a:p>
          <a:p>
            <a:pPr lvl="1">
              <a:lnSpc>
                <a:spcPct val="80000"/>
              </a:lnSpc>
              <a:buFontTx/>
              <a:buChar char="•"/>
              <a:defRPr/>
            </a:pPr>
            <a:r>
              <a:rPr lang="en-US" sz="1600" dirty="0"/>
              <a:t>P802.11bb Amendment (LC) – Volker Jungnickel, Harry </a:t>
            </a:r>
            <a:r>
              <a:rPr lang="en-US" sz="1600" dirty="0" err="1"/>
              <a:t>Bims</a:t>
            </a:r>
            <a:endParaRPr lang="en-US" sz="1600" dirty="0"/>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Bahar</a:t>
            </a:r>
            <a:r>
              <a:rPr lang="en-US" sz="1600" dirty="0"/>
              <a:t> Sadeghi</a:t>
            </a:r>
          </a:p>
          <a:p>
            <a:pPr lvl="1">
              <a:lnSpc>
                <a:spcPct val="80000"/>
              </a:lnSpc>
              <a:buFontTx/>
              <a:buChar char="•"/>
              <a:defRPr/>
            </a:pPr>
            <a:r>
              <a:rPr lang="en-US" sz="1600" dirty="0"/>
              <a:t>P802.11be Amendment (EHT) – Edward Au</a:t>
            </a:r>
          </a:p>
          <a:p>
            <a:pPr lvl="1">
              <a:lnSpc>
                <a:spcPct val="80000"/>
              </a:lnSpc>
              <a:buFontTx/>
              <a:buChar char="•"/>
              <a:defRPr/>
            </a:pPr>
            <a:r>
              <a:rPr lang="en-US" sz="1600" dirty="0"/>
              <a:t>P802.11bf Amendment (SENS) – Claudio da Silva</a:t>
            </a:r>
          </a:p>
          <a:p>
            <a:pPr lvl="1">
              <a:lnSpc>
                <a:spcPct val="80000"/>
              </a:lnSpc>
              <a:buFontTx/>
              <a:buChar char="•"/>
              <a:defRPr/>
            </a:pPr>
            <a:r>
              <a:rPr lang="en-US" sz="1600" dirty="0" err="1"/>
              <a:t>REVme</a:t>
            </a:r>
            <a:r>
              <a:rPr lang="en-US" sz="1600" dirty="0"/>
              <a:t> – Emily Qi, Edward Au</a:t>
            </a:r>
          </a:p>
          <a:p>
            <a:pPr>
              <a:lnSpc>
                <a:spcPct val="80000"/>
              </a:lnSpc>
              <a:buFont typeface="Arial" panose="020B0604020202020204" pitchFamily="34" charset="0"/>
              <a:buChar char="•"/>
              <a:defRPr/>
            </a:pPr>
            <a:r>
              <a:rPr lang="en-US" sz="1800" dirty="0"/>
              <a:t>Editors Not Present</a:t>
            </a:r>
          </a:p>
          <a:p>
            <a:pPr lvl="1">
              <a:lnSpc>
                <a:spcPct val="80000"/>
              </a:lnSpc>
              <a:buFont typeface="Arial" panose="020B0604020202020204" pitchFamily="34" charset="0"/>
              <a:buChar char="•"/>
              <a:defRPr/>
            </a:pPr>
            <a:r>
              <a:rPr lang="en-US" sz="1400" dirty="0"/>
              <a:t> P802.11ay Amendment (NG60) – Carlos Cordeiro</a:t>
            </a:r>
          </a:p>
          <a:p>
            <a:pPr lvl="1">
              <a:lnSpc>
                <a:spcPct val="80000"/>
              </a:lnSpc>
              <a:buFont typeface="Arial" panose="020B0604020202020204" pitchFamily="34" charset="0"/>
              <a:buChar char="•"/>
              <a:defRPr/>
            </a:pPr>
            <a:r>
              <a:rPr lang="en-US" sz="1400" dirty="0"/>
              <a:t>P802.11az Amendment (NGP) – Chao-Chun Wang</a:t>
            </a:r>
          </a:p>
          <a:p>
            <a:pPr lvl="1">
              <a:lnSpc>
                <a:spcPct val="80000"/>
              </a:lnSpc>
              <a:buFont typeface="Arial" panose="020B0604020202020204" pitchFamily="34" charset="0"/>
              <a:buChar char="•"/>
              <a:defRPr/>
            </a:pPr>
            <a:r>
              <a:rPr lang="en-US" sz="1400" dirty="0"/>
              <a:t>P802.11ba Amendment (WUR) – Po-kai Huang</a:t>
            </a:r>
          </a:p>
          <a:p>
            <a:pPr>
              <a:lnSpc>
                <a:spcPct val="80000"/>
              </a:lnSpc>
              <a:buFont typeface="Arial" panose="020B0604020202020204" pitchFamily="34" charset="0"/>
              <a:buChar char="•"/>
              <a:defRPr/>
            </a:pPr>
            <a:r>
              <a:rPr lang="en-US" sz="1800" dirty="0"/>
              <a:t>Also present:</a:t>
            </a:r>
          </a:p>
          <a:p>
            <a:pPr lvl="1">
              <a:lnSpc>
                <a:spcPct val="80000"/>
              </a:lnSpc>
              <a:buFont typeface="Arial" panose="020B0604020202020204" pitchFamily="34" charset="0"/>
              <a:buChar char="•"/>
              <a:defRPr/>
            </a:pPr>
            <a:r>
              <a:rPr lang="en-US" sz="1600" dirty="0"/>
              <a:t>Jon Rosdahl, Jonathan Segev, Joseph Levy, Marc </a:t>
            </a:r>
            <a:r>
              <a:rPr lang="en-US" sz="1600" dirty="0" err="1"/>
              <a:t>Emmelmann</a:t>
            </a:r>
            <a:r>
              <a:rPr lang="en-US" sz="1600" dirty="0"/>
              <a:t>, Mark Hamilton</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200" dirty="0"/>
              <a:t>	</a:t>
            </a:r>
            <a:r>
              <a:rPr lang="en-US" sz="1600" dirty="0"/>
              <a:t>	Catherine Berger</a:t>
            </a:r>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err="1"/>
              <a:t>TGax</a:t>
            </a:r>
            <a:r>
              <a:rPr lang="en-US" sz="1600" b="1" dirty="0"/>
              <a:t> – Robert Stacey </a:t>
            </a:r>
            <a:r>
              <a:rPr lang="en-US" sz="1600" dirty="0"/>
              <a:t>– </a:t>
            </a:r>
            <a:r>
              <a:rPr lang="en-US" sz="1600" dirty="0">
                <a:hlinkClick r:id="rId3"/>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4"/>
              </a:rPr>
              <a:t>carlos.cordeiro@intel.com</a:t>
            </a:r>
            <a:r>
              <a:rPr lang="en-US" sz="1600" dirty="0"/>
              <a:t>  </a:t>
            </a:r>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TGba</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TGbb</a:t>
            </a:r>
            <a:r>
              <a:rPr lang="en-US" sz="1600" b="1" dirty="0"/>
              <a:t> – Volker </a:t>
            </a:r>
            <a:r>
              <a:rPr lang="en-US" sz="1600" b="1" dirty="0" err="1"/>
              <a:t>Jungnickel</a:t>
            </a:r>
            <a:r>
              <a:rPr lang="en-US" sz="1600" b="1" dirty="0"/>
              <a:t> </a:t>
            </a:r>
            <a:r>
              <a:rPr lang="en-US" sz="1600" dirty="0"/>
              <a:t>– </a:t>
            </a:r>
            <a:r>
              <a:rPr lang="en-US" sz="1600" dirty="0">
                <a:hlinkClick r:id="rId8"/>
              </a:rPr>
              <a:t>volker.jungnickel@hhi.fraunhofer.de</a:t>
            </a:r>
            <a:r>
              <a:rPr lang="en-US" sz="1600" dirty="0"/>
              <a:t> , </a:t>
            </a:r>
            <a:r>
              <a:rPr lang="en-US" sz="1600" b="1" dirty="0"/>
              <a:t>Harry </a:t>
            </a:r>
            <a:r>
              <a:rPr lang="en-US" sz="1600" b="1" dirty="0" err="1"/>
              <a:t>Bims</a:t>
            </a:r>
            <a:r>
              <a:rPr lang="en-US" sz="1600" b="1" dirty="0"/>
              <a:t> </a:t>
            </a:r>
            <a:r>
              <a:rPr lang="en-US" sz="1600" dirty="0">
                <a:hlinkClick r:id="rId9"/>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10"/>
              </a:rPr>
              <a:t>carol@ansley.com</a:t>
            </a:r>
            <a:r>
              <a:rPr lang="en-US" sz="1600" dirty="0"/>
              <a:t> </a:t>
            </a:r>
          </a:p>
          <a:p>
            <a:pPr marL="342900" lvl="1" indent="-342900">
              <a:buFontTx/>
              <a:buChar char="•"/>
            </a:pPr>
            <a:r>
              <a:rPr lang="en-US" sz="1600" b="1" dirty="0" err="1"/>
              <a:t>TGbd</a:t>
            </a:r>
            <a:r>
              <a:rPr lang="en-US" sz="1600" b="1" dirty="0"/>
              <a:t> – </a:t>
            </a:r>
            <a:r>
              <a:rPr lang="en-US" sz="1600" b="1" dirty="0" err="1"/>
              <a:t>Bahar</a:t>
            </a:r>
            <a:r>
              <a:rPr lang="en-US" sz="1600" b="1" dirty="0"/>
              <a:t> Sadeghi </a:t>
            </a:r>
            <a:r>
              <a:rPr lang="en-US" sz="1600" dirty="0"/>
              <a:t>–</a:t>
            </a:r>
            <a:r>
              <a:rPr lang="en-US" sz="1600" b="1" dirty="0"/>
              <a:t> </a:t>
            </a:r>
            <a:r>
              <a:rPr lang="en-US" sz="1600" dirty="0">
                <a:hlinkClick r:id="rId11"/>
              </a:rPr>
              <a:t>bahareh.sagedhi@intel.com</a:t>
            </a:r>
            <a:r>
              <a:rPr lang="en-US" sz="1600" dirty="0"/>
              <a:t> </a:t>
            </a:r>
          </a:p>
          <a:p>
            <a:pPr marL="342900" lvl="1" indent="-342900">
              <a:buFontTx/>
              <a:buChar char="•"/>
            </a:pPr>
            <a:r>
              <a:rPr lang="en-US" sz="1600" b="1" dirty="0" err="1"/>
              <a:t>TGbe</a:t>
            </a:r>
            <a:r>
              <a:rPr lang="en-US" sz="1600" b="1" dirty="0"/>
              <a:t> – Edward Au </a:t>
            </a:r>
            <a:r>
              <a:rPr lang="en-US" sz="1600" dirty="0"/>
              <a:t>– </a:t>
            </a:r>
            <a:r>
              <a:rPr lang="en-US" sz="1600" u="sng" dirty="0">
                <a:hlinkClick r:id="rId12"/>
              </a:rPr>
              <a:t>edward.ks.au@huawei.com</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3"/>
              </a:rPr>
              <a:t>claudio.da.silva@intel.com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4"/>
              </a:rPr>
              <a:t>emily.h.qi@intel.com</a:t>
            </a:r>
            <a:r>
              <a:rPr lang="en-US" sz="1600" dirty="0"/>
              <a:t>, </a:t>
            </a:r>
            <a:r>
              <a:rPr lang="en-US" sz="1600" b="1" dirty="0"/>
              <a:t>Edward Au </a:t>
            </a:r>
            <a:r>
              <a:rPr lang="en-US" sz="1600" dirty="0"/>
              <a:t>– </a:t>
            </a:r>
            <a:r>
              <a:rPr lang="en-US" sz="1600" b="0" u="sng" dirty="0">
                <a:hlinkClick r:id="rId12"/>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Mar 8</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400" dirty="0"/>
              <a:t>11ax </a:t>
            </a:r>
            <a:r>
              <a:rPr lang="en-US" sz="1400" dirty="0"/>
              <a:t>–  Draft 8.0 is in publication editing</a:t>
            </a:r>
          </a:p>
          <a:p>
            <a:r>
              <a:rPr lang="en-US" sz="1400" dirty="0"/>
              <a:t>11ay –  Draft 7.0 is in </a:t>
            </a:r>
            <a:r>
              <a:rPr lang="en-US" sz="1400" dirty="0" err="1"/>
              <a:t>RevCom</a:t>
            </a:r>
            <a:r>
              <a:rPr lang="en-US" sz="1400" dirty="0"/>
              <a:t> agenda for March approval </a:t>
            </a:r>
          </a:p>
          <a:p>
            <a:r>
              <a:rPr lang="en-GB" sz="1400" dirty="0"/>
              <a:t>11az – </a:t>
            </a:r>
            <a:r>
              <a:rPr lang="en-US" sz="1400" dirty="0"/>
              <a:t> Published D3.0 Jan 26 into recirc ballot LB253, 476 comments received, half as last time, expect to resolve comments in July. Draft 3.0 is subject of MDR. </a:t>
            </a:r>
            <a:endParaRPr lang="en-GB" sz="1400" dirty="0"/>
          </a:p>
          <a:p>
            <a:r>
              <a:rPr lang="en-GB" sz="1400" dirty="0"/>
              <a:t>11ba – </a:t>
            </a:r>
            <a:r>
              <a:rPr lang="en-US" sz="1400" dirty="0"/>
              <a:t> Draft 8.0 is in </a:t>
            </a:r>
            <a:r>
              <a:rPr lang="en-US" sz="1400" dirty="0" err="1"/>
              <a:t>RevCom</a:t>
            </a:r>
            <a:r>
              <a:rPr lang="en-US" sz="1400" dirty="0"/>
              <a:t> agenda for March approval</a:t>
            </a:r>
          </a:p>
          <a:p>
            <a:r>
              <a:rPr lang="en-GB" sz="1400" dirty="0"/>
              <a:t>11bb –  working on Draft 0.4 , waiting MAC text for common mode and LC high efficiency (HE) PHY. Hope for D0.4 out of March.</a:t>
            </a:r>
          </a:p>
          <a:p>
            <a:r>
              <a:rPr lang="en-GB" sz="1400" dirty="0"/>
              <a:t>11bc –  doing comment resolution on D1.0, have D1.01 posted, hope for D2.0 in May. Have processed 20% of comments.</a:t>
            </a:r>
          </a:p>
          <a:p>
            <a:r>
              <a:rPr lang="en-GB" sz="1400" dirty="0"/>
              <a:t>11bd –  doing comment resolution on D1.0, have ~260 comments left, hope to resolve in May with D2.0 out of May</a:t>
            </a:r>
          </a:p>
          <a:p>
            <a:r>
              <a:rPr lang="en-GB" sz="1400" dirty="0"/>
              <a:t>11be – </a:t>
            </a:r>
            <a:r>
              <a:rPr lang="en-US" sz="1400" dirty="0"/>
              <a:t> completed CC on D0.3 , received 2438 comments,  about 171 comments ready for motion, expect to resolve comments, and hope to have D0.4 out of March meeting</a:t>
            </a:r>
          </a:p>
          <a:p>
            <a:r>
              <a:rPr lang="en-US" sz="1400" dirty="0"/>
              <a:t>11bf </a:t>
            </a:r>
            <a:r>
              <a:rPr lang="en-GB" sz="1400" dirty="0"/>
              <a:t>–</a:t>
            </a:r>
            <a:r>
              <a:rPr lang="en-US" sz="1400" dirty="0"/>
              <a:t>  plan to release SFD phase 1 after March plenary.</a:t>
            </a:r>
          </a:p>
          <a:p>
            <a:r>
              <a:rPr lang="en-GB" sz="1400" dirty="0" err="1"/>
              <a:t>REVme</a:t>
            </a:r>
            <a:r>
              <a:rPr lang="en-GB" sz="1400" dirty="0"/>
              <a:t> –  will confirm editors Tuesday, Draft 0.0 available (IEEE 802.11-2020 with line numbers) by end of March meeting for comment collection. Topic of amendments will be discussed in 11me this week. (11ax, 11ay, 11ba so far to get rolled in probably this year).</a:t>
            </a:r>
          </a:p>
          <a:p>
            <a:r>
              <a:rPr lang="en-GB" sz="1400" dirty="0"/>
              <a:t>11bh –  no report</a:t>
            </a:r>
          </a:p>
          <a:p>
            <a:r>
              <a:rPr lang="en-GB" sz="1400" dirty="0"/>
              <a:t>11bi – no report</a:t>
            </a:r>
          </a:p>
          <a:p>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IEEE </a:t>
            </a:r>
            <a:r>
              <a:rPr lang="en-GB" dirty="0"/>
              <a:t>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a:p>
            <a:r>
              <a:rPr lang="en-US" sz="2000" dirty="0"/>
              <a:t>Publication of 802-11-2020 February 26, 2021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causes some changes to the draft, so the report is done after the editing is done. </a:t>
            </a:r>
          </a:p>
          <a:p>
            <a:r>
              <a:rPr lang="en-US" sz="1400" dirty="0" err="1"/>
              <a:t>REVmd</a:t>
            </a:r>
            <a:r>
              <a:rPr lang="en-US" sz="1400" dirty="0"/>
              <a:t> on Draft 2.1 was started out of February 2019 (Robert Stacey, Joseph Levy, Carol Ansley, Menzo Wentink, </a:t>
            </a:r>
            <a:r>
              <a:rPr lang="en-US" sz="1400" dirty="0" err="1"/>
              <a:t>Bahar</a:t>
            </a:r>
            <a:r>
              <a:rPr lang="en-US" sz="1400" dirty="0"/>
              <a:t> Sadeghi, Mark Hamilton, Yongho Seok, Emily Qi, Edward Au, Peter Ecclesine) 19/260r15 – IEEE SA staff - mixing normative and informative, see 19/1444r4 MDR complete</a:t>
            </a:r>
          </a:p>
          <a:p>
            <a:r>
              <a:rPr lang="en-US" sz="1400" dirty="0"/>
              <a:t>P802.11ay was started on D3.1 out of March 2019 (Robert Stacey, Solomon </a:t>
            </a:r>
            <a:r>
              <a:rPr lang="en-US" sz="1400" dirty="0" err="1"/>
              <a:t>Trainin</a:t>
            </a:r>
            <a:r>
              <a:rPr lang="en-US" sz="1400" dirty="0"/>
              <a:t>, Edward Au, Emily Qi, Yongho Seok, Peter Ecclesine) 19/681r6 MDR complete</a:t>
            </a:r>
          </a:p>
          <a:p>
            <a:r>
              <a:rPr lang="en-US" sz="1400" dirty="0"/>
              <a:t>P802.11ax was started on D4.1 out of May 2019 (Robert Stacey, Edward Au, Yongho Seok, Naveen Kakani, Perry </a:t>
            </a:r>
            <a:r>
              <a:rPr lang="en-US" sz="1400" dirty="0" err="1"/>
              <a:t>Correll</a:t>
            </a:r>
            <a:r>
              <a:rPr lang="en-US" sz="1400" dirty="0"/>
              <a:t>, Peter Ecclesine, Po-Kai Huang) 19/1015r4 MDR complete</a:t>
            </a:r>
          </a:p>
          <a:p>
            <a:r>
              <a:rPr lang="en-US" sz="1400" dirty="0"/>
              <a:t>P802.11ba was started on D4.0 out of September 2019 (Robert Stacey, Po-Kai Huang, </a:t>
            </a:r>
            <a:r>
              <a:rPr lang="en-US" sz="1400" dirty="0" err="1"/>
              <a:t>Rojan</a:t>
            </a:r>
            <a:r>
              <a:rPr lang="en-US" sz="1400" dirty="0"/>
              <a:t> </a:t>
            </a:r>
            <a:r>
              <a:rPr lang="en-US" sz="1400" dirty="0" err="1"/>
              <a:t>Chitrakar</a:t>
            </a:r>
            <a:r>
              <a:rPr lang="en-US" sz="1400" dirty="0"/>
              <a:t>, </a:t>
            </a:r>
            <a:r>
              <a:rPr lang="en-US" sz="1400" dirty="0" err="1"/>
              <a:t>Yunsong</a:t>
            </a:r>
            <a:r>
              <a:rPr lang="en-US" sz="1400" dirty="0"/>
              <a:t> Yang, </a:t>
            </a:r>
            <a:r>
              <a:rPr lang="en-US" sz="1400" dirty="0" err="1"/>
              <a:t>Yongho</a:t>
            </a:r>
            <a:r>
              <a:rPr lang="en-US" sz="1400" dirty="0"/>
              <a:t> Seok, Mark Hamilton ) 19/176</a:t>
            </a:r>
            <a:r>
              <a:rPr lang="en-US" sz="1400" dirty="0">
                <a:solidFill>
                  <a:schemeClr val="tx1"/>
                </a:solidFill>
              </a:rPr>
              <a:t>5r6 </a:t>
            </a:r>
            <a:r>
              <a:rPr lang="en-US" sz="1400" dirty="0"/>
              <a:t>MDR complete</a:t>
            </a:r>
          </a:p>
          <a:p>
            <a:r>
              <a:rPr lang="en-US" sz="1800" dirty="0"/>
              <a:t>P802.11az was started on D3.0 out of January 2021 (Robert Stacey,  Emily Qi, Edward Au, Carol Ansley, Peter Ecclesine, </a:t>
            </a:r>
            <a:r>
              <a:rPr lang="en-US" sz="1800" dirty="0" err="1"/>
              <a:t>Yongho</a:t>
            </a:r>
            <a:r>
              <a:rPr lang="en-US" sz="1800" dirty="0"/>
              <a:t> Seok, Mark Hamilton) 21/0329r4 MDR in progress</a:t>
            </a:r>
          </a:p>
          <a:p>
            <a:r>
              <a:rPr lang="en-US" sz="1800" dirty="0"/>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editors reviewed most of the findings. The MIB findings came in after the editors meeting. They are present in r4.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TGaz</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editor will provide feedback on the findings and we will perform further review on a to be announced editors meeting.</a:t>
            </a:r>
          </a:p>
          <a:p>
            <a:r>
              <a:rPr lang="en-US" sz="1800" dirty="0"/>
              <a:t>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10885</TotalTime>
  <Words>3712</Words>
  <Application>Microsoft Office PowerPoint</Application>
  <PresentationFormat>Widescreen</PresentationFormat>
  <Paragraphs>522</Paragraphs>
  <Slides>27</Slides>
  <Notes>24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1" baseType="lpstr">
      <vt:lpstr>Arial</vt:lpstr>
      <vt:lpstr>Times New Roman</vt:lpstr>
      <vt:lpstr>Office Theme</vt:lpstr>
      <vt:lpstr>Document</vt:lpstr>
      <vt:lpstr>802.11 WG Editor’s Meeting (Mar 2021)</vt:lpstr>
      <vt:lpstr>Abstract</vt:lpstr>
      <vt:lpstr>Agenda for 2021-03-08 meeting</vt:lpstr>
      <vt:lpstr>Roll Call – 2021-03-08</vt:lpstr>
      <vt:lpstr>Volunteer Editor Contacts</vt:lpstr>
      <vt:lpstr>Mar 8th roundtable status report</vt:lpstr>
      <vt:lpstr>Reflector Updates</vt:lpstr>
      <vt:lpstr>IEEE Publication Status</vt:lpstr>
      <vt:lpstr>MDR Status</vt:lpstr>
      <vt:lpstr>802.11 Style Guide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REVmd Practice (1)</vt:lpstr>
      <vt:lpstr>REVmd Practice (2)</vt:lpstr>
      <vt:lpstr>MDR Status</vt:lpstr>
      <vt:lpstr>MDR Status</vt:lpstr>
      <vt:lpstr>Update on numbering process</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390</cp:revision>
  <cp:lastPrinted>1601-01-01T00:00:00Z</cp:lastPrinted>
  <dcterms:created xsi:type="dcterms:W3CDTF">2018-01-07T18:30:13Z</dcterms:created>
  <dcterms:modified xsi:type="dcterms:W3CDTF">2021-03-11T18:49:20Z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