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83" r:id="rId4"/>
    <p:sldId id="281" r:id="rId5"/>
    <p:sldId id="262" r:id="rId6"/>
    <p:sldId id="265" r:id="rId7"/>
    <p:sldId id="266" r:id="rId8"/>
    <p:sldId id="267" r:id="rId9"/>
    <p:sldId id="269" r:id="rId10"/>
    <p:sldId id="270" r:id="rId11"/>
    <p:sldId id="278" r:id="rId12"/>
    <p:sldId id="271" r:id="rId13"/>
    <p:sldId id="272" r:id="rId14"/>
    <p:sldId id="273" r:id="rId15"/>
    <p:sldId id="274" r:id="rId16"/>
    <p:sldId id="282" r:id="rId17"/>
    <p:sldId id="277" r:id="rId18"/>
    <p:sldId id="275" r:id="rId19"/>
    <p:sldId id="276" r:id="rId20"/>
    <p:sldId id="279" r:id="rId21"/>
    <p:sldId id="263" r:id="rId22"/>
    <p:sldId id="286" r:id="rId23"/>
    <p:sldId id="288" r:id="rId24"/>
    <p:sldId id="289" r:id="rId25"/>
    <p:sldId id="287" r:id="rId26"/>
    <p:sldId id="290" r:id="rId27"/>
    <p:sldId id="268"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50" autoAdjust="0"/>
    <p:restoredTop sz="94660"/>
  </p:normalViewPr>
  <p:slideViewPr>
    <p:cSldViewPr>
      <p:cViewPr varScale="1">
        <p:scale>
          <a:sx n="112" d="100"/>
          <a:sy n="112" d="100"/>
        </p:scale>
        <p:origin x="120" y="3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01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789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3120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802.11-21/0181r0</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13" Type="http://schemas.openxmlformats.org/officeDocument/2006/relationships/hyperlink" Target="mailto:claudio.da.silva@intel.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12" Type="http://schemas.openxmlformats.org/officeDocument/2006/relationships/hyperlink" Target="mailto:edward.ks.au@huawei.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bahareh.sagedhi@intel.com" TargetMode="External"/><Relationship Id="rId5" Type="http://schemas.openxmlformats.org/officeDocument/2006/relationships/hyperlink" Target="mailto:RoyWant@google.com" TargetMode="External"/><Relationship Id="rId10" Type="http://schemas.openxmlformats.org/officeDocument/2006/relationships/hyperlink" Target="mailto:carol@ansley.com" TargetMode="External"/><Relationship Id="rId4" Type="http://schemas.openxmlformats.org/officeDocument/2006/relationships/hyperlink" Target="mailto:carlos.cordeiro@intel.com" TargetMode="External"/><Relationship Id="rId9" Type="http://schemas.openxmlformats.org/officeDocument/2006/relationships/hyperlink" Target="mailto:harrybims@me.com" TargetMode="External"/><Relationship Id="rId14" Type="http://schemas.openxmlformats.org/officeDocument/2006/relationships/hyperlink" Target="mailto:emily.h.qi@intel.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(Mar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2021-03-03</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0" name="Picture 3"/>
                      <p:cNvPicPr>
                        <a:picLocks noChangeAspect="1" noChangeArrowheads="1"/>
                      </p:cNvPicPr>
                      <p:nvPr/>
                    </p:nvPicPr>
                    <p:blipFill>
                      <a:blip r:embed="rId4"/>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rgbClr val="FF0000"/>
                </a:solidFill>
              </a:rPr>
              <a:t>17</a:t>
            </a:r>
            <a:r>
              <a:rPr lang="en-GB" dirty="0"/>
              <a:t>-0000-802-11-editorial-style-guide.docx   </a:t>
            </a:r>
          </a:p>
          <a:p>
            <a:r>
              <a:rPr lang="en-US" dirty="0"/>
              <a:t>We update 802.11 Style Guide based on 2012 IEEE Standards Style Manual and consistency changes in final publication of the 802.11 standard</a:t>
            </a:r>
            <a:endParaRPr lang="en-GB" dirty="0"/>
          </a:p>
          <a:p>
            <a:r>
              <a:rPr lang="en-US" b="0" dirty="0"/>
              <a:t>Editor’s responsibility includes checking the </a:t>
            </a:r>
            <a:r>
              <a:rPr lang="en-US" dirty="0"/>
              <a:t>2020 IEEE Standards Style Manual </a:t>
            </a:r>
            <a:r>
              <a:rPr lang="en-US" b="0" dirty="0"/>
              <a:t>when creating or updating drafts.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2000" dirty="0"/>
              <a:t>11-15/355r13 MIB </a:t>
            </a:r>
            <a:r>
              <a:rPr lang="en-GB" sz="2000" dirty="0" err="1"/>
              <a:t>TruthValue</a:t>
            </a:r>
            <a:r>
              <a:rPr lang="en-GB" sz="2000" dirty="0"/>
              <a:t> usage patterns</a:t>
            </a:r>
          </a:p>
          <a:p>
            <a:r>
              <a:rPr lang="en-GB" sz="2000" dirty="0"/>
              <a:t>MIB Style: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chemeClr val="tx1"/>
                </a:solidFill>
              </a:rPr>
              <a:t>Two ways to format a figure &amp; its caption in frame:</a:t>
            </a:r>
            <a:endParaRPr lang="en-US" sz="2000" dirty="0">
              <a:solidFill>
                <a:schemeClr val="tx1"/>
              </a:solidFill>
            </a:endParaRPr>
          </a:p>
          <a:p>
            <a:pPr lvl="1"/>
            <a:r>
              <a:rPr lang="en-GB" sz="1400" dirty="0">
                <a:solidFill>
                  <a:schemeClr val="tx1"/>
                </a:solidFill>
              </a:rPr>
              <a:t>Insert a table.  Insert anchored frame inside table cell to hold graphics.  Use table caption as figure caption.</a:t>
            </a:r>
            <a:endParaRPr lang="en-US" sz="1400" dirty="0">
              <a:solidFill>
                <a:schemeClr val="tx1"/>
              </a:solidFill>
            </a:endParaRPr>
          </a:p>
          <a:p>
            <a:pPr lvl="1"/>
            <a:r>
              <a:rPr lang="en-GB" sz="1400" dirty="0">
                <a:solidFill>
                  <a:schemeClr val="tx1"/>
                </a:solidFill>
              </a:rPr>
              <a:t>Insert an anchored frame.  Insert caption inside a text frame inside the anchored frame.  Insert graphics inside the anchored frame.</a:t>
            </a:r>
            <a:endParaRPr lang="en-US" sz="1400" dirty="0">
              <a:solidFill>
                <a:schemeClr val="tx1"/>
              </a:solidFill>
            </a:endParaRPr>
          </a:p>
          <a:p>
            <a:r>
              <a:rPr lang="en-GB" sz="1800" dirty="0">
                <a:solidFill>
                  <a:srgbClr val="FF0000"/>
                </a:solidFill>
              </a:rPr>
              <a:t>Do not reference other clauses in Visio figures</a:t>
            </a:r>
            <a:r>
              <a:rPr lang="en-US" sz="1800" dirty="0"/>
              <a:t>, it is very hard to maintain the references</a:t>
            </a:r>
            <a:r>
              <a:rPr lang="en-GB" sz="2000" dirty="0"/>
              <a:t> in figures</a:t>
            </a:r>
          </a:p>
          <a:p>
            <a:r>
              <a:rPr lang="en-GB" sz="2000" dirty="0"/>
              <a:t>Keep embedded figures using </a:t>
            </a:r>
            <a:r>
              <a:rPr lang="en-GB" sz="2000" dirty="0" err="1"/>
              <a:t>visio</a:t>
            </a:r>
            <a:r>
              <a:rPr lang="en-GB" sz="2000" dirty="0"/>
              <a:t> as long as possible (not in Word)</a:t>
            </a:r>
            <a:endParaRPr lang="en-US" sz="2000" dirty="0"/>
          </a:p>
          <a:p>
            <a:pPr lvl="1"/>
            <a:r>
              <a:rPr lang="en-GB" sz="1800" dirty="0"/>
              <a:t>Near the end of sponsor ballot, </a:t>
            </a:r>
            <a:r>
              <a:rPr lang="en-GB" sz="1800" dirty="0">
                <a:solidFill>
                  <a:schemeClr val="tx1"/>
                </a:solidFill>
              </a:rPr>
              <a:t>turn these all into .</a:t>
            </a:r>
            <a:r>
              <a:rPr lang="en-GB" sz="1800" dirty="0" err="1">
                <a:solidFill>
                  <a:schemeClr val="tx1"/>
                </a:solidFill>
              </a:rPr>
              <a:t>emf</a:t>
            </a:r>
            <a:r>
              <a:rPr lang="en-GB" sz="1800" dirty="0">
                <a:solidFill>
                  <a:schemeClr val="tx1"/>
                </a:solidFill>
              </a:rPr>
              <a:t> </a:t>
            </a:r>
            <a:r>
              <a:rPr lang="en-GB" sz="1800" dirty="0"/>
              <a:t>(windows meta file) format files (you can do this from </a:t>
            </a:r>
            <a:r>
              <a:rPr lang="en-GB" sz="1800" dirty="0" err="1"/>
              <a:t>visio</a:t>
            </a:r>
            <a:r>
              <a:rPr lang="en-GB" sz="1800" dirty="0"/>
              <a:t> using “save as”).   </a:t>
            </a:r>
            <a:r>
              <a:rPr lang="en-GB" sz="1800" dirty="0">
                <a:solidFill>
                  <a:srgbClr val="FF0000"/>
                </a:solidFill>
              </a:rPr>
              <a:t>Keep </a:t>
            </a:r>
            <a:r>
              <a:rPr lang="en-GB" sz="1800" dirty="0"/>
              <a:t>separate files for the .</a:t>
            </a:r>
            <a:r>
              <a:rPr lang="en-GB" sz="1800" dirty="0" err="1"/>
              <a:t>vsd</a:t>
            </a:r>
            <a:r>
              <a:rPr lang="en-GB" sz="1800" dirty="0"/>
              <a:t> source and the .</a:t>
            </a:r>
            <a:r>
              <a:rPr lang="en-GB" sz="1800" dirty="0" err="1"/>
              <a:t>emf</a:t>
            </a:r>
            <a:r>
              <a:rPr lang="en-GB" sz="1800" dirty="0"/>
              <a:t> file that is linked to from frame. There is high likelihood we should use .</a:t>
            </a:r>
            <a:r>
              <a:rPr lang="en-GB" sz="1800" dirty="0" err="1"/>
              <a:t>emf</a:t>
            </a:r>
            <a:endParaRPr lang="en-GB" sz="1800" dirty="0"/>
          </a:p>
          <a:p>
            <a:r>
              <a:rPr lang="en-GB" sz="1800" dirty="0"/>
              <a:t>Frame format figures are tables</a:t>
            </a:r>
          </a:p>
          <a:p>
            <a:r>
              <a:rPr lang="en-GB" sz="18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2017 is used at IEEE-SA.</a:t>
            </a:r>
            <a:endParaRPr lang="en-US" dirty="0"/>
          </a:p>
          <a:p>
            <a:r>
              <a:rPr lang="en-US" dirty="0"/>
              <a:t>Creating a Redline, Graphics, Numbering and ANA, Source Control. Subversion server for source control. Use </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Mar 2021</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May</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743749812"/>
              </p:ext>
            </p:extLst>
          </p:nvPr>
        </p:nvGraphicFramePr>
        <p:xfrm>
          <a:off x="794783" y="2057400"/>
          <a:ext cx="10589685" cy="6101964"/>
        </p:xfrm>
        <a:graphic>
          <a:graphicData uri="http://schemas.openxmlformats.org/drawingml/2006/table">
            <a:tbl>
              <a:tblPr firstRow="1" bandRow="1">
                <a:tableStyleId>{5C22544A-7EE6-4342-B048-85BDC9FD1C3A}</a:tableStyleId>
              </a:tblPr>
              <a:tblGrid>
                <a:gridCol w="3167617">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802.11-2020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a:t>
                      </a:r>
                      <a:r>
                        <a:rPr kumimoji="0" lang="en-US" sz="2000" b="0" i="0" u="none" strike="noStrike" cap="none" normalizeH="0" baseline="0" dirty="0">
                          <a:ln>
                            <a:noFill/>
                          </a:ln>
                          <a:solidFill>
                            <a:schemeClr val="tx1"/>
                          </a:solidFill>
                          <a:effectLst/>
                          <a:latin typeface="Times New Roman" pitchFamily="18" charset="0"/>
                        </a:rPr>
                        <a:t> – 4377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820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Dec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Feb 2021*</a:t>
                      </a:r>
                    </a:p>
                  </a:txBody>
                  <a:tcPr horzOverflow="overflow">
                    <a:noFill/>
                  </a:tcPr>
                </a:tc>
                <a:extLst>
                  <a:ext uri="{0D108BD9-81ED-4DB2-BD59-A6C34878D82A}">
                    <a16:rowId xmlns:a16="http://schemas.microsoft.com/office/drawing/2014/main" val="21655649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784</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Mar 2021</a:t>
                      </a:r>
                    </a:p>
                  </a:txBody>
                  <a:tcPr horzOverflow="overflow">
                    <a:noFill/>
                  </a:tcPr>
                </a:tc>
                <a:extLst>
                  <a:ext uri="{0D108BD9-81ED-4DB2-BD59-A6C34878D82A}">
                    <a16:rowId xmlns:a16="http://schemas.microsoft.com/office/drawing/2014/main" val="2414023622"/>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 189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Mar 2021</a:t>
                      </a:r>
                    </a:p>
                  </a:txBody>
                  <a:tcPr horzOverflow="overflow">
                    <a:noFill/>
                  </a:tcPr>
                </a:tc>
                <a:extLst>
                  <a:ext uri="{0D108BD9-81ED-4DB2-BD59-A6C34878D82A}">
                    <a16:rowId xmlns:a16="http://schemas.microsoft.com/office/drawing/2014/main" val="3227809256"/>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269</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52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Jul 2022</a:t>
                      </a:r>
                    </a:p>
                  </a:txBody>
                  <a:tcPr horzOverflow="overflow">
                    <a:noFill/>
                  </a:tcPr>
                </a:tc>
                <a:extLst>
                  <a:ext uri="{0D108BD9-81ED-4DB2-BD59-A6C34878D82A}">
                    <a16:rowId xmlns:a16="http://schemas.microsoft.com/office/drawing/2014/main" val="1982380037"/>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rgbClr val="FF0000"/>
                          </a:solidFill>
                          <a:effectLst/>
                          <a:latin typeface="Times New Roman" pitchFamily="18" charset="0"/>
                        </a:rPr>
                        <a:t>TGbc</a:t>
                      </a:r>
                      <a:r>
                        <a:rPr kumimoji="0" lang="en-US" sz="2000" b="0" i="0" u="none" strike="noStrike" cap="none" normalizeH="0" baseline="0" dirty="0">
                          <a:ln>
                            <a:noFill/>
                          </a:ln>
                          <a:solidFill>
                            <a:srgbClr val="FF0000"/>
                          </a:solidFill>
                          <a:effectLst/>
                          <a:latin typeface="Times New Roman" pitchFamily="18" charset="0"/>
                        </a:rPr>
                        <a:t> </a:t>
                      </a:r>
                      <a:r>
                        <a:rPr kumimoji="0" lang="en-US" sz="2000" b="0" i="0" u="none" strike="noStrike" cap="none" normalizeH="0" baseline="0" dirty="0">
                          <a:ln>
                            <a:noFill/>
                          </a:ln>
                          <a:solidFill>
                            <a:schemeClr val="tx1"/>
                          </a:solidFill>
                          <a:effectLst/>
                          <a:latin typeface="Times New Roman" pitchFamily="18" charset="0"/>
                        </a:rPr>
                        <a:t>–</a:t>
                      </a:r>
                      <a:r>
                        <a:rPr kumimoji="0" lang="en-US" sz="2000" b="0" i="0" u="none" strike="noStrike" cap="none" normalizeH="0" baseline="0" dirty="0">
                          <a:ln>
                            <a:noFill/>
                          </a:ln>
                          <a:solidFill>
                            <a:srgbClr val="FF0000"/>
                          </a:solidFill>
                          <a:effectLst/>
                          <a:latin typeface="Times New Roman" pitchFamily="18" charset="0"/>
                        </a:rPr>
                        <a:t> 77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Sep 2022</a:t>
                      </a:r>
                    </a:p>
                  </a:txBody>
                  <a:tcPr horzOverflow="overflow">
                    <a:noFill/>
                  </a:tcPr>
                </a:tc>
                <a:extLst>
                  <a:ext uri="{0D108BD9-81ED-4DB2-BD59-A6C34878D82A}">
                    <a16:rowId xmlns:a16="http://schemas.microsoft.com/office/drawing/2014/main" val="3514100842"/>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rgbClr val="FF0000"/>
                          </a:solidFill>
                          <a:effectLst/>
                          <a:latin typeface="Times New Roman" pitchFamily="18" charset="0"/>
                        </a:rPr>
                        <a:t>TGbd</a:t>
                      </a:r>
                      <a:r>
                        <a:rPr kumimoji="0" lang="en-US" sz="2000" b="0" i="0" u="none" strike="noStrike" cap="none" normalizeH="0" baseline="0" dirty="0">
                          <a:ln>
                            <a:noFill/>
                          </a:ln>
                          <a:solidFill>
                            <a:srgbClr val="FF0000"/>
                          </a:solidFill>
                          <a:effectLst/>
                          <a:latin typeface="Times New Roman" pitchFamily="18" charset="0"/>
                        </a:rPr>
                        <a:t> - 102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Sep 2022</a:t>
                      </a:r>
                    </a:p>
                  </a:txBody>
                  <a:tcPr horzOverflow="overflow">
                    <a:noFill/>
                  </a:tcPr>
                </a:tc>
                <a:extLst>
                  <a:ext uri="{0D108BD9-81ED-4DB2-BD59-A6C34878D82A}">
                    <a16:rowId xmlns:a16="http://schemas.microsoft.com/office/drawing/2014/main" val="125317772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chemeClr val="tx1"/>
                          </a:solidFill>
                          <a:effectLst/>
                          <a:latin typeface="Times New Roman" pitchFamily="18" charset="0"/>
                        </a:rPr>
                        <a:t>*</a:t>
                      </a: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approved Dec, 2020, 11ax Feb 2021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Thursday am2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4278065562"/>
              </p:ext>
            </p:extLst>
          </p:nvPr>
        </p:nvGraphicFramePr>
        <p:xfrm>
          <a:off x="737392" y="1374227"/>
          <a:ext cx="9395946" cy="4655109"/>
        </p:xfrm>
        <a:graphic>
          <a:graphicData uri="http://schemas.openxmlformats.org/drawingml/2006/table">
            <a:tbl>
              <a:tblPr firstRow="1">
                <a:tableStyleId>{073A0DAA-6AF3-43AB-8588-CEC1D06C72B9}</a:tableStyleId>
              </a:tblPr>
              <a:tblGrid>
                <a:gridCol w="618827">
                  <a:extLst>
                    <a:ext uri="{9D8B030D-6E8A-4147-A177-3AD203B41FA5}">
                      <a16:colId xmlns:a16="http://schemas.microsoft.com/office/drawing/2014/main" val="4261970102"/>
                    </a:ext>
                  </a:extLst>
                </a:gridCol>
                <a:gridCol w="403471">
                  <a:extLst>
                    <a:ext uri="{9D8B030D-6E8A-4147-A177-3AD203B41FA5}">
                      <a16:colId xmlns:a16="http://schemas.microsoft.com/office/drawing/2014/main" val="78877518"/>
                    </a:ext>
                  </a:extLst>
                </a:gridCol>
                <a:gridCol w="394224">
                  <a:extLst>
                    <a:ext uri="{9D8B030D-6E8A-4147-A177-3AD203B41FA5}">
                      <a16:colId xmlns:a16="http://schemas.microsoft.com/office/drawing/2014/main" val="3029749347"/>
                    </a:ext>
                  </a:extLst>
                </a:gridCol>
                <a:gridCol w="4572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533400">
                  <a:extLst>
                    <a:ext uri="{9D8B030D-6E8A-4147-A177-3AD203B41FA5}">
                      <a16:colId xmlns:a16="http://schemas.microsoft.com/office/drawing/2014/main" val="3821760127"/>
                    </a:ext>
                  </a:extLst>
                </a:gridCol>
                <a:gridCol w="436886">
                  <a:extLst>
                    <a:ext uri="{9D8B030D-6E8A-4147-A177-3AD203B41FA5}">
                      <a16:colId xmlns:a16="http://schemas.microsoft.com/office/drawing/2014/main" val="1625024730"/>
                    </a:ext>
                  </a:extLst>
                </a:gridCol>
                <a:gridCol w="477514">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609600">
                  <a:extLst>
                    <a:ext uri="{9D8B030D-6E8A-4147-A177-3AD203B41FA5}">
                      <a16:colId xmlns:a16="http://schemas.microsoft.com/office/drawing/2014/main" val="3327754882"/>
                    </a:ext>
                  </a:extLst>
                </a:gridCol>
                <a:gridCol w="1280551">
                  <a:extLst>
                    <a:ext uri="{9D8B030D-6E8A-4147-A177-3AD203B41FA5}">
                      <a16:colId xmlns:a16="http://schemas.microsoft.com/office/drawing/2014/main" val="309422106"/>
                    </a:ext>
                  </a:extLst>
                </a:gridCol>
                <a:gridCol w="436886">
                  <a:extLst>
                    <a:ext uri="{9D8B030D-6E8A-4147-A177-3AD203B41FA5}">
                      <a16:colId xmlns:a16="http://schemas.microsoft.com/office/drawing/2014/main" val="2746800865"/>
                    </a:ext>
                  </a:extLst>
                </a:gridCol>
                <a:gridCol w="1852449">
                  <a:extLst>
                    <a:ext uri="{9D8B030D-6E8A-4147-A177-3AD203B41FA5}">
                      <a16:colId xmlns:a16="http://schemas.microsoft.com/office/drawing/2014/main" val="664609411"/>
                    </a:ext>
                  </a:extLst>
                </a:gridCol>
                <a:gridCol w="113293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Documents</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ax</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ay</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ba</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bd</a:t>
                      </a: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accent4"/>
                          </a:solidFill>
                          <a:effectLst/>
                          <a:latin typeface="Times New Roman" pitchFamily="18" charset="0"/>
                        </a:rPr>
                        <a:t>be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2020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10-Jan</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Carlos </a:t>
                      </a:r>
                      <a:r>
                        <a:rPr kumimoji="0" lang="en-US" sz="1600" b="0" i="0" u="none" strike="noStrike" cap="none" normalizeH="0" baseline="0" dirty="0" err="1">
                          <a:ln>
                            <a:noFill/>
                          </a:ln>
                          <a:solidFill>
                            <a:srgbClr val="002060"/>
                          </a:solidFill>
                          <a:effectLst/>
                          <a:latin typeface="Times New Roman" pitchFamily="18" charset="0"/>
                        </a:rPr>
                        <a:t>Cordeiro</a:t>
                      </a:r>
                      <a:endParaRPr kumimoji="0" lang="en-US" sz="16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10-Jan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ba</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2017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10-Jan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Roy Want, Chao Chun Wang, </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10-Jan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0.3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Volker </a:t>
                      </a:r>
                      <a:r>
                        <a:rPr lang="en-US" sz="1600" dirty="0" err="1">
                          <a:solidFill>
                            <a:srgbClr val="002060"/>
                          </a:solidFill>
                        </a:rPr>
                        <a:t>Jungnickel</a:t>
                      </a:r>
                      <a:r>
                        <a:rPr lang="en-US" sz="1600" dirty="0">
                          <a:solidFill>
                            <a:srgbClr val="002060"/>
                          </a:solidFill>
                        </a:rPr>
                        <a:t>, Harry </a:t>
                      </a:r>
                      <a:r>
                        <a:rPr lang="en-US" sz="1600" dirty="0" err="1">
                          <a:solidFill>
                            <a:srgbClr val="002060"/>
                          </a:solidFill>
                        </a:rPr>
                        <a:t>Bims</a:t>
                      </a: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10-Jan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2060"/>
                          </a:solidFill>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2060"/>
                          </a:solidFill>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002060"/>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1.01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lumMod val="95000"/>
                              <a:lumOff val="5000"/>
                            </a:schemeClr>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14-Jan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r>
                        <a:rPr lang="en-US" sz="1600" dirty="0" err="1">
                          <a:solidFill>
                            <a:schemeClr val="tx1"/>
                          </a:solidFill>
                        </a:rPr>
                        <a:t>bd</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B05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accent2"/>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err="1">
                          <a:solidFill>
                            <a:schemeClr val="tx1">
                              <a:lumMod val="95000"/>
                              <a:lumOff val="5000"/>
                            </a:schemeClr>
                          </a:solidFill>
                        </a:rPr>
                        <a:t>Framemaker</a:t>
                      </a:r>
                      <a:r>
                        <a:rPr lang="en-US" sz="1200" dirty="0">
                          <a:solidFill>
                            <a:schemeClr val="tx1">
                              <a:lumMod val="95000"/>
                              <a:lumOff val="5000"/>
                            </a:schemeClr>
                          </a:solidFill>
                        </a:rPr>
                        <a:t> 2019 release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a:solidFill>
                            <a:srgbClr val="002060"/>
                          </a:solidFill>
                        </a:rPr>
                        <a:t>Bahar</a:t>
                      </a:r>
                      <a:r>
                        <a:rPr lang="en-US" sz="1600" dirty="0">
                          <a:solidFill>
                            <a:srgbClr val="002060"/>
                          </a:solidFill>
                        </a:rPr>
                        <a:t> Sadeghi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10-Jan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410503">
                <a:tc>
                  <a:txBody>
                    <a:bodyPr/>
                    <a:lstStyle/>
                    <a:p>
                      <a:pPr algn="ctr"/>
                      <a:r>
                        <a:rPr lang="en-US" sz="1600" dirty="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B05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002060"/>
                          </a:solidFill>
                        </a:rPr>
                        <a:t>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10-Jan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Mar 2021</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2021 – 11be review whether Annex G frame exchange sequences remain</a:t>
            </a:r>
          </a:p>
          <a:p>
            <a:r>
              <a:rPr lang="en-GB" sz="2000" dirty="0"/>
              <a:t>Jan - MIB normative text that should be in the main body? The default values are used outside the standard</a:t>
            </a:r>
          </a:p>
          <a:p>
            <a:r>
              <a:rPr lang="en-GB" sz="2000" dirty="0"/>
              <a:t>Jan - MIB deprecation topic – should be a project, how to proceed?</a:t>
            </a:r>
          </a:p>
          <a:p>
            <a:r>
              <a:rPr lang="en-GB" sz="2000" dirty="0"/>
              <a:t>	Note that in ARC, YANG is a pending topic. </a:t>
            </a:r>
          </a:p>
          <a:p>
            <a:r>
              <a:rPr lang="en-GB" sz="2000" dirty="0"/>
              <a:t>Sept - How well the MAC description supports multiple PHY descriptions? </a:t>
            </a:r>
          </a:p>
          <a:p>
            <a:r>
              <a:rPr lang="en-GB" sz="2000" dirty="0"/>
              <a:t>	11ba is a mix; security is in baseline clause, remainder is more modular. </a:t>
            </a:r>
          </a:p>
          <a:p>
            <a:r>
              <a:rPr lang="en-GB" sz="2000" dirty="0"/>
              <a:t>	11az has no separate MAC</a:t>
            </a:r>
          </a:p>
          <a:p>
            <a:r>
              <a:rPr lang="en-GB" sz="2000" dirty="0"/>
              <a:t>	11bb three PHYs and separate MAC, keep the MAC close to the PHYs</a:t>
            </a:r>
          </a:p>
          <a:p>
            <a:r>
              <a:rPr lang="en-GB" sz="2000" dirty="0"/>
              <a:t> 	11bc not far enough along –</a:t>
            </a:r>
          </a:p>
          <a:p>
            <a:r>
              <a:rPr lang="en-GB" sz="20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649811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2287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75878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2021-03-08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802.11 Mandatory Draft Review before SB</a:t>
            </a:r>
          </a:p>
          <a:p>
            <a:r>
              <a:rPr lang="en-US" dirty="0"/>
              <a:t>WG Style Guide for 802.11 draft 09/1034r17</a:t>
            </a:r>
          </a:p>
          <a:p>
            <a:r>
              <a:rPr lang="en-US" dirty="0"/>
              <a:t>Review WG Style Guide and </a:t>
            </a:r>
            <a:r>
              <a:rPr lang="en-US" dirty="0" err="1"/>
              <a:t>REVmd</a:t>
            </a:r>
            <a:r>
              <a:rPr lang="en-US" dirty="0"/>
              <a:t> practice</a:t>
            </a:r>
          </a:p>
          <a:p>
            <a:r>
              <a:rPr lang="en-US" dirty="0"/>
              <a:t>Draft and Amendment alignments</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2021-03-08</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 P802.11ax Amendment (HEW) – Robert Stacey</a:t>
            </a:r>
          </a:p>
          <a:p>
            <a:pPr lvl="1">
              <a:lnSpc>
                <a:spcPct val="80000"/>
              </a:lnSpc>
              <a:buFont typeface="Arial" panose="020B0604020202020204" pitchFamily="34" charset="0"/>
              <a:buChar char="•"/>
              <a:defRPr/>
            </a:pPr>
            <a:r>
              <a:rPr lang="en-US" sz="1600" dirty="0"/>
              <a:t>P802.11ay Amendment (NG60) – Carlos Cordeiro</a:t>
            </a:r>
          </a:p>
          <a:p>
            <a:pPr lvl="1">
              <a:lnSpc>
                <a:spcPct val="80000"/>
              </a:lnSpc>
              <a:buFont typeface="Arial" panose="020B0604020202020204" pitchFamily="34" charset="0"/>
              <a:buChar char="•"/>
              <a:defRPr/>
            </a:pPr>
            <a:r>
              <a:rPr lang="en-US" sz="1600" dirty="0"/>
              <a:t>P802.11az Amendment (NGP) – Roy Want, Chao-Chun Wang</a:t>
            </a:r>
          </a:p>
          <a:p>
            <a:pPr lvl="1">
              <a:lnSpc>
                <a:spcPct val="80000"/>
              </a:lnSpc>
              <a:buFontTx/>
              <a:buChar char="•"/>
              <a:defRPr/>
            </a:pPr>
            <a:r>
              <a:rPr lang="en-US" sz="1600" dirty="0"/>
              <a:t>P802.11ba Amendment (WUR) – Po-kai Huang</a:t>
            </a:r>
          </a:p>
          <a:p>
            <a:pPr lvl="1">
              <a:lnSpc>
                <a:spcPct val="80000"/>
              </a:lnSpc>
              <a:buFontTx/>
              <a:buChar char="•"/>
              <a:defRPr/>
            </a:pPr>
            <a:r>
              <a:rPr lang="en-US" sz="1600" dirty="0"/>
              <a:t>P802.11bb Amendment (LC) – Volker Jungnickel, Harry </a:t>
            </a:r>
            <a:r>
              <a:rPr lang="en-US" sz="1600" dirty="0" err="1"/>
              <a:t>Bims</a:t>
            </a:r>
            <a:endParaRPr lang="en-US" sz="1600" dirty="0"/>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Bahar</a:t>
            </a:r>
            <a:r>
              <a:rPr lang="en-US" sz="1600" dirty="0"/>
              <a:t> Sadeghi</a:t>
            </a:r>
          </a:p>
          <a:p>
            <a:pPr lvl="1">
              <a:lnSpc>
                <a:spcPct val="80000"/>
              </a:lnSpc>
              <a:buFontTx/>
              <a:buChar char="•"/>
              <a:defRPr/>
            </a:pPr>
            <a:r>
              <a:rPr lang="en-US" sz="1600" dirty="0"/>
              <a:t>P802.11be Amendment (EHT) – Edward Au</a:t>
            </a:r>
          </a:p>
          <a:p>
            <a:pPr lvl="1">
              <a:lnSpc>
                <a:spcPct val="80000"/>
              </a:lnSpc>
              <a:buFontTx/>
              <a:buChar char="•"/>
              <a:defRPr/>
            </a:pPr>
            <a:r>
              <a:rPr lang="en-US" sz="1600" dirty="0"/>
              <a:t>P802.11bf Amendment (SENS) – Claudio da Silva</a:t>
            </a:r>
          </a:p>
          <a:p>
            <a:pPr lvl="1">
              <a:lnSpc>
                <a:spcPct val="80000"/>
              </a:lnSpc>
              <a:buFontTx/>
              <a:buChar char="•"/>
              <a:defRPr/>
            </a:pPr>
            <a:r>
              <a:rPr lang="en-US" sz="1600" dirty="0" err="1"/>
              <a:t>REVme</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 </a:t>
            </a:r>
          </a:p>
          <a:p>
            <a:pPr>
              <a:lnSpc>
                <a:spcPct val="80000"/>
              </a:lnSpc>
              <a:buFont typeface="Arial" panose="020B0604020202020204" pitchFamily="34" charset="0"/>
              <a:buChar char="•"/>
              <a:defRPr/>
            </a:pPr>
            <a:r>
              <a:rPr lang="en-US" sz="1800" dirty="0"/>
              <a:t>Also present:</a:t>
            </a:r>
          </a:p>
          <a:p>
            <a:pPr lvl="1">
              <a:lnSpc>
                <a:spcPct val="80000"/>
              </a:lnSpc>
              <a:buFont typeface="Arial" panose="020B0604020202020204" pitchFamily="34" charset="0"/>
              <a:buChar char="•"/>
              <a:defRPr/>
            </a:pPr>
            <a:r>
              <a:rPr lang="en-US" sz="1600" dirty="0"/>
              <a:t>Jon Rosdahl, Joseph Levy, Mark Hamilton</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400" dirty="0"/>
              <a:t>	</a:t>
            </a:r>
            <a:r>
              <a:rPr lang="en-US" sz="1800" dirty="0"/>
              <a:t>	Catherine Berger, Jonathan Goldberg</a:t>
            </a:r>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err="1"/>
              <a:t>TGax</a:t>
            </a:r>
            <a:r>
              <a:rPr lang="en-US" sz="1600" b="1" dirty="0"/>
              <a:t> – Robert Stacey </a:t>
            </a:r>
            <a:r>
              <a:rPr lang="en-US" sz="1600" dirty="0"/>
              <a:t>– </a:t>
            </a:r>
            <a:r>
              <a:rPr lang="en-US" sz="1600" dirty="0">
                <a:hlinkClick r:id="rId3"/>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4"/>
              </a:rPr>
              <a:t>carlos.cordeiro@intel.com</a:t>
            </a:r>
            <a:r>
              <a:rPr lang="en-US" sz="1600" dirty="0"/>
              <a:t>  </a:t>
            </a:r>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TGba</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TGbb</a:t>
            </a:r>
            <a:r>
              <a:rPr lang="en-US" sz="1600" b="1" dirty="0"/>
              <a:t> – Volker </a:t>
            </a:r>
            <a:r>
              <a:rPr lang="en-US" sz="1600" b="1" dirty="0" err="1"/>
              <a:t>Jungnickel</a:t>
            </a:r>
            <a:r>
              <a:rPr lang="en-US" sz="1600" b="1" dirty="0"/>
              <a:t> </a:t>
            </a:r>
            <a:r>
              <a:rPr lang="en-US" sz="1600" dirty="0"/>
              <a:t>– </a:t>
            </a:r>
            <a:r>
              <a:rPr lang="en-US" sz="1600" dirty="0">
                <a:hlinkClick r:id="rId8"/>
              </a:rPr>
              <a:t>volker.jungnickel@hhi.fraunhofer.de</a:t>
            </a:r>
            <a:r>
              <a:rPr lang="en-US" sz="1600" dirty="0"/>
              <a:t> , </a:t>
            </a:r>
            <a:r>
              <a:rPr lang="en-US" sz="1600" b="1" dirty="0"/>
              <a:t>Harry </a:t>
            </a:r>
            <a:r>
              <a:rPr lang="en-US" sz="1600" b="1" dirty="0" err="1"/>
              <a:t>Bims</a:t>
            </a:r>
            <a:r>
              <a:rPr lang="en-US" sz="1600" b="1" dirty="0"/>
              <a:t> </a:t>
            </a:r>
            <a:r>
              <a:rPr lang="en-US" sz="1600" dirty="0">
                <a:hlinkClick r:id="rId9"/>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10"/>
              </a:rPr>
              <a:t>carol@ansley.com</a:t>
            </a:r>
            <a:r>
              <a:rPr lang="en-US" sz="1600" dirty="0"/>
              <a:t> </a:t>
            </a:r>
          </a:p>
          <a:p>
            <a:pPr marL="342900" lvl="1" indent="-342900">
              <a:buFontTx/>
              <a:buChar char="•"/>
            </a:pPr>
            <a:r>
              <a:rPr lang="en-US" sz="1600" b="1" dirty="0" err="1"/>
              <a:t>TGbd</a:t>
            </a:r>
            <a:r>
              <a:rPr lang="en-US" sz="1600" b="1" dirty="0"/>
              <a:t> – </a:t>
            </a:r>
            <a:r>
              <a:rPr lang="en-US" sz="1600" b="1" dirty="0" err="1"/>
              <a:t>Bahar</a:t>
            </a:r>
            <a:r>
              <a:rPr lang="en-US" sz="1600" b="1" dirty="0"/>
              <a:t> Sadeghi </a:t>
            </a:r>
            <a:r>
              <a:rPr lang="en-US" sz="1600" dirty="0"/>
              <a:t>–</a:t>
            </a:r>
            <a:r>
              <a:rPr lang="en-US" sz="1600" b="1" dirty="0"/>
              <a:t> </a:t>
            </a:r>
            <a:r>
              <a:rPr lang="en-US" sz="1600" dirty="0">
                <a:hlinkClick r:id="rId11"/>
              </a:rPr>
              <a:t>bahareh.sagedhi@intel.com</a:t>
            </a:r>
            <a:r>
              <a:rPr lang="en-US" sz="1600" dirty="0"/>
              <a:t> </a:t>
            </a:r>
          </a:p>
          <a:p>
            <a:pPr marL="342900" lvl="1" indent="-342900">
              <a:buFontTx/>
              <a:buChar char="•"/>
            </a:pPr>
            <a:r>
              <a:rPr lang="en-US" sz="1600" b="1" dirty="0" err="1"/>
              <a:t>TGbe</a:t>
            </a:r>
            <a:r>
              <a:rPr lang="en-US" sz="1600" b="1" dirty="0"/>
              <a:t> – Edward Au </a:t>
            </a:r>
            <a:r>
              <a:rPr lang="en-US" sz="1600" dirty="0"/>
              <a:t>– </a:t>
            </a:r>
            <a:r>
              <a:rPr lang="en-US" sz="1600" u="sng" dirty="0">
                <a:hlinkClick r:id="rId12"/>
              </a:rPr>
              <a:t>edward.ks.au@huawei.com</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3"/>
              </a:rPr>
              <a:t>claudio.da.silva@intel.com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4"/>
              </a:rPr>
              <a:t>emily.h.qi@intel.com</a:t>
            </a:r>
            <a:r>
              <a:rPr lang="en-US" sz="1600" dirty="0"/>
              <a:t>, </a:t>
            </a:r>
            <a:r>
              <a:rPr lang="en-US" sz="1600" b="1" dirty="0"/>
              <a:t>Edward Au </a:t>
            </a:r>
            <a:r>
              <a:rPr lang="en-US" sz="1600" dirty="0"/>
              <a:t>– </a:t>
            </a:r>
            <a:r>
              <a:rPr lang="en-US" sz="1600" b="0" u="sng" dirty="0">
                <a:hlinkClick r:id="rId12"/>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Mar 8</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400" dirty="0"/>
              <a:t>11ax </a:t>
            </a:r>
            <a:r>
              <a:rPr lang="en-US" sz="1400" dirty="0"/>
              <a:t>–  </a:t>
            </a:r>
          </a:p>
          <a:p>
            <a:r>
              <a:rPr lang="en-US" sz="1400" dirty="0"/>
              <a:t>11ay –   </a:t>
            </a:r>
          </a:p>
          <a:p>
            <a:r>
              <a:rPr lang="en-GB" sz="1400" dirty="0"/>
              <a:t>11az – </a:t>
            </a:r>
            <a:r>
              <a:rPr lang="en-US" sz="1400" dirty="0"/>
              <a:t>  </a:t>
            </a:r>
            <a:endParaRPr lang="en-GB" sz="1400" dirty="0"/>
          </a:p>
          <a:p>
            <a:r>
              <a:rPr lang="en-GB" sz="1400" dirty="0"/>
              <a:t>11ba – </a:t>
            </a:r>
            <a:r>
              <a:rPr lang="en-US" sz="1400" dirty="0"/>
              <a:t> </a:t>
            </a:r>
          </a:p>
          <a:p>
            <a:r>
              <a:rPr lang="en-GB" sz="1400" dirty="0"/>
              <a:t>11bb –  </a:t>
            </a:r>
          </a:p>
          <a:p>
            <a:r>
              <a:rPr lang="en-GB" sz="1400" dirty="0"/>
              <a:t>11bc –  </a:t>
            </a:r>
          </a:p>
          <a:p>
            <a:r>
              <a:rPr lang="en-GB" sz="1400" dirty="0"/>
              <a:t>11bd –  </a:t>
            </a:r>
          </a:p>
          <a:p>
            <a:r>
              <a:rPr lang="en-GB" sz="1400" dirty="0"/>
              <a:t>11be – </a:t>
            </a:r>
            <a:r>
              <a:rPr lang="en-US" sz="1400" dirty="0"/>
              <a:t> </a:t>
            </a:r>
          </a:p>
          <a:p>
            <a:r>
              <a:rPr lang="en-US" sz="1400" dirty="0"/>
              <a:t>11bf </a:t>
            </a:r>
            <a:r>
              <a:rPr lang="en-GB" sz="1400" dirty="0"/>
              <a:t>–</a:t>
            </a:r>
            <a:r>
              <a:rPr lang="en-US" sz="1400" dirty="0"/>
              <a:t>  </a:t>
            </a:r>
          </a:p>
          <a:p>
            <a:r>
              <a:rPr lang="en-GB" sz="1400" dirty="0" err="1"/>
              <a:t>REVme</a:t>
            </a:r>
            <a:r>
              <a:rPr lang="en-GB" sz="1400" dirty="0"/>
              <a:t> –  </a:t>
            </a:r>
          </a:p>
          <a:p>
            <a:r>
              <a:rPr lang="en-GB" sz="1400" dirty="0"/>
              <a:t>11bh – </a:t>
            </a:r>
          </a:p>
          <a:p>
            <a:r>
              <a:rPr lang="en-GB" sz="1400" dirty="0"/>
              <a:t>11bi –</a:t>
            </a:r>
          </a:p>
          <a:p>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a:p>
            <a:r>
              <a:rPr lang="en-US" sz="2000" dirty="0"/>
              <a:t>Publication of 802-11-2020 February 26, 2021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was started on D3.0 out of January meeting (Robert Stacey,  Emily Qi, Edward Au, Carol Ansley, Peter Ecclesine, </a:t>
            </a:r>
            <a:r>
              <a:rPr lang="en-US" sz="1800" dirty="0" err="1"/>
              <a:t>Yongho</a:t>
            </a:r>
            <a:r>
              <a:rPr lang="en-US" sz="1800" dirty="0"/>
              <a:t> Seok, Mark Hamilton) 21/0329r0 MDR in progress.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10707</TotalTime>
  <Words>3416</Words>
  <Application>Microsoft Office PowerPoint</Application>
  <PresentationFormat>Widescreen</PresentationFormat>
  <Paragraphs>516</Paragraphs>
  <Slides>27</Slides>
  <Notes>24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1" baseType="lpstr">
      <vt:lpstr>Arial</vt:lpstr>
      <vt:lpstr>Times New Roman</vt:lpstr>
      <vt:lpstr>Office Theme</vt:lpstr>
      <vt:lpstr>Document</vt:lpstr>
      <vt:lpstr>802.11 WG Editor’s Meeting (Mar 2021)</vt:lpstr>
      <vt:lpstr>Abstract</vt:lpstr>
      <vt:lpstr>Agenda for 2021-03-08 meeting</vt:lpstr>
      <vt:lpstr>Roll Call – 2021-03-08</vt:lpstr>
      <vt:lpstr>Volunteer Editor Contacts</vt:lpstr>
      <vt:lpstr>Mar 8th roundtable status report</vt:lpstr>
      <vt:lpstr>Reflector Updates</vt:lpstr>
      <vt:lpstr>IEEE Publication Status</vt:lpstr>
      <vt:lpstr>MDR Status</vt:lpstr>
      <vt:lpstr>802.11 Style Guide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REVmd Practice (1)</vt:lpstr>
      <vt:lpstr>REVmd Practice (2)</vt:lpstr>
      <vt:lpstr>MDR Status</vt:lpstr>
      <vt:lpstr>MDR Status</vt:lpstr>
      <vt:lpstr>Update on numbering process</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375</cp:revision>
  <cp:lastPrinted>1601-01-01T00:00:00Z</cp:lastPrinted>
  <dcterms:created xsi:type="dcterms:W3CDTF">2018-01-07T18:30:13Z</dcterms:created>
  <dcterms:modified xsi:type="dcterms:W3CDTF">2021-03-03T03:47:06Z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