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1" r:id="rId17"/>
    <p:sldId id="822" r:id="rId18"/>
    <p:sldId id="823" r:id="rId19"/>
    <p:sldId id="824" r:id="rId20"/>
    <p:sldId id="825" r:id="rId21"/>
    <p:sldId id="826" r:id="rId22"/>
    <p:sldId id="828" r:id="rId23"/>
    <p:sldId id="829" r:id="rId24"/>
    <p:sldId id="830" r:id="rId25"/>
    <p:sldId id="827" r:id="rId26"/>
    <p:sldId id="831" r:id="rId27"/>
    <p:sldId id="835" r:id="rId28"/>
    <p:sldId id="836" r:id="rId29"/>
    <p:sldId id="832" r:id="rId30"/>
    <p:sldId id="833" r:id="rId31"/>
    <p:sldId id="834"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5886" autoAdjust="0"/>
  </p:normalViewPr>
  <p:slideViewPr>
    <p:cSldViewPr>
      <p:cViewPr varScale="1">
        <p:scale>
          <a:sx n="108" d="100"/>
          <a:sy n="108" d="100"/>
        </p:scale>
        <p:origin x="12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3345730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21970708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457740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56799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116452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54448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7535726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32824342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5867264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20969647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18949809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endParaRPr lang="zh-CN" altLang="en-US" dirty="0"/>
          </a:p>
        </p:txBody>
      </p:sp>
    </p:spTree>
    <p:extLst>
      <p:ext uri="{BB962C8B-B14F-4D97-AF65-F5344CB8AC3E}">
        <p14:creationId xmlns:p14="http://schemas.microsoft.com/office/powerpoint/2010/main" val="3938816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a:t>
            </a:r>
            <a:r>
              <a:rPr lang="en-US" altLang="en-US" sz="1800" b="1" smtClean="0"/>
              <a:t>IEEE 802.11-21/</a:t>
            </a:r>
            <a:r>
              <a:rPr lang="en-US" altLang="zh-CN" sz="1800" b="1" smtClean="0"/>
              <a:t>0180</a:t>
            </a:r>
            <a:r>
              <a:rPr lang="en-US" altLang="en-US" sz="1800" b="1" smtClean="0"/>
              <a:t>r2</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February</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2021-02-01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February 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Technical motion (Motion 8-9)</a:t>
            </a:r>
            <a:endParaRPr lang="en-US" altLang="en-US" sz="1400" dirty="0"/>
          </a:p>
          <a:p>
            <a:pPr algn="just"/>
            <a:r>
              <a:rPr lang="en-US" altLang="en-US" sz="1400" dirty="0"/>
              <a:t>Presentation 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869822620"/>
              </p:ext>
            </p:extLst>
          </p:nvPr>
        </p:nvGraphicFramePr>
        <p:xfrm>
          <a:off x="762000" y="3369145"/>
          <a:ext cx="8229601" cy="1177697"/>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318161">
                <a:tc>
                  <a:txBody>
                    <a:bodyPr/>
                    <a:lstStyle/>
                    <a:p>
                      <a:r>
                        <a:rPr lang="en-US" altLang="zh-CN" sz="1100" dirty="0" smtClean="0">
                          <a:solidFill>
                            <a:srgbClr val="00B050"/>
                          </a:solidFill>
                        </a:rPr>
                        <a:t>21/0145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Sang Kim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Collaborative WLAN Sensing – Follow Ups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00B050"/>
                          </a:solidFill>
                        </a:rPr>
                        <a:t>21/0147</a:t>
                      </a:r>
                      <a:endParaRPr lang="zh-CN" altLang="en-US" sz="110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Rui Du (Huawei)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Definitions and scenarios of the WLAN sensing – follow ups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endParaRPr lang="zh-CN" altLang="en-US" sz="1100" dirty="0" smtClean="0">
                        <a:solidFill>
                          <a:srgbClr val="00B050"/>
                        </a:solidFill>
                      </a:endParaRPr>
                    </a:p>
                  </a:txBody>
                  <a:tcPr marL="36000" marR="36000" marT="17901" marB="17901" anchor="ctr"/>
                </a:tc>
              </a:tr>
              <a:tr h="89561">
                <a:tc>
                  <a:txBody>
                    <a:bodyPr/>
                    <a:lstStyle/>
                    <a:p>
                      <a:r>
                        <a:rPr lang="en-US" altLang="zh-CN" sz="1100" dirty="0" smtClean="0">
                          <a:solidFill>
                            <a:schemeClr val="tx1"/>
                          </a:solidFill>
                        </a:rPr>
                        <a:t>20/1851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February </a:t>
            </a:r>
            <a:r>
              <a:rPr lang="en-US" altLang="zh-CN" sz="1400" b="1" dirty="0">
                <a:cs typeface="Times New Roman" panose="02020603050405020304" pitchFamily="18" charset="0"/>
              </a:rPr>
              <a:t>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February 23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cs typeface="Times New Roman" panose="02020603050405020304" pitchFamily="18" charset="0"/>
              </a:rPr>
              <a:t>March 9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t>February </a:t>
            </a:r>
            <a:r>
              <a:rPr lang="en-US" altLang="zh-CN" dirty="0" smtClean="0"/>
              <a:t>2, 23</a:t>
            </a:r>
            <a:endParaRPr lang="en-US" altLang="en-US" dirty="0" smtClean="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endParaRPr lang="en-US" altLang="zh-CN" kern="0" dirty="0" smtClean="0"/>
          </a:p>
          <a:p>
            <a:pPr>
              <a:defRPr/>
            </a:pPr>
            <a:endParaRPr lang="en-US" altLang="zh-CN" kern="0" dirty="0" smtClean="0"/>
          </a:p>
          <a:p>
            <a:pPr>
              <a:defRPr/>
            </a:pPr>
            <a:endParaRPr lang="en-US" altLang="zh-CN" kern="0" dirty="0" smtClean="0"/>
          </a:p>
          <a:p>
            <a:pPr marL="0" lvl="1" indent="0">
              <a:buNone/>
              <a:defRPr/>
            </a:pPr>
            <a:r>
              <a:rPr lang="en-US" altLang="zh-CN" b="1" kern="0" dirty="0" smtClean="0"/>
              <a:t>Move: Cheng Chen</a:t>
            </a:r>
            <a:r>
              <a:rPr lang="en-US" altLang="zh-CN" b="1" dirty="0" smtClean="0"/>
              <a:t>	</a:t>
            </a:r>
            <a:r>
              <a:rPr lang="en-US" altLang="zh-CN" b="1" kern="0" dirty="0" smtClean="0"/>
              <a:t>	Second: </a:t>
            </a:r>
            <a:r>
              <a:rPr lang="en-US" altLang="zh-CN" b="1" kern="0" dirty="0"/>
              <a:t>Solomon </a:t>
            </a:r>
            <a:r>
              <a:rPr lang="en-US" altLang="zh-CN" b="1" kern="0" dirty="0" err="1"/>
              <a:t>Trainin</a:t>
            </a:r>
            <a:r>
              <a:rPr lang="en-US" altLang="zh-CN" b="1" kern="0" dirty="0" smtClean="0"/>
              <a:t>	</a:t>
            </a:r>
          </a:p>
          <a:p>
            <a:pPr marL="0" indent="0">
              <a:defRPr/>
            </a:pPr>
            <a:endParaRPr lang="en-US" altLang="zh-CN" sz="2800" kern="0" dirty="0" smtClean="0"/>
          </a:p>
          <a:p>
            <a:pPr marL="0" lvl="1" indent="0">
              <a:buNone/>
              <a:defRPr/>
            </a:pPr>
            <a:r>
              <a:rPr lang="en-US" altLang="zh-CN" b="1" kern="0" dirty="0" smtClean="0"/>
              <a:t>Result: </a:t>
            </a:r>
            <a:r>
              <a:rPr lang="en-US" altLang="zh-CN" dirty="0">
                <a:highlight>
                  <a:srgbClr val="00FF00"/>
                </a:highlight>
              </a:rPr>
              <a:t>Approved by unanimous consent</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9697212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Sensing </a:t>
            </a:r>
            <a:r>
              <a:rPr lang="en-US" altLang="zh-CN" kern="0" dirty="0"/>
              <a:t>initiator and sensing responder</a:t>
            </a:r>
          </a:p>
          <a:p>
            <a:pPr lvl="2">
              <a:defRPr/>
            </a:pPr>
            <a:r>
              <a:rPr lang="en-US" altLang="zh-CN" sz="1400" kern="0" dirty="0" smtClean="0"/>
              <a:t>Sensing </a:t>
            </a:r>
            <a:r>
              <a:rPr lang="en-US" altLang="zh-CN" sz="1400" kern="0" dirty="0"/>
              <a:t>initiator: a STA that initiates a WLAN sensing session</a:t>
            </a:r>
          </a:p>
          <a:p>
            <a:pPr lvl="2">
              <a:defRPr/>
            </a:pPr>
            <a:r>
              <a:rPr lang="en-US" altLang="zh-CN" sz="1400" kern="0" dirty="0" smtClean="0"/>
              <a:t>Sensing </a:t>
            </a:r>
            <a:r>
              <a:rPr lang="en-US" altLang="zh-CN" sz="1400" kern="0" dirty="0"/>
              <a:t>responder: a STA that participates in a WLAN sensing session initiated by a sensing initiator</a:t>
            </a:r>
          </a:p>
          <a:p>
            <a:pPr lvl="1">
              <a:defRPr/>
            </a:pPr>
            <a:r>
              <a:rPr lang="en-US" altLang="zh-CN" kern="0" dirty="0" smtClean="0"/>
              <a:t>Sensing </a:t>
            </a:r>
            <a:r>
              <a:rPr lang="en-US" altLang="zh-CN" kern="0" dirty="0"/>
              <a:t>transmitter and sensing receiver</a:t>
            </a:r>
          </a:p>
          <a:p>
            <a:pPr lvl="2">
              <a:defRPr/>
            </a:pPr>
            <a:r>
              <a:rPr lang="en-US" altLang="zh-CN" sz="1400" kern="0" dirty="0" smtClean="0"/>
              <a:t>Sensing </a:t>
            </a:r>
            <a:r>
              <a:rPr lang="en-US" altLang="zh-CN" sz="1400" kern="0" dirty="0"/>
              <a:t>transmitter: a STA that transmits PPDUs used for sensing measurements in a sensing session</a:t>
            </a:r>
          </a:p>
          <a:p>
            <a:pPr lvl="2">
              <a:defRPr/>
            </a:pPr>
            <a:r>
              <a:rPr lang="en-US" altLang="zh-CN" sz="1400" kern="0" dirty="0" smtClean="0"/>
              <a:t>Sensing </a:t>
            </a:r>
            <a:r>
              <a:rPr lang="en-US" altLang="zh-CN" sz="1400" kern="0" dirty="0"/>
              <a:t>receiver: a STA that receives PPDUs sent by a sensing transmitter and performs sensing measurements in a sensing session</a:t>
            </a:r>
          </a:p>
          <a:p>
            <a:pPr lvl="1">
              <a:defRPr/>
            </a:pPr>
            <a:r>
              <a:rPr lang="en-US" altLang="zh-CN" kern="0" dirty="0" smtClean="0"/>
              <a:t>A </a:t>
            </a:r>
            <a:r>
              <a:rPr lang="en-US" altLang="zh-CN" kern="0" dirty="0"/>
              <a:t>STA can assume multiple roles in one sensing session.</a:t>
            </a:r>
          </a:p>
          <a:p>
            <a:pPr>
              <a:defRPr/>
            </a:pPr>
            <a:endParaRPr lang="en-US" altLang="zh-CN" kern="0" dirty="0" smtClean="0"/>
          </a:p>
          <a:p>
            <a:pPr marL="0" lvl="1" indent="0">
              <a:buNone/>
              <a:defRPr/>
            </a:pPr>
            <a:r>
              <a:rPr lang="en-US" altLang="zh-CN" b="1" kern="0" dirty="0"/>
              <a:t>Move: Cheng Chen		Second: Edward Au	</a:t>
            </a:r>
          </a:p>
          <a:p>
            <a:pPr marL="0" lvl="1" indent="0">
              <a:defRPr/>
            </a:pPr>
            <a:endParaRPr lang="en-US" altLang="zh-CN" b="1" kern="0" dirty="0"/>
          </a:p>
          <a:p>
            <a:pPr marL="0" lvl="1" indent="0">
              <a:buNone/>
              <a:defRPr/>
            </a:pPr>
            <a:r>
              <a:rPr lang="en-US" altLang="zh-CN" b="1" kern="0" dirty="0"/>
              <a:t>Result</a:t>
            </a:r>
            <a:r>
              <a:rPr lang="en-US" altLang="zh-CN" b="1" kern="0" dirty="0" smtClean="0"/>
              <a:t>: </a:t>
            </a:r>
            <a:r>
              <a:rPr lang="en-US" altLang="zh-CN" dirty="0">
                <a:highlight>
                  <a:srgbClr val="00FF00"/>
                </a:highlight>
              </a:rPr>
              <a:t>Approved by unanimous consent</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1538775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February </a:t>
            </a:r>
            <a:r>
              <a:rPr lang="en-US" altLang="en-US" sz="3000" dirty="0" smtClean="0">
                <a:solidFill>
                  <a:srgbClr val="0000FF"/>
                </a:solidFill>
                <a:cs typeface="Times New Roman" panose="02020603050405020304" pitchFamily="18" charset="0"/>
              </a:rPr>
              <a:t>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a:t>Technical motion (Motion </a:t>
            </a:r>
            <a:r>
              <a:rPr lang="en-US" altLang="zh-CN" sz="1400" dirty="0" smtClean="0"/>
              <a:t>10-13)</a:t>
            </a:r>
            <a:endParaRPr lang="en-US" altLang="en-US" sz="1400" dirty="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17763628"/>
              </p:ext>
            </p:extLst>
          </p:nvPr>
        </p:nvGraphicFramePr>
        <p:xfrm>
          <a:off x="762000" y="3369145"/>
          <a:ext cx="8229601" cy="106297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chemeClr val="tx1"/>
                          </a:solidFill>
                        </a:rPr>
                        <a:t>20/1851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Overview of Wi-Fi sensing protocol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r>
                        <a:rPr lang="en-US" altLang="zh-CN" sz="1100" dirty="0" smtClean="0">
                          <a:solidFill>
                            <a:schemeClr val="tx1"/>
                          </a:solidFill>
                        </a:rPr>
                        <a:t>21/0145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Sang Kim (LG Electronics)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SP: Collaborative WLAN Sensing – Follow Ups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605920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5460580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0530547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February 2 (Tuesday), 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February </a:t>
            </a:r>
            <a:r>
              <a:rPr lang="en-US" altLang="zh-CN" sz="1400" b="1" dirty="0">
                <a:cs typeface="Times New Roman" panose="02020603050405020304" pitchFamily="18" charset="0"/>
              </a:rPr>
              <a:t>23 (Tuesday), 9am - 11:00am ET</a:t>
            </a: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0000FF"/>
                </a:solidFill>
                <a:cs typeface="Times New Roman" panose="02020603050405020304" pitchFamily="18" charset="0"/>
              </a:rPr>
              <a:t>March </a:t>
            </a:r>
            <a:r>
              <a:rPr lang="en-US" altLang="zh-CN" sz="1400" b="1" dirty="0">
                <a:solidFill>
                  <a:srgbClr val="0000FF"/>
                </a:solidFill>
                <a:cs typeface="Times New Roman" panose="02020603050405020304" pitchFamily="18" charset="0"/>
              </a:rPr>
              <a:t>9 (Tuesday), 9am - 11:00am </a:t>
            </a:r>
            <a:r>
              <a:rPr lang="en-US" altLang="zh-CN" sz="1400" b="1" dirty="0" smtClean="0">
                <a:solidFill>
                  <a:srgbClr val="0000FF"/>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00FF"/>
                </a:solidFill>
                <a:cs typeface="Times New Roman" panose="02020603050405020304" pitchFamily="18" charset="0"/>
              </a:rPr>
              <a:t>March </a:t>
            </a:r>
            <a:r>
              <a:rPr lang="en-US" altLang="zh-CN" sz="1400" b="1" dirty="0" smtClean="0">
                <a:solidFill>
                  <a:srgbClr val="0000FF"/>
                </a:solidFill>
                <a:cs typeface="Times New Roman" panose="02020603050405020304" pitchFamily="18" charset="0"/>
              </a:rPr>
              <a:t>12 (Friday), </a:t>
            </a:r>
            <a:r>
              <a:rPr lang="en-US" altLang="zh-CN" sz="1400" b="1" dirty="0">
                <a:solidFill>
                  <a:srgbClr val="0000FF"/>
                </a:solidFill>
                <a:cs typeface="Times New Roman" panose="02020603050405020304" pitchFamily="18" charset="0"/>
              </a:rPr>
              <a:t>9am - 11:00am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00FF"/>
                </a:solidFill>
                <a:cs typeface="Times New Roman" panose="02020603050405020304" pitchFamily="18" charset="0"/>
              </a:rPr>
              <a:t>March </a:t>
            </a:r>
            <a:r>
              <a:rPr lang="en-US" altLang="zh-CN" sz="1400" b="1" dirty="0" smtClean="0">
                <a:solidFill>
                  <a:srgbClr val="0000FF"/>
                </a:solidFill>
                <a:cs typeface="Times New Roman" panose="02020603050405020304" pitchFamily="18" charset="0"/>
              </a:rPr>
              <a:t>15 (Monday), </a:t>
            </a:r>
            <a:r>
              <a:rPr lang="en-US" altLang="zh-CN" sz="1400" b="1" dirty="0">
                <a:solidFill>
                  <a:srgbClr val="0000FF"/>
                </a:solidFill>
                <a:cs typeface="Times New Roman" panose="02020603050405020304" pitchFamily="18" charset="0"/>
              </a:rPr>
              <a:t>9am - 11:00am </a:t>
            </a:r>
            <a:r>
              <a:rPr lang="en-US" altLang="zh-CN" sz="1400" b="1" dirty="0" smtClean="0">
                <a:solidFill>
                  <a:srgbClr val="0000FF"/>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To be 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March 23 (Tuesday), </a:t>
            </a:r>
            <a:r>
              <a:rPr lang="en-US" altLang="zh-CN" sz="1400" b="1" strike="sngStrike" dirty="0" smtClean="0">
                <a:solidFill>
                  <a:srgbClr val="00B050"/>
                </a:solidFill>
                <a:cs typeface="Times New Roman" panose="02020603050405020304" pitchFamily="18" charset="0"/>
              </a:rPr>
              <a:t>9</a:t>
            </a:r>
            <a:r>
              <a:rPr lang="en-US" altLang="zh-CN" sz="1400" b="1" dirty="0" smtClean="0">
                <a:solidFill>
                  <a:srgbClr val="00B050"/>
                </a:solidFill>
                <a:cs typeface="Times New Roman" panose="02020603050405020304" pitchFamily="18" charset="0"/>
              </a:rPr>
              <a:t>10am </a:t>
            </a:r>
            <a:r>
              <a:rPr lang="en-US" altLang="zh-CN" sz="1400" b="1" dirty="0">
                <a:solidFill>
                  <a:srgbClr val="00B050"/>
                </a:solidFill>
                <a:cs typeface="Times New Roman" panose="02020603050405020304" pitchFamily="18" charset="0"/>
              </a:rPr>
              <a:t>- </a:t>
            </a:r>
            <a:r>
              <a:rPr lang="en-US" altLang="zh-CN" sz="1400" b="1" strike="sngStrike" dirty="0" smtClean="0">
                <a:solidFill>
                  <a:srgbClr val="00B050"/>
                </a:solidFill>
                <a:cs typeface="Times New Roman" panose="02020603050405020304" pitchFamily="18" charset="0"/>
              </a:rPr>
              <a:t>11</a:t>
            </a:r>
            <a:r>
              <a:rPr lang="en-US" altLang="zh-CN" sz="1400" b="1" dirty="0" smtClean="0">
                <a:solidFill>
                  <a:srgbClr val="00B050"/>
                </a:solidFill>
                <a:cs typeface="Times New Roman" panose="02020603050405020304" pitchFamily="18" charset="0"/>
              </a:rPr>
              <a:t>12:00pm </a:t>
            </a:r>
            <a:r>
              <a:rPr lang="en-US" altLang="zh-CN" sz="1400" b="1" dirty="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April   6   (</a:t>
            </a:r>
            <a:r>
              <a:rPr lang="en-US" altLang="zh-CN" sz="1400" b="1" dirty="0">
                <a:solidFill>
                  <a:srgbClr val="FF0000"/>
                </a:solidFill>
                <a:cs typeface="Times New Roman" panose="02020603050405020304" pitchFamily="18" charset="0"/>
              </a:rPr>
              <a:t>Tuesday), </a:t>
            </a:r>
            <a:r>
              <a:rPr lang="en-US" altLang="zh-CN" sz="1400" b="1" strike="sngStrike" dirty="0">
                <a:solidFill>
                  <a:srgbClr val="00B050"/>
                </a:solidFill>
                <a:cs typeface="Times New Roman" panose="02020603050405020304" pitchFamily="18" charset="0"/>
              </a:rPr>
              <a:t>9</a:t>
            </a:r>
            <a:r>
              <a:rPr lang="en-US" altLang="zh-CN" sz="1400" b="1" dirty="0">
                <a:solidFill>
                  <a:srgbClr val="00B050"/>
                </a:solidFill>
                <a:cs typeface="Times New Roman" panose="02020603050405020304" pitchFamily="18" charset="0"/>
              </a:rPr>
              <a:t>10am - </a:t>
            </a:r>
            <a:r>
              <a:rPr lang="en-US" altLang="zh-CN" sz="1400" b="1" strike="sngStrike" dirty="0" smtClean="0">
                <a:solidFill>
                  <a:srgbClr val="00B050"/>
                </a:solidFill>
                <a:cs typeface="Times New Roman" panose="02020603050405020304" pitchFamily="18" charset="0"/>
              </a:rPr>
              <a:t>11</a:t>
            </a:r>
            <a:r>
              <a:rPr lang="en-US" altLang="zh-CN" sz="1400" b="1" dirty="0" smtClean="0">
                <a:solidFill>
                  <a:srgbClr val="00B050"/>
                </a:solidFill>
                <a:cs typeface="Times New Roman" panose="02020603050405020304" pitchFamily="18" charset="0"/>
              </a:rPr>
              <a:t>12:00pm </a:t>
            </a:r>
            <a:r>
              <a:rPr lang="en-US" altLang="zh-CN" sz="1400" b="1" dirty="0" smtClean="0">
                <a:solidFill>
                  <a:srgbClr val="FF0000"/>
                </a:solidFill>
                <a:cs typeface="Times New Roman" panose="02020603050405020304" pitchFamily="18" charset="0"/>
              </a:rPr>
              <a:t>ET</a:t>
            </a: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April </a:t>
            </a:r>
            <a:r>
              <a:rPr lang="en-US" altLang="zh-CN" sz="1400" b="1" dirty="0" smtClean="0">
                <a:solidFill>
                  <a:srgbClr val="FF0000"/>
                </a:solidFill>
                <a:cs typeface="Times New Roman" panose="02020603050405020304" pitchFamily="18" charset="0"/>
              </a:rPr>
              <a:t>  20 </a:t>
            </a:r>
            <a:r>
              <a:rPr lang="en-US" altLang="zh-CN" sz="1400" b="1" dirty="0">
                <a:solidFill>
                  <a:srgbClr val="FF0000"/>
                </a:solidFill>
                <a:cs typeface="Times New Roman" panose="02020603050405020304" pitchFamily="18" charset="0"/>
              </a:rPr>
              <a:t>(</a:t>
            </a:r>
            <a:r>
              <a:rPr lang="en-US" altLang="zh-CN" sz="1400" b="1" dirty="0" smtClean="0">
                <a:solidFill>
                  <a:srgbClr val="FF0000"/>
                </a:solidFill>
                <a:cs typeface="Times New Roman" panose="02020603050405020304" pitchFamily="18" charset="0"/>
              </a:rPr>
              <a:t>Tuesday), </a:t>
            </a:r>
            <a:r>
              <a:rPr lang="en-US" altLang="zh-CN" sz="1400" b="1" strike="sngStrike" dirty="0">
                <a:solidFill>
                  <a:srgbClr val="00B050"/>
                </a:solidFill>
                <a:cs typeface="Times New Roman" panose="02020603050405020304" pitchFamily="18" charset="0"/>
              </a:rPr>
              <a:t>9</a:t>
            </a:r>
            <a:r>
              <a:rPr lang="en-US" altLang="zh-CN" sz="1400" b="1" dirty="0">
                <a:solidFill>
                  <a:srgbClr val="00B050"/>
                </a:solidFill>
                <a:cs typeface="Times New Roman" panose="02020603050405020304" pitchFamily="18" charset="0"/>
              </a:rPr>
              <a:t>10am - </a:t>
            </a:r>
            <a:r>
              <a:rPr lang="en-US" altLang="zh-CN" sz="1400" b="1" strike="sngStrike" dirty="0" smtClean="0">
                <a:solidFill>
                  <a:srgbClr val="00B050"/>
                </a:solidFill>
                <a:cs typeface="Times New Roman" panose="02020603050405020304" pitchFamily="18" charset="0"/>
              </a:rPr>
              <a:t>11</a:t>
            </a:r>
            <a:r>
              <a:rPr lang="en-US" altLang="zh-CN" sz="1400" b="1" dirty="0" smtClean="0">
                <a:solidFill>
                  <a:srgbClr val="00B050"/>
                </a:solidFill>
                <a:cs typeface="Times New Roman" panose="02020603050405020304" pitchFamily="18" charset="0"/>
              </a:rPr>
              <a:t>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April   </a:t>
            </a:r>
            <a:r>
              <a:rPr lang="en-US" altLang="zh-CN" sz="1400" b="1" dirty="0" smtClean="0">
                <a:solidFill>
                  <a:srgbClr val="FF0000"/>
                </a:solidFill>
                <a:cs typeface="Times New Roman" panose="02020603050405020304" pitchFamily="18" charset="0"/>
              </a:rPr>
              <a:t>27 </a:t>
            </a:r>
            <a:r>
              <a:rPr lang="en-US" altLang="zh-CN" sz="1400" b="1" dirty="0">
                <a:solidFill>
                  <a:srgbClr val="FF0000"/>
                </a:solidFill>
                <a:cs typeface="Times New Roman" panose="02020603050405020304" pitchFamily="18" charset="0"/>
              </a:rPr>
              <a:t>(Tuesday), </a:t>
            </a:r>
            <a:r>
              <a:rPr lang="en-US" altLang="zh-CN" sz="1400" b="1" strike="sngStrike" dirty="0">
                <a:solidFill>
                  <a:srgbClr val="00B050"/>
                </a:solidFill>
                <a:cs typeface="Times New Roman" panose="02020603050405020304" pitchFamily="18" charset="0"/>
              </a:rPr>
              <a:t>9</a:t>
            </a:r>
            <a:r>
              <a:rPr lang="en-US" altLang="zh-CN" sz="1400" b="1" dirty="0">
                <a:solidFill>
                  <a:srgbClr val="00B050"/>
                </a:solidFill>
                <a:cs typeface="Times New Roman" panose="02020603050405020304" pitchFamily="18" charset="0"/>
              </a:rPr>
              <a:t>10am - </a:t>
            </a:r>
            <a:r>
              <a:rPr lang="en-US" altLang="zh-CN" sz="1400" b="1" strike="sngStrike" dirty="0" smtClean="0">
                <a:solidFill>
                  <a:srgbClr val="00B050"/>
                </a:solidFill>
                <a:cs typeface="Times New Roman" panose="02020603050405020304" pitchFamily="18" charset="0"/>
              </a:rPr>
              <a:t>11</a:t>
            </a:r>
            <a:r>
              <a:rPr lang="en-US" altLang="zh-CN" sz="1400" b="1" dirty="0" smtClean="0">
                <a:solidFill>
                  <a:srgbClr val="00B050"/>
                </a:solidFill>
                <a:cs typeface="Times New Roman" panose="02020603050405020304" pitchFamily="18" charset="0"/>
              </a:rPr>
              <a:t>12:00pm </a:t>
            </a:r>
            <a:r>
              <a:rPr lang="en-US" altLang="zh-CN" sz="1400" b="1" dirty="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rgbClr val="00B050"/>
                </a:solidFill>
                <a:cs typeface="Times New Roman" panose="02020603050405020304" pitchFamily="18" charset="0"/>
              </a:rPr>
              <a:t>May    4    </a:t>
            </a:r>
            <a:r>
              <a:rPr lang="en-US" altLang="zh-CN" sz="1400" b="1" strike="sngStrike" dirty="0">
                <a:solidFill>
                  <a:srgbClr val="00B050"/>
                </a:solidFill>
                <a:cs typeface="Times New Roman" panose="02020603050405020304" pitchFamily="18" charset="0"/>
              </a:rPr>
              <a:t>(Tuesday), 910am - 1112:00am </a:t>
            </a:r>
            <a:r>
              <a:rPr lang="en-US" altLang="zh-CN" sz="1400" b="1" strike="sngStrike" dirty="0" smtClean="0">
                <a:solidFill>
                  <a:srgbClr val="00B050"/>
                </a:solidFill>
                <a:cs typeface="Times New Roman" panose="02020603050405020304" pitchFamily="18" charset="0"/>
              </a:rPr>
              <a:t>ET</a:t>
            </a:r>
            <a:endParaRPr lang="en-US" altLang="zh-CN" sz="1400" b="1" strike="sngStrike" dirty="0">
              <a:solidFill>
                <a:srgbClr val="00B05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1800" b="1" dirty="0" smtClean="0">
              <a:cs typeface="Times New Roman" panose="02020603050405020304" pitchFamily="18" charset="0"/>
            </a:endParaRPr>
          </a:p>
        </p:txBody>
      </p:sp>
    </p:spTree>
    <p:extLst>
      <p:ext uri="{BB962C8B-B14F-4D97-AF65-F5344CB8AC3E}">
        <p14:creationId xmlns:p14="http://schemas.microsoft.com/office/powerpoint/2010/main" val="8678202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initiator might be neither a sensing transmitter nor a sensing receiver</a:t>
            </a:r>
            <a:r>
              <a:rPr lang="en-US" altLang="zh-CN" kern="0" dirty="0" smtClean="0"/>
              <a:t>.</a:t>
            </a:r>
          </a:p>
          <a:p>
            <a:pPr lvl="1">
              <a:defRPr/>
            </a:pPr>
            <a:endParaRPr lang="en-US" altLang="zh-CN" kern="0" dirty="0"/>
          </a:p>
          <a:p>
            <a:pPr lvl="1">
              <a:defRPr/>
            </a:pPr>
            <a:endParaRPr lang="en-US" altLang="zh-CN" kern="0" dirty="0" smtClean="0"/>
          </a:p>
          <a:p>
            <a:pPr marL="0" lvl="1" indent="0">
              <a:buNone/>
              <a:defRPr/>
            </a:pPr>
            <a:r>
              <a:rPr lang="en-US" altLang="zh-CN" b="1" kern="0" dirty="0" smtClean="0"/>
              <a:t>Move: Rui Du	</a:t>
            </a:r>
            <a:r>
              <a:rPr lang="en-US" altLang="zh-CN" b="1" dirty="0" smtClean="0"/>
              <a:t>	</a:t>
            </a:r>
            <a:r>
              <a:rPr lang="en-US" altLang="zh-CN" b="1" kern="0" dirty="0" smtClean="0"/>
              <a:t>	Second: </a:t>
            </a:r>
            <a:r>
              <a:rPr lang="en-US" altLang="zh-CN" b="1" kern="0" dirty="0"/>
              <a:t>Claudio da Silva</a:t>
            </a:r>
            <a:r>
              <a:rPr lang="en-US" altLang="zh-CN" b="1" kern="0" dirty="0" smtClean="0"/>
              <a:t>	</a:t>
            </a:r>
          </a:p>
          <a:p>
            <a:pPr marL="0" indent="0">
              <a:defRPr/>
            </a:pPr>
            <a:endParaRPr lang="en-US" altLang="zh-CN" sz="2800" kern="0" dirty="0" smtClean="0"/>
          </a:p>
          <a:p>
            <a:pPr marL="0" indent="0">
              <a:defRPr/>
            </a:pPr>
            <a:endParaRPr lang="en-US" altLang="zh-CN" sz="2800" kern="0" dirty="0" smtClean="0"/>
          </a:p>
          <a:p>
            <a:pPr marL="0" lvl="1" indent="0">
              <a:buNone/>
              <a:defRPr/>
            </a:pPr>
            <a:r>
              <a:rPr lang="en-US" altLang="zh-CN" b="1" kern="0" dirty="0" smtClean="0"/>
              <a:t>Result:</a:t>
            </a:r>
            <a:endParaRPr lang="en-US" altLang="zh-CN" b="1" kern="0" dirty="0"/>
          </a:p>
        </p:txBody>
      </p:sp>
    </p:spTree>
    <p:extLst>
      <p:ext uri="{BB962C8B-B14F-4D97-AF65-F5344CB8AC3E}">
        <p14:creationId xmlns:p14="http://schemas.microsoft.com/office/powerpoint/2010/main" val="33243803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b</a:t>
            </a:r>
            <a:r>
              <a:rPr lang="en-US" altLang="zh-CN" sz="2800" dirty="0" smtClean="0"/>
              <a:t> Motion to amend</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Change the previous motion to:</a:t>
            </a:r>
          </a:p>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0" lvl="1" indent="0">
              <a:buNone/>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marL="0" lvl="1" indent="0">
              <a:buNone/>
              <a:defRPr/>
            </a:pPr>
            <a:endParaRPr lang="en-US" altLang="zh-CN" sz="1800" b="1" kern="0" dirty="0" smtClean="0"/>
          </a:p>
          <a:p>
            <a:pPr marL="0" lvl="1" indent="0">
              <a:buNone/>
              <a:defRPr/>
            </a:pPr>
            <a:r>
              <a:rPr lang="en-US" altLang="zh-CN" sz="1800" b="1" kern="0" dirty="0" smtClean="0"/>
              <a:t>Preliminary </a:t>
            </a:r>
            <a:r>
              <a:rPr lang="en-US" altLang="zh-CN" sz="1800" b="1" kern="0" dirty="0"/>
              <a:t>Result</a:t>
            </a:r>
            <a:r>
              <a:rPr lang="en-US" altLang="zh-CN" sz="1800" b="1" kern="0" dirty="0" smtClean="0"/>
              <a:t>: </a:t>
            </a:r>
            <a:r>
              <a:rPr lang="en-US" altLang="zh-CN" sz="1800" b="1" kern="0" dirty="0"/>
              <a:t>Motion Passes (</a:t>
            </a:r>
            <a:r>
              <a:rPr lang="en-US" altLang="zh-CN" sz="1800" b="1" kern="0" dirty="0" smtClean="0"/>
              <a:t>24Y, 4N, 1A)</a:t>
            </a:r>
            <a:endParaRPr lang="en-US" altLang="zh-CN" sz="1800" b="1" kern="0" dirty="0"/>
          </a:p>
          <a:p>
            <a:pPr marL="0" lvl="1" indent="0">
              <a:buNone/>
              <a:defRPr/>
            </a:pPr>
            <a:r>
              <a:rPr lang="en-US" altLang="zh-CN" sz="1800" b="1" kern="0" dirty="0" smtClean="0"/>
              <a:t>Result*: </a:t>
            </a:r>
            <a:r>
              <a:rPr lang="en-US" altLang="zh-CN" sz="1800" b="1" dirty="0">
                <a:highlight>
                  <a:srgbClr val="00FF00"/>
                </a:highlight>
              </a:rPr>
              <a:t>Motion Passes (21Y, 4N, 1A</a:t>
            </a:r>
            <a:r>
              <a:rPr lang="en-US" altLang="zh-CN" sz="1800" b="1" dirty="0" smtClean="0">
                <a:highlight>
                  <a:srgbClr val="00FF00"/>
                </a:highlight>
              </a:rPr>
              <a:t>)</a:t>
            </a:r>
            <a:endParaRPr lang="en-US" altLang="zh-CN" sz="1800" dirty="0">
              <a:highlight>
                <a:srgbClr val="00FF00"/>
              </a:highlight>
            </a:endParaRPr>
          </a:p>
          <a:p>
            <a:pPr marL="0" lvl="1" indent="0">
              <a:buNone/>
              <a:defRPr/>
            </a:pPr>
            <a:endParaRPr lang="en-US" altLang="zh-CN" sz="1800" b="1" kern="0" dirty="0" smtClean="0"/>
          </a:p>
          <a:p>
            <a:pPr marL="0" lvl="1" indent="0">
              <a:buNone/>
              <a:defRPr/>
            </a:pPr>
            <a:endParaRPr lang="en-US" altLang="zh-CN" sz="1800" b="1" kern="0" dirty="0"/>
          </a:p>
          <a:p>
            <a:pPr marL="0" lvl="1" indent="0">
              <a:buNone/>
              <a:defRPr/>
            </a:pPr>
            <a:r>
              <a:rPr lang="en-US" altLang="zh-CN" sz="1800" b="1" kern="0" dirty="0"/>
              <a:t>* Amended result accounts for removal of </a:t>
            </a:r>
            <a:r>
              <a:rPr lang="en-US" altLang="zh-CN" sz="1800" b="1" kern="0" dirty="0" smtClean="0">
                <a:solidFill>
                  <a:srgbClr val="FF0000"/>
                </a:solidFill>
              </a:rPr>
              <a:t>3</a:t>
            </a:r>
            <a:r>
              <a:rPr lang="en-US" altLang="zh-CN" sz="1800" b="1" kern="0" dirty="0" smtClean="0"/>
              <a:t> </a:t>
            </a:r>
            <a:r>
              <a:rPr lang="en-US" altLang="zh-CN" sz="1800" b="1" kern="0" dirty="0"/>
              <a:t>votes of non-voting members.</a:t>
            </a:r>
          </a:p>
          <a:p>
            <a:pPr marL="0" lvl="1" indent="0">
              <a:buNone/>
              <a:defRPr/>
            </a:pPr>
            <a:endParaRPr lang="en-US" altLang="zh-CN" sz="1800" b="1" kern="0" dirty="0"/>
          </a:p>
        </p:txBody>
      </p:sp>
    </p:spTree>
    <p:extLst>
      <p:ext uri="{BB962C8B-B14F-4D97-AF65-F5344CB8AC3E}">
        <p14:creationId xmlns:p14="http://schemas.microsoft.com/office/powerpoint/2010/main" val="14537504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0" lvl="1" indent="0">
              <a:buNone/>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marL="0" indent="0">
              <a:defRPr/>
            </a:pPr>
            <a:endParaRPr lang="en-US" altLang="zh-CN" kern="0" dirty="0" smtClean="0"/>
          </a:p>
          <a:p>
            <a:pPr marL="0" lvl="1" indent="0">
              <a:buNone/>
              <a:defRPr/>
            </a:pPr>
            <a:r>
              <a:rPr lang="en-US" altLang="zh-CN" sz="1800" b="1" kern="0" dirty="0"/>
              <a:t>Preliminary Result: Motion Passes (</a:t>
            </a:r>
            <a:r>
              <a:rPr lang="en-US" altLang="zh-CN" sz="1800" b="1" kern="0" dirty="0" smtClean="0"/>
              <a:t>20Y</a:t>
            </a:r>
            <a:r>
              <a:rPr lang="en-US" altLang="zh-CN" sz="1800" b="1" kern="0" dirty="0"/>
              <a:t>, </a:t>
            </a:r>
            <a:r>
              <a:rPr lang="en-US" altLang="zh-CN" sz="1800" b="1" kern="0" dirty="0" smtClean="0"/>
              <a:t>0N</a:t>
            </a:r>
            <a:r>
              <a:rPr lang="en-US" altLang="zh-CN" sz="1800" b="1" kern="0" dirty="0"/>
              <a:t>, </a:t>
            </a:r>
            <a:r>
              <a:rPr lang="en-US" altLang="zh-CN" sz="1800" b="1" kern="0" dirty="0" smtClean="0"/>
              <a:t>4A</a:t>
            </a:r>
            <a:r>
              <a:rPr lang="en-US" altLang="zh-CN" sz="1800" b="1" kern="0" dirty="0"/>
              <a:t>)</a:t>
            </a:r>
          </a:p>
          <a:p>
            <a:pPr marL="0" lvl="1" indent="0">
              <a:buNone/>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(19Y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4A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b="1" kern="0" dirty="0"/>
              <a:t>* Amended result accounts for removal of </a:t>
            </a:r>
            <a:r>
              <a:rPr lang="en-US" altLang="zh-CN" sz="1800" b="1" kern="0" dirty="0" smtClean="0">
                <a:solidFill>
                  <a:srgbClr val="FF0000"/>
                </a:solidFill>
              </a:rPr>
              <a:t>1</a:t>
            </a:r>
            <a:r>
              <a:rPr lang="en-US" altLang="zh-CN" sz="1800" b="1" kern="0" dirty="0" smtClean="0"/>
              <a:t> </a:t>
            </a:r>
            <a:r>
              <a:rPr lang="en-US" altLang="zh-CN" sz="1800" b="1" kern="0" dirty="0"/>
              <a:t>votes of non-voting members</a:t>
            </a:r>
            <a:r>
              <a:rPr lang="en-US" altLang="zh-CN" sz="1800" b="1" kern="0" dirty="0" smtClean="0"/>
              <a:t>.</a:t>
            </a:r>
            <a:endParaRPr lang="en-US" altLang="zh-CN" sz="1800" b="1" kern="0" dirty="0"/>
          </a:p>
        </p:txBody>
      </p:sp>
    </p:spTree>
    <p:extLst>
      <p:ext uri="{BB962C8B-B14F-4D97-AF65-F5344CB8AC3E}">
        <p14:creationId xmlns:p14="http://schemas.microsoft.com/office/powerpoint/2010/main" val="27699148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Results of measurement performed in a sensing session should be obtained by or reported to its initiator</a:t>
            </a:r>
            <a:r>
              <a:rPr lang="en-US" altLang="zh-CN" sz="1800" kern="0" dirty="0" smtClean="0"/>
              <a:t>.</a:t>
            </a:r>
          </a:p>
          <a:p>
            <a:pPr lvl="1">
              <a:defRPr/>
            </a:pPr>
            <a:r>
              <a:rPr lang="en-US" altLang="zh-CN" sz="1800" kern="0" dirty="0" smtClean="0"/>
              <a:t> </a:t>
            </a:r>
            <a:endParaRPr lang="en-US" altLang="zh-CN" sz="1800" kern="0" dirty="0"/>
          </a:p>
          <a:p>
            <a:pPr>
              <a:defRPr/>
            </a:pPr>
            <a:endParaRPr lang="en-US" altLang="zh-CN" sz="2000" kern="0" dirty="0" smtClean="0"/>
          </a:p>
          <a:p>
            <a:pPr marL="0" lvl="1" indent="0">
              <a:buNone/>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Cheng Chen</a:t>
            </a:r>
            <a:r>
              <a:rPr lang="en-US" altLang="zh-CN" sz="1800" b="1" kern="0" dirty="0" smtClean="0"/>
              <a:t>	</a:t>
            </a:r>
          </a:p>
          <a:p>
            <a:pPr marL="0" indent="0">
              <a:defRPr/>
            </a:pPr>
            <a:endParaRPr lang="en-US" altLang="zh-CN" kern="0" dirty="0" smtClean="0"/>
          </a:p>
          <a:p>
            <a:pPr marL="0" lvl="1" indent="0">
              <a:buNone/>
              <a:defRPr/>
            </a:pPr>
            <a:r>
              <a:rPr lang="en-US" altLang="zh-CN" sz="1800" b="1" kern="0" dirty="0"/>
              <a:t>Preliminary Result: Motion Passes (</a:t>
            </a:r>
            <a:r>
              <a:rPr lang="en-US" altLang="zh-CN" sz="1800" b="1" kern="0" dirty="0" smtClean="0"/>
              <a:t>21Y</a:t>
            </a:r>
            <a:r>
              <a:rPr lang="en-US" altLang="zh-CN" sz="1800" b="1" kern="0" dirty="0"/>
              <a:t>, 0N, </a:t>
            </a:r>
            <a:r>
              <a:rPr lang="en-US" altLang="zh-CN" sz="1800" b="1" kern="0" dirty="0" smtClean="0"/>
              <a:t>3A</a:t>
            </a:r>
            <a:r>
              <a:rPr lang="en-US" altLang="zh-CN" sz="1800" b="1" kern="0" dirty="0"/>
              <a:t>)</a:t>
            </a:r>
          </a:p>
          <a:p>
            <a:pPr marL="0" lvl="1" indent="0">
              <a:buNone/>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(20Y</a:t>
            </a:r>
            <a:r>
              <a:rPr lang="en-US" altLang="zh-CN" sz="1800" b="1" dirty="0">
                <a:highlight>
                  <a:srgbClr val="00FF00"/>
                </a:highlight>
              </a:rPr>
              <a:t>, 0N,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b="1" kern="0" dirty="0"/>
              <a:t>* Amended result accounts for removal of </a:t>
            </a:r>
            <a:r>
              <a:rPr lang="en-US" altLang="zh-CN" sz="1800" b="1" kern="0" dirty="0" smtClean="0">
                <a:solidFill>
                  <a:srgbClr val="FF0000"/>
                </a:solidFill>
              </a:rPr>
              <a:t>2</a:t>
            </a:r>
            <a:r>
              <a:rPr lang="en-US" altLang="zh-CN" sz="1800" b="1" kern="0" dirty="0" smtClean="0"/>
              <a:t> </a:t>
            </a:r>
            <a:r>
              <a:rPr lang="en-US" altLang="zh-CN" sz="1800" b="1" kern="0" dirty="0"/>
              <a:t>votes of non-voting members</a:t>
            </a:r>
            <a:r>
              <a:rPr lang="en-US" altLang="zh-CN" sz="1800" b="1" kern="0" dirty="0" smtClean="0"/>
              <a:t>.</a:t>
            </a:r>
            <a:endParaRPr lang="en-US" altLang="zh-CN" sz="1800" b="1" kern="0" dirty="0"/>
          </a:p>
        </p:txBody>
      </p:sp>
    </p:spTree>
    <p:extLst>
      <p:ext uri="{BB962C8B-B14F-4D97-AF65-F5344CB8AC3E}">
        <p14:creationId xmlns:p14="http://schemas.microsoft.com/office/powerpoint/2010/main" val="42734313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February 2, </a:t>
            </a:r>
            <a:r>
              <a:rPr lang="en-US" altLang="en-US" dirty="0" smtClean="0">
                <a:solidFill>
                  <a:srgbClr val="0000FF"/>
                </a:solidFill>
              </a:rPr>
              <a:t>23</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11bf amendment may define more than one type of sensing measurement results</a:t>
            </a:r>
            <a:r>
              <a:rPr lang="en-US" altLang="zh-CN" sz="1800" kern="0" dirty="0" smtClean="0"/>
              <a:t>.</a:t>
            </a:r>
          </a:p>
          <a:p>
            <a:pPr lvl="1">
              <a:defRPr/>
            </a:pPr>
            <a:endParaRPr lang="en-US" altLang="zh-CN" sz="1800" kern="0" dirty="0"/>
          </a:p>
          <a:p>
            <a:pPr lvl="1">
              <a:defRPr/>
            </a:pPr>
            <a:endParaRPr lang="en-US" altLang="zh-CN" sz="1800" kern="0" dirty="0"/>
          </a:p>
          <a:p>
            <a:pPr marL="0" lvl="1" indent="0">
              <a:buNone/>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Oscar </a:t>
            </a:r>
            <a:r>
              <a:rPr lang="en-US" altLang="zh-CN" sz="1800" b="1" kern="0" dirty="0" smtClean="0"/>
              <a:t>Au	</a:t>
            </a:r>
          </a:p>
          <a:p>
            <a:pPr marL="0" indent="0">
              <a:defRPr/>
            </a:pPr>
            <a:endParaRPr lang="en-US" altLang="zh-CN" kern="0" dirty="0" smtClean="0"/>
          </a:p>
          <a:p>
            <a:pPr marL="0" indent="0">
              <a:defRPr/>
            </a:pPr>
            <a:endParaRPr lang="en-US" altLang="zh-CN" kern="0" dirty="0" smtClean="0"/>
          </a:p>
          <a:p>
            <a:pPr marL="0" lvl="1" indent="0">
              <a:buNone/>
              <a:defRPr/>
            </a:pPr>
            <a:r>
              <a:rPr lang="en-US" altLang="zh-CN" sz="1800" b="1" kern="0" dirty="0" smtClean="0"/>
              <a:t>Result: </a:t>
            </a:r>
            <a:r>
              <a:rPr lang="en-US" altLang="zh-CN" sz="1800" dirty="0">
                <a:highlight>
                  <a:srgbClr val="00FF00"/>
                </a:highlight>
              </a:rPr>
              <a:t>Approved by unanimous </a:t>
            </a:r>
            <a:r>
              <a:rPr lang="en-US" altLang="zh-CN" sz="1800" dirty="0" smtClean="0">
                <a:highlight>
                  <a:srgbClr val="00FF00"/>
                </a:highlight>
              </a:rPr>
              <a:t>consent</a:t>
            </a:r>
            <a:endParaRPr lang="en-US" altLang="zh-CN" sz="1800" kern="0" dirty="0"/>
          </a:p>
        </p:txBody>
      </p:sp>
    </p:spTree>
    <p:extLst>
      <p:ext uri="{BB962C8B-B14F-4D97-AF65-F5344CB8AC3E}">
        <p14:creationId xmlns:p14="http://schemas.microsoft.com/office/powerpoint/2010/main" val="22136450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type of measurement result </a:t>
            </a:r>
            <a:r>
              <a:rPr lang="en-US" altLang="zh-CN" sz="1800" kern="0" dirty="0" smtClean="0"/>
              <a:t>reported in </a:t>
            </a:r>
            <a:r>
              <a:rPr lang="en-US" altLang="zh-CN" sz="1800" kern="0" dirty="0"/>
              <a:t>a sensing session shall be decided by its initiator</a:t>
            </a:r>
            <a:r>
              <a:rPr lang="en-US" altLang="zh-CN" sz="1800" kern="0" dirty="0" smtClean="0"/>
              <a:t>.</a:t>
            </a:r>
          </a:p>
          <a:p>
            <a:pPr lvl="1">
              <a:defRPr/>
            </a:pPr>
            <a:endParaRPr lang="en-US" altLang="zh-CN" sz="1800" kern="0" dirty="0"/>
          </a:p>
          <a:p>
            <a:pPr lvl="1">
              <a:defRPr/>
            </a:pPr>
            <a:endParaRPr lang="en-US" altLang="zh-CN" sz="1800" kern="0" dirty="0" smtClean="0"/>
          </a:p>
          <a:p>
            <a:pPr marL="0" lvl="1" indent="0">
              <a:buNone/>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marL="0" indent="0">
              <a:defRPr/>
            </a:pPr>
            <a:endParaRPr lang="en-US" altLang="zh-CN" kern="0" dirty="0" smtClean="0"/>
          </a:p>
          <a:p>
            <a:pPr marL="0" lvl="1" indent="0">
              <a:buNone/>
              <a:defRPr/>
            </a:pPr>
            <a:r>
              <a:rPr lang="en-US" altLang="zh-CN" sz="1800" b="1" kern="0" dirty="0"/>
              <a:t>Preliminary Result: Motion Passes (</a:t>
            </a:r>
            <a:r>
              <a:rPr lang="en-US" altLang="zh-CN" sz="1800" b="1" kern="0" dirty="0" smtClean="0"/>
              <a:t>20Y</a:t>
            </a:r>
            <a:r>
              <a:rPr lang="en-US" altLang="zh-CN" sz="1800" b="1" kern="0" dirty="0"/>
              <a:t>, </a:t>
            </a:r>
            <a:r>
              <a:rPr lang="en-US" altLang="zh-CN" sz="1800" b="1" kern="0" dirty="0" smtClean="0"/>
              <a:t>1N</a:t>
            </a:r>
            <a:r>
              <a:rPr lang="en-US" altLang="zh-CN" sz="1800" b="1" kern="0" dirty="0"/>
              <a:t>, 3A)</a:t>
            </a:r>
          </a:p>
          <a:p>
            <a:pPr marL="0" lvl="1" indent="0">
              <a:buNone/>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2A)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b="1" kern="0" dirty="0"/>
              <a:t>* Amended result accounts for removal of </a:t>
            </a:r>
            <a:r>
              <a:rPr lang="en-US" altLang="zh-CN" sz="1800" b="1" kern="0" dirty="0" smtClean="0">
                <a:solidFill>
                  <a:srgbClr val="FF0000"/>
                </a:solidFill>
              </a:rPr>
              <a:t>3</a:t>
            </a:r>
            <a:r>
              <a:rPr lang="en-US" altLang="zh-CN" sz="1800" b="1" kern="0" dirty="0" smtClean="0"/>
              <a:t> </a:t>
            </a:r>
            <a:r>
              <a:rPr lang="en-US" altLang="zh-CN" sz="1800" b="1" kern="0" dirty="0"/>
              <a:t>votes of non-voting members</a:t>
            </a:r>
            <a:r>
              <a:rPr lang="en-US" altLang="zh-CN" sz="1800" b="1" kern="0" dirty="0" smtClean="0"/>
              <a:t>.</a:t>
            </a:r>
            <a:endParaRPr lang="en-US" altLang="zh-CN" sz="1800" b="1" kern="0" dirty="0"/>
          </a:p>
        </p:txBody>
      </p:sp>
    </p:spTree>
    <p:extLst>
      <p:ext uri="{BB962C8B-B14F-4D97-AF65-F5344CB8AC3E}">
        <p14:creationId xmlns:p14="http://schemas.microsoft.com/office/powerpoint/2010/main" val="1460271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104689</TotalTime>
  <Words>2378</Words>
  <Application>Microsoft Office PowerPoint</Application>
  <PresentationFormat>全屏显示(4:3)</PresentationFormat>
  <Paragraphs>454</Paragraphs>
  <Slides>31</Slides>
  <Notes>31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31</vt:i4>
      </vt:variant>
    </vt:vector>
  </HeadingPairs>
  <TitlesOfParts>
    <vt:vector size="39" baseType="lpstr">
      <vt:lpstr>Monotype Sorts</vt:lpstr>
      <vt:lpstr>MS Gothic</vt:lpstr>
      <vt:lpstr>MS PGothic</vt:lpstr>
      <vt:lpstr>Arial</vt:lpstr>
      <vt:lpstr>Calibri</vt:lpstr>
      <vt:lpstr>Helvetica</vt:lpstr>
      <vt:lpstr>Times New Roman</vt:lpstr>
      <vt:lpstr>802-11-Submission</vt:lpstr>
      <vt:lpstr>Task Group bf Meeting agenda, February2021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4614</cp:revision>
  <cp:lastPrinted>2014-11-04T15:04:57Z</cp:lastPrinted>
  <dcterms:created xsi:type="dcterms:W3CDTF">2007-04-17T18:10:23Z</dcterms:created>
  <dcterms:modified xsi:type="dcterms:W3CDTF">2021-02-24T01:31:36Z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1614086168</vt:lpwstr>
  </property>
</Properties>
</file>