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handoutMasterIdLst>
    <p:handoutMasterId r:id="rId32"/>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81" r:id="rId19"/>
    <p:sldId id="1028" r:id="rId20"/>
    <p:sldId id="1039" r:id="rId21"/>
    <p:sldId id="1030" r:id="rId22"/>
    <p:sldId id="1072" r:id="rId23"/>
    <p:sldId id="1100" r:id="rId24"/>
    <p:sldId id="1101" r:id="rId25"/>
    <p:sldId id="1102" r:id="rId26"/>
    <p:sldId id="1043" r:id="rId27"/>
    <p:sldId id="1044" r:id="rId28"/>
    <p:sldId id="1103" r:id="rId29"/>
    <p:sldId id="1105" r:id="rId3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19" autoAdjust="0"/>
    <p:restoredTop sz="95405"/>
  </p:normalViewPr>
  <p:slideViewPr>
    <p:cSldViewPr showGuides="1">
      <p:cViewPr varScale="1">
        <p:scale>
          <a:sx n="80" d="100"/>
          <a:sy n="80" d="100"/>
        </p:scale>
        <p:origin x="72"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7</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2021-01-30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7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Feb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752645"/>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Feb 2</a:t>
            </a:r>
            <a:r>
              <a:rPr lang="en-US" altLang="zh-CN" sz="2400" baseline="30000" dirty="0" smtClean="0">
                <a:solidFill>
                  <a:schemeClr val="bg1">
                    <a:lumMod val="85000"/>
                  </a:schemeClr>
                </a:solidFill>
                <a:cs typeface="+mn-ea"/>
                <a:sym typeface="+mn-ea"/>
              </a:rPr>
              <a:t>nd</a:t>
            </a:r>
            <a:r>
              <a:rPr lang="en-US" altLang="zh-CN" sz="2400" dirty="0" smtClean="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11:00am</a:t>
            </a:r>
            <a:r>
              <a:rPr lang="en-US" altLang="zh-CN" sz="2400" dirty="0">
                <a:solidFill>
                  <a:schemeClr val="bg1">
                    <a:lumMod val="85000"/>
                  </a:schemeClr>
                </a:solidFill>
                <a:cs typeface="+mn-ea"/>
                <a:sym typeface="+mn-ea"/>
              </a:rPr>
              <a:t>, ET; </a:t>
            </a:r>
            <a:r>
              <a:rPr lang="en-US" altLang="zh-CN" sz="2400" dirty="0" err="1">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strike="sngStrike" dirty="0" smtClean="0">
                <a:solidFill>
                  <a:srgbClr val="FF0000"/>
                </a:solidFill>
                <a:cs typeface="+mn-ea"/>
                <a:sym typeface="+mn-ea"/>
              </a:rPr>
              <a:t>Feb 5</a:t>
            </a:r>
            <a:r>
              <a:rPr lang="en-US" altLang="zh-CN" sz="2400" strike="sngStrike" baseline="30000" dirty="0" smtClean="0">
                <a:solidFill>
                  <a:srgbClr val="FF0000"/>
                </a:solidFill>
                <a:cs typeface="+mn-ea"/>
                <a:sym typeface="+mn-ea"/>
              </a:rPr>
              <a:t>th</a:t>
            </a:r>
            <a:r>
              <a:rPr lang="en-US" altLang="zh-CN" sz="2400" strike="sngStrike" dirty="0">
                <a:solidFill>
                  <a:srgbClr val="FF0000"/>
                </a:solidFill>
                <a:cs typeface="+mn-ea"/>
                <a:sym typeface="+mn-ea"/>
              </a:rPr>
              <a:t>, 9:00am ~ </a:t>
            </a:r>
            <a:r>
              <a:rPr lang="en-US" altLang="zh-CN" sz="2400" strike="sngStrike" dirty="0" smtClean="0">
                <a:solidFill>
                  <a:srgbClr val="FF0000"/>
                </a:solidFill>
                <a:cs typeface="+mn-ea"/>
                <a:sym typeface="+mn-ea"/>
              </a:rPr>
              <a:t>11:00am</a:t>
            </a:r>
            <a:r>
              <a:rPr lang="en-US" altLang="zh-CN" sz="2400" strike="sngStrike" dirty="0">
                <a:solidFill>
                  <a:srgbClr val="FF0000"/>
                </a:solidFill>
                <a:cs typeface="+mn-ea"/>
                <a:sym typeface="+mn-ea"/>
              </a:rPr>
              <a:t>, ET; </a:t>
            </a:r>
            <a:r>
              <a:rPr lang="en-US" altLang="zh-CN" sz="2400" strike="sngStrike" dirty="0" err="1">
                <a:solidFill>
                  <a:srgbClr val="FF0000"/>
                </a:solidFill>
                <a:cs typeface="+mn-ea"/>
                <a:sym typeface="+mn-ea"/>
              </a:rPr>
              <a:t>Webex</a:t>
            </a:r>
            <a:endParaRPr lang="en-US" altLang="zh-CN" sz="2400" strike="sngStrike" dirty="0" smtClean="0">
              <a:solidFill>
                <a:srgbClr val="FF0000"/>
              </a:solidFill>
              <a:cs typeface="+mn-ea"/>
              <a:sym typeface="+mn-ea"/>
            </a:endParaRPr>
          </a:p>
          <a:p>
            <a:pPr eaLnBrk="1" hangingPunct="1"/>
            <a:r>
              <a:rPr lang="en-US" altLang="zh-CN" sz="2400" dirty="0" smtClean="0">
                <a:solidFill>
                  <a:schemeClr val="bg1">
                    <a:lumMod val="85000"/>
                  </a:schemeClr>
                </a:solidFill>
                <a:cs typeface="+mn-ea"/>
                <a:sym typeface="+mn-ea"/>
              </a:rPr>
              <a:t>Feb 9</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9:00am ~ </a:t>
            </a:r>
            <a:r>
              <a:rPr lang="en-US" altLang="zh-CN" sz="2400" dirty="0" smtClean="0">
                <a:solidFill>
                  <a:schemeClr val="bg1">
                    <a:lumMod val="85000"/>
                  </a:schemeClr>
                </a:solidFill>
                <a:cs typeface="+mn-ea"/>
                <a:sym typeface="+mn-ea"/>
              </a:rPr>
              <a:t>11:00am</a:t>
            </a:r>
            <a:r>
              <a:rPr lang="en-US" altLang="zh-CN" sz="2400" dirty="0">
                <a:solidFill>
                  <a:schemeClr val="bg1">
                    <a:lumMod val="85000"/>
                  </a:schemeClr>
                </a:solidFill>
                <a:cs typeface="+mn-ea"/>
                <a:sym typeface="+mn-ea"/>
              </a:rPr>
              <a:t>, ET; </a:t>
            </a:r>
            <a:r>
              <a:rPr lang="en-US" altLang="zh-CN" sz="2400" dirty="0" err="1">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Feb 23</a:t>
            </a:r>
            <a:r>
              <a:rPr lang="en-US" altLang="zh-CN" sz="2400" baseline="30000" dirty="0" smtClean="0">
                <a:solidFill>
                  <a:schemeClr val="bg1">
                    <a:lumMod val="85000"/>
                  </a:schemeClr>
                </a:solidFill>
                <a:cs typeface="+mn-ea"/>
                <a:sym typeface="+mn-ea"/>
              </a:rPr>
              <a:t>rd</a:t>
            </a:r>
            <a:r>
              <a:rPr lang="en-US" altLang="zh-CN" sz="2400" dirty="0">
                <a:solidFill>
                  <a:schemeClr val="bg1">
                    <a:lumMod val="85000"/>
                  </a:schemeClr>
                </a:solidFill>
                <a:cs typeface="+mn-ea"/>
                <a:sym typeface="+mn-ea"/>
              </a:rPr>
              <a:t>, 9:00am ~ </a:t>
            </a:r>
            <a:r>
              <a:rPr lang="en-US" altLang="zh-CN" sz="2400" dirty="0" smtClean="0">
                <a:solidFill>
                  <a:schemeClr val="bg1">
                    <a:lumMod val="85000"/>
                  </a:schemeClr>
                </a:solidFill>
                <a:cs typeface="+mn-ea"/>
                <a:sym typeface="+mn-ea"/>
              </a:rPr>
              <a:t>11:00am</a:t>
            </a:r>
            <a:r>
              <a:rPr lang="en-US" altLang="zh-CN" sz="2400" dirty="0">
                <a:solidFill>
                  <a:schemeClr val="bg1">
                    <a:lumMod val="85000"/>
                  </a:schemeClr>
                </a:solidFill>
                <a:cs typeface="+mn-ea"/>
                <a:sym typeface="+mn-ea"/>
              </a:rPr>
              <a:t>, ET; </a:t>
            </a:r>
            <a:r>
              <a:rPr lang="en-US" altLang="zh-CN" sz="2400" dirty="0" err="1">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Mar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10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11:15am ~ </a:t>
            </a:r>
            <a:r>
              <a:rPr lang="en-US" altLang="zh-CN" sz="2400" dirty="0" smtClean="0">
                <a:solidFill>
                  <a:srgbClr val="00B050"/>
                </a:solidFill>
                <a:cs typeface="+mn-ea"/>
                <a:sym typeface="+mn-ea"/>
              </a:rPr>
              <a:t>1:15pm</a:t>
            </a:r>
            <a:r>
              <a:rPr lang="en-US" altLang="zh-CN" sz="2400" dirty="0" smtClean="0">
                <a:solidFill>
                  <a:srgbClr val="00B050"/>
                </a:solidFill>
                <a:cs typeface="+mn-ea"/>
                <a:sym typeface="+mn-ea"/>
              </a:rPr>
              <a:t>,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smtClean="0">
                <a:solidFill>
                  <a:srgbClr val="00B050"/>
                </a:solidFill>
                <a:cs typeface="+mn-ea"/>
                <a:sym typeface="+mn-ea"/>
              </a:rPr>
              <a:t>7</a:t>
            </a:r>
            <a:r>
              <a:rPr lang="en-US" altLang="zh-CN" sz="2400" dirty="0" smtClean="0">
                <a:solidFill>
                  <a:srgbClr val="00B050"/>
                </a:solidFill>
                <a:cs typeface="+mn-ea"/>
                <a:sym typeface="+mn-ea"/>
              </a:rPr>
              <a:t>:00pm ~ 9:00pm</a:t>
            </a:r>
            <a:r>
              <a:rPr lang="en-US" altLang="zh-CN" sz="2400" dirty="0" smtClean="0">
                <a:solidFill>
                  <a:srgbClr val="00B050"/>
                </a:solidFill>
                <a:cs typeface="+mn-ea"/>
                <a:sym typeface="+mn-ea"/>
              </a:rPr>
              <a:t>, </a:t>
            </a:r>
            <a:r>
              <a:rPr lang="en-US" altLang="zh-CN" sz="2400" dirty="0" smtClean="0">
                <a:solidFill>
                  <a:srgbClr val="00B050"/>
                </a:solidFill>
                <a:cs typeface="+mn-ea"/>
                <a:sym typeface="+mn-ea"/>
              </a:rPr>
              <a:t>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12</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smtClean="0">
                <a:solidFill>
                  <a:srgbClr val="00B050"/>
                </a:solidFill>
                <a:cs typeface="+mn-ea"/>
                <a:sym typeface="+mn-ea"/>
              </a:rPr>
              <a:t>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11:00am</a:t>
            </a:r>
            <a:r>
              <a:rPr lang="en-US" altLang="zh-CN" sz="2400" dirty="0">
                <a:solidFill>
                  <a:srgbClr val="00B050"/>
                </a:solidFill>
                <a:cs typeface="+mn-ea"/>
                <a:sym typeface="+mn-ea"/>
              </a:rPr>
              <a:t>,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690541326"/>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11-20/1923r11, </a:t>
                      </a:r>
                      <a:r>
                        <a:rPr lang="en-US" altLang="zh-CN" sz="1200" dirty="0" smtClean="0">
                          <a:solidFill>
                            <a:srgbClr val="0070C0"/>
                          </a:solidFill>
                        </a:rPr>
                        <a:t>11-21/0177r2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a:t>
                      </a:r>
                      <a:r>
                        <a:rPr lang="en-US" altLang="zh-CN" sz="1200" dirty="0" smtClean="0">
                          <a:solidFill>
                            <a:srgbClr val="0070C0"/>
                          </a:solidFill>
                          <a:sym typeface="+mn-ea"/>
                        </a:rPr>
                        <a:t>11-21/0185r0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2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a:t>
            </a:r>
            <a:r>
              <a:rPr lang="en-US" altLang="zh-CN" sz="1600" dirty="0" smtClean="0">
                <a:solidFill>
                  <a:srgbClr val="00B050"/>
                </a:solidFill>
                <a:latin typeface="Calibri" panose="020F0502020204030204" pitchFamily="34" charset="0"/>
                <a:cs typeface="Calibri" panose="020F0502020204030204" pitchFamily="34" charset="0"/>
              </a:rPr>
              <a:t>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11-20/1939r2, </a:t>
            </a:r>
            <a:r>
              <a:rPr lang="en-US" altLang="zh-CN" sz="1600" dirty="0" smtClean="0">
                <a:solidFill>
                  <a:srgbClr val="FFC000"/>
                </a:solidFill>
                <a:latin typeface="Calibri" panose="020F0502020204030204" pitchFamily="34" charset="0"/>
                <a:cs typeface="Calibri" panose="020F0502020204030204" pitchFamily="34" charset="0"/>
              </a:rPr>
              <a:t>resolution clause 3 comments for lb251, Joseph Levy (</a:t>
            </a:r>
            <a:r>
              <a:rPr lang="en-US" altLang="zh-CN" sz="1600" dirty="0" err="1" smtClean="0">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11-21/0083r1, </a:t>
            </a:r>
            <a:r>
              <a:rPr lang="en-US" altLang="zh-CN" sz="1600" dirty="0">
                <a:solidFill>
                  <a:schemeClr val="tx1"/>
                </a:solidFill>
                <a:latin typeface="Calibri" panose="020F0502020204030204" pitchFamily="34" charset="0"/>
                <a:cs typeface="Calibri" panose="020F0502020204030204" pitchFamily="34" charset="0"/>
              </a:rPr>
              <a:t>LB251 Comment Resolution for 11bd D1.0 Clause 4 General </a:t>
            </a:r>
            <a:r>
              <a:rPr lang="en-US" altLang="zh-CN" sz="1600" dirty="0" smtClean="0">
                <a:solidFill>
                  <a:schemeClr val="tx1"/>
                </a:solidFill>
                <a:latin typeface="Calibri" panose="020F0502020204030204" pitchFamily="34" charset="0"/>
                <a:cs typeface="Calibri" panose="020F0502020204030204" pitchFamily="34" charset="0"/>
              </a:rPr>
              <a:t>description, Stephan Sand (DLR)</a:t>
            </a: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11-21/0097r0</a:t>
            </a:r>
            <a:r>
              <a:rPr lang="en-US" altLang="zh-CN" sz="1600" dirty="0" smtClean="0">
                <a:solidFill>
                  <a:schemeClr val="tx1"/>
                </a:solidFill>
                <a:latin typeface="Calibri" panose="020F0502020204030204" pitchFamily="34" charset="0"/>
                <a:cs typeface="Calibri" panose="020F0502020204030204" pitchFamily="34" charset="0"/>
              </a:rPr>
              <a:t>,</a:t>
            </a:r>
            <a:r>
              <a:rPr lang="zh-CN" altLang="zh-CN" sz="1600" dirty="0" smtClean="0">
                <a:solidFill>
                  <a:schemeClr val="tx1"/>
                </a:solidFill>
                <a:latin typeface="Calibri" panose="020F0502020204030204" pitchFamily="34" charset="0"/>
                <a:cs typeface="Calibri" panose="020F0502020204030204" pitchFamily="34" charset="0"/>
              </a:rPr>
              <a:t> </a:t>
            </a:r>
            <a:r>
              <a:rPr lang="zh-CN" altLang="zh-CN" sz="1600" dirty="0">
                <a:solidFill>
                  <a:schemeClr val="tx1"/>
                </a:solidFill>
                <a:latin typeface="Calibri" panose="020F0502020204030204" pitchFamily="34" charset="0"/>
                <a:cs typeface="Calibri" panose="020F0502020204030204" pitchFamily="34" charset="0"/>
              </a:rPr>
              <a:t>D1.0 title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Bahar</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Sadeghi</a:t>
            </a:r>
            <a:r>
              <a:rPr lang="en-US" altLang="zh-CN" sz="1600" dirty="0" smtClean="0">
                <a:solidFill>
                  <a:schemeClr val="tx1"/>
                </a:solidFill>
                <a:latin typeface="Calibri" panose="020F0502020204030204" pitchFamily="34" charset="0"/>
                <a:cs typeface="Calibri" panose="020F0502020204030204" pitchFamily="34" charset="0"/>
              </a:rPr>
              <a:t> (Intel)</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11-21/0107r0</a:t>
            </a:r>
            <a:r>
              <a:rPr lang="en-US" altLang="zh-CN" sz="1600" dirty="0" smtClean="0">
                <a:solidFill>
                  <a:schemeClr val="tx1"/>
                </a:solidFill>
                <a:latin typeface="Calibri" panose="020F0502020204030204" pitchFamily="34" charset="0"/>
                <a:cs typeface="Calibri" panose="020F0502020204030204" pitchFamily="34" charset="0"/>
              </a:rPr>
              <a:t>,</a:t>
            </a:r>
            <a:r>
              <a:rPr lang="zh-CN" altLang="zh-CN" sz="1600" dirty="0" smtClean="0">
                <a:solidFill>
                  <a:schemeClr val="tx1"/>
                </a:solidFill>
                <a:latin typeface="Calibri" panose="020F0502020204030204" pitchFamily="34" charset="0"/>
                <a:cs typeface="Calibri" panose="020F0502020204030204" pitchFamily="34" charset="0"/>
              </a:rPr>
              <a:t> </a:t>
            </a:r>
            <a:r>
              <a:rPr lang="zh-CN" altLang="zh-CN" sz="1600" dirty="0">
                <a:solidFill>
                  <a:schemeClr val="tx1"/>
                </a:solidFill>
                <a:latin typeface="Calibri" panose="020F0502020204030204" pitchFamily="34" charset="0"/>
                <a:cs typeface="Calibri" panose="020F0502020204030204" pitchFamily="34" charset="0"/>
              </a:rPr>
              <a:t>general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r>
              <a:rPr lang="en-US" altLang="zh-CN" sz="1600" dirty="0" smtClean="0">
                <a:solidFill>
                  <a:schemeClr val="tx1"/>
                </a:solidFill>
                <a:latin typeface="Calibri" panose="020F0502020204030204" pitchFamily="34" charset="0"/>
                <a:cs typeface="Calibri" panose="020F0502020204030204" pitchFamily="34" charset="0"/>
              </a:rPr>
              <a:t>)</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a:t>
            </a:r>
            <a:r>
              <a:rPr lang="en-US" altLang="zh-CN" sz="1600" dirty="0" smtClean="0">
                <a:solidFill>
                  <a:schemeClr val="tx1"/>
                </a:solidFill>
                <a:latin typeface="Calibri" panose="020F0502020204030204" pitchFamily="34" charset="0"/>
                <a:cs typeface="Calibri" panose="020F0502020204030204" pitchFamily="34" charset="0"/>
              </a:rPr>
              <a:t>-</a:t>
            </a:r>
            <a:r>
              <a:rPr lang="zh-CN" altLang="zh-CN" sz="1600" dirty="0" smtClean="0">
                <a:solidFill>
                  <a:schemeClr val="tx1"/>
                </a:solidFill>
                <a:latin typeface="Calibri" panose="020F0502020204030204" pitchFamily="34" charset="0"/>
                <a:cs typeface="Calibri" panose="020F0502020204030204" pitchFamily="34" charset="0"/>
              </a:rPr>
              <a:t>21/0108r0</a:t>
            </a:r>
            <a:r>
              <a:rPr lang="en-US" altLang="zh-CN" sz="1600" dirty="0" smtClean="0">
                <a:solidFill>
                  <a:schemeClr val="tx1"/>
                </a:solidFill>
                <a:latin typeface="Calibri" panose="020F0502020204030204" pitchFamily="34" charset="0"/>
                <a:cs typeface="Calibri" panose="020F0502020204030204" pitchFamily="34" charset="0"/>
              </a:rPr>
              <a:t>, </a:t>
            </a:r>
            <a:r>
              <a:rPr lang="zh-CN" altLang="zh-CN" sz="1600" dirty="0" smtClean="0">
                <a:solidFill>
                  <a:schemeClr val="tx1"/>
                </a:solidFill>
                <a:latin typeface="Calibri" panose="020F0502020204030204" pitchFamily="34" charset="0"/>
                <a:cs typeface="Calibri" panose="020F0502020204030204" pitchFamily="34" charset="0"/>
              </a:rPr>
              <a:t>Clause </a:t>
            </a:r>
            <a:r>
              <a:rPr lang="zh-CN" altLang="zh-CN" sz="1600" dirty="0">
                <a:solidFill>
                  <a:schemeClr val="tx1"/>
                </a:solidFill>
                <a:latin typeface="Calibri" panose="020F0502020204030204" pitchFamily="34" charset="0"/>
                <a:cs typeface="Calibri" panose="020F0502020204030204" pitchFamily="34" charset="0"/>
              </a:rPr>
              <a:t>31.1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11-21/0109r0</a:t>
            </a:r>
            <a:r>
              <a:rPr lang="en-US" altLang="zh-CN" sz="1600" dirty="0" smtClean="0">
                <a:solidFill>
                  <a:schemeClr val="tx1"/>
                </a:solidFill>
                <a:latin typeface="Calibri" panose="020F0502020204030204" pitchFamily="34" charset="0"/>
                <a:cs typeface="Calibri" panose="020F0502020204030204" pitchFamily="34" charset="0"/>
              </a:rPr>
              <a:t>, </a:t>
            </a:r>
            <a:r>
              <a:rPr lang="zh-CN" altLang="zh-CN" sz="1600" dirty="0" smtClean="0">
                <a:solidFill>
                  <a:schemeClr val="tx1"/>
                </a:solidFill>
                <a:latin typeface="Calibri" panose="020F0502020204030204" pitchFamily="34" charset="0"/>
                <a:cs typeface="Calibri" panose="020F0502020204030204" pitchFamily="34" charset="0"/>
              </a:rPr>
              <a:t>Clause </a:t>
            </a:r>
            <a:r>
              <a:rPr lang="zh-CN" altLang="zh-CN" sz="1600" dirty="0">
                <a:solidFill>
                  <a:schemeClr val="tx1"/>
                </a:solidFill>
                <a:latin typeface="Calibri" panose="020F0502020204030204" pitchFamily="34" charset="0"/>
                <a:cs typeface="Calibri" panose="020F0502020204030204" pitchFamily="34" charset="0"/>
              </a:rPr>
              <a:t>32.1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chemeClr val="tx1"/>
                </a:solidFill>
                <a:latin typeface="Calibri" panose="020F0502020204030204" pitchFamily="34" charset="0"/>
                <a:cs typeface="Calibri" panose="020F0502020204030204" pitchFamily="34" charset="0"/>
              </a:rPr>
              <a:t>11-21/0110r0</a:t>
            </a:r>
            <a:r>
              <a:rPr lang="en-US" altLang="zh-CN" sz="1600" dirty="0" smtClean="0">
                <a:solidFill>
                  <a:schemeClr val="tx1"/>
                </a:solidFill>
                <a:latin typeface="Calibri" panose="020F0502020204030204" pitchFamily="34" charset="0"/>
                <a:cs typeface="Calibri" panose="020F0502020204030204" pitchFamily="34" charset="0"/>
              </a:rPr>
              <a:t>, </a:t>
            </a:r>
            <a:r>
              <a:rPr lang="zh-CN" altLang="zh-CN" sz="1600" dirty="0" smtClean="0">
                <a:solidFill>
                  <a:schemeClr val="tx1"/>
                </a:solidFill>
                <a:latin typeface="Calibri" panose="020F0502020204030204" pitchFamily="34" charset="0"/>
                <a:cs typeface="Calibri" panose="020F0502020204030204" pitchFamily="34" charset="0"/>
              </a:rPr>
              <a:t>Annex </a:t>
            </a:r>
            <a:r>
              <a:rPr lang="zh-CN" altLang="zh-CN" sz="1600" dirty="0">
                <a:solidFill>
                  <a:schemeClr val="tx1"/>
                </a:solidFill>
                <a:latin typeface="Calibri" panose="020F0502020204030204" pitchFamily="34" charset="0"/>
                <a:cs typeface="Calibri" panose="020F0502020204030204" pitchFamily="34" charset="0"/>
              </a:rPr>
              <a:t>C3 comments </a:t>
            </a:r>
            <a:r>
              <a:rPr lang="zh-CN" altLang="zh-CN" sz="1600" dirty="0" smtClean="0">
                <a:solidFill>
                  <a:schemeClr val="tx1"/>
                </a:solidFill>
                <a:latin typeface="Calibri" panose="020F0502020204030204" pitchFamily="34" charset="0"/>
                <a:cs typeface="Calibri" panose="020F0502020204030204" pitchFamily="34" charset="0"/>
              </a:rPr>
              <a:t>resolution</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8215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a:t>
            </a:r>
            <a:r>
              <a:rPr lang="en-US" altLang="zh-CN" sz="2100" b="1" dirty="0"/>
              <a:t>11-21/0126, Comment resolution for 32-3-9-9, Miguel Lopez (Ericsson)</a:t>
            </a:r>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Feb 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11-21/0126r1)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D1.1 </a:t>
            </a:r>
            <a:r>
              <a:rPr lang="en-US" altLang="zh-CN" sz="2400" dirty="0"/>
              <a:t>as in </a:t>
            </a:r>
            <a:r>
              <a:rPr lang="en-US" altLang="zh-CN" sz="2400" dirty="0" smtClean="0"/>
              <a:t>11-21/0126r1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smtClean="0">
                <a:latin typeface="Calibri" panose="020F0502020204030204" pitchFamily="34" charset="0"/>
                <a:cs typeface="Calibri" panose="020F0502020204030204" pitchFamily="34" charset="0"/>
              </a:rPr>
              <a:t>CID 1504, 1505 and 1599</a:t>
            </a: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7Y/0N/4A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a:t>
            </a:r>
            <a:r>
              <a:rPr lang="en-US" altLang="zh-CN" sz="2500" dirty="0" smtClean="0"/>
              <a:t>508 8121</a:t>
            </a:r>
            <a:endParaRPr lang="en-US" altLang="zh-CN" sz="2500" dirty="0"/>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179 508 8121</a:t>
            </a:r>
          </a:p>
          <a:p>
            <a:endParaRPr lang="en-US" altLang="zh-CN" sz="2400" dirty="0"/>
          </a:p>
          <a:p>
            <a:r>
              <a:rPr lang="en-US" altLang="zh-CN" sz="2400" dirty="0"/>
              <a:t>Join from a video system or application: dial </a:t>
            </a:r>
            <a:r>
              <a:rPr lang="en-US" altLang="zh-CN" sz="2400" dirty="0" smtClean="0"/>
              <a:t>1795088121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1795088121.ieee802.my@lync.webex.com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84378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a:t>Revisit 11-21/0070</a:t>
            </a:r>
          </a:p>
          <a:p>
            <a:pPr marL="800100" lvl="1" indent="-342900" eaLnBrk="0" hangingPunct="0">
              <a:buFontTx/>
              <a:buChar char="•"/>
              <a:defRPr/>
            </a:pPr>
            <a:r>
              <a:rPr lang="en-US" altLang="zh-CN" b="1" dirty="0" smtClean="0"/>
              <a:t>Continue </a:t>
            </a:r>
            <a:r>
              <a:rPr lang="en-US" altLang="zh-CN" b="1" dirty="0" smtClean="0"/>
              <a:t>submissions in </a:t>
            </a:r>
            <a:r>
              <a:rPr lang="en-US" altLang="zh-CN" b="1" dirty="0" smtClean="0"/>
              <a:t>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Feb</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23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rd</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23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a:t>
            </a:r>
            <a:r>
              <a:rPr lang="en-US" altLang="zh-CN" sz="2500" dirty="0" smtClean="0"/>
              <a:t>263 0444</a:t>
            </a:r>
            <a:endParaRPr lang="en-US" altLang="zh-CN" sz="2500" dirty="0"/>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179 263 </a:t>
            </a:r>
            <a:r>
              <a:rPr lang="en-US" altLang="zh-CN" sz="2400" dirty="0" smtClean="0"/>
              <a:t>0444</a:t>
            </a:r>
            <a:endParaRPr lang="en-US" altLang="zh-CN" sz="2400" dirty="0"/>
          </a:p>
          <a:p>
            <a:endParaRPr lang="en-US" altLang="zh-CN" sz="2400" dirty="0"/>
          </a:p>
          <a:p>
            <a:r>
              <a:rPr lang="en-US" altLang="zh-CN" sz="2400" dirty="0"/>
              <a:t>Join from a video system or application: dial </a:t>
            </a:r>
            <a:r>
              <a:rPr lang="en-US" altLang="zh-CN" sz="2400" dirty="0" smtClean="0"/>
              <a:t>1792630444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1792630444.ieee802.my@lync.webex.com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33780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 for 11-21/0070r5, </a:t>
            </a:r>
            <a:r>
              <a:rPr lang="en-US" altLang="zh-CN" sz="2100" b="1" dirty="0"/>
              <a:t>D1.0 Comment Resolution for Clause 31.2.2, </a:t>
            </a:r>
            <a:r>
              <a:rPr lang="en-US" altLang="zh-CN" sz="2100" b="1" dirty="0" err="1"/>
              <a:t>Hanseul</a:t>
            </a:r>
            <a:r>
              <a:rPr lang="en-US" altLang="zh-CN" sz="2100" b="1" dirty="0"/>
              <a:t> Hong (WILUS</a:t>
            </a:r>
            <a:r>
              <a:rPr lang="en-US" altLang="zh-CN" sz="2100" b="1" dirty="0" smtClean="0"/>
              <a:t>)</a:t>
            </a:r>
            <a:endParaRPr lang="en-US" altLang="zh-CN" sz="2100" b="1" dirty="0"/>
          </a:p>
          <a:p>
            <a:pPr marL="800100" lvl="1" indent="-342900" eaLnBrk="0" hangingPunct="0">
              <a:buFontTx/>
              <a:buChar char="•"/>
              <a:defRPr/>
            </a:pPr>
            <a:r>
              <a:rPr lang="en-US" altLang="zh-CN" sz="2100" b="1" dirty="0"/>
              <a:t>Continue submissions </a:t>
            </a:r>
            <a:r>
              <a:rPr lang="en-US" altLang="zh-CN" b="1" dirty="0" smtClean="0"/>
              <a:t>in submission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11-21/0070r5)</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13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11-21/0070r5</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1021, 1022, 1224, 1225, 1227, 1422, 1423, 1486, 1487, 1494, 1754, 1789</a:t>
            </a:r>
            <a:r>
              <a:rPr lang="en-GB" altLang="zh-CN" sz="2100" dirty="0" smtClean="0">
                <a:latin typeface="Calibri" panose="020F0502020204030204" pitchFamily="34" charset="0"/>
                <a:cs typeface="Calibri" panose="020F0502020204030204" pitchFamily="34" charset="0"/>
              </a:rPr>
              <a:t>, and 1790</a:t>
            </a:r>
            <a:endParaRPr lang="en-US" altLang="zh-CN" sz="2100" dirty="0" smtClean="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18695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78862</TotalTime>
  <Words>2232</Words>
  <Application>Microsoft Office PowerPoint</Application>
  <PresentationFormat>宽屏</PresentationFormat>
  <Paragraphs>402</Paragraphs>
  <Slides>29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4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Feb 2021</vt:lpstr>
      <vt:lpstr>TGbd Documents Update</vt:lpstr>
      <vt:lpstr>Current TGbd Timeline</vt:lpstr>
      <vt:lpstr>Submission List （1/2）</vt:lpstr>
      <vt:lpstr>Submission List （2/2）</vt:lpstr>
      <vt:lpstr>IEEE 802.11 TGbd Teleconference</vt:lpstr>
      <vt:lpstr>Teleconference Bridge Information</vt:lpstr>
      <vt:lpstr>PowerPoint 演示文稿</vt:lpstr>
      <vt:lpstr>SP #1 (CR, 11-21/0126r1)</vt:lpstr>
      <vt:lpstr>IEEE 802.11 TGbd Teleconference</vt:lpstr>
      <vt:lpstr>Teleconference Bridge Information</vt:lpstr>
      <vt:lpstr>PowerPoint 演示文稿</vt:lpstr>
      <vt:lpstr>IEEE 802.11 TGbd Teleconference IEEE 802.11 Jan 2021 Interim</vt:lpstr>
      <vt:lpstr>Teleconference Bridge Information</vt:lpstr>
      <vt:lpstr>PowerPoint 演示文稿</vt:lpstr>
      <vt:lpstr>SP #1 (CR, 11-21/0070r5)</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4920</cp:revision>
  <cp:lastPrinted>2014-11-04T15:04:00Z</cp:lastPrinted>
  <dcterms:created xsi:type="dcterms:W3CDTF">2007-04-17T18:10:00Z</dcterms:created>
  <dcterms:modified xsi:type="dcterms:W3CDTF">2021-02-23T16:16:06Z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