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269" r:id="rId3"/>
    <p:sldId id="370" r:id="rId4"/>
    <p:sldId id="419" r:id="rId5"/>
    <p:sldId id="423" r:id="rId6"/>
    <p:sldId id="465" r:id="rId7"/>
    <p:sldId id="409" r:id="rId8"/>
    <p:sldId id="371" r:id="rId9"/>
    <p:sldId id="407" r:id="rId10"/>
    <p:sldId id="435" r:id="rId11"/>
    <p:sldId id="436" r:id="rId12"/>
    <p:sldId id="501" r:id="rId13"/>
    <p:sldId id="372" r:id="rId14"/>
    <p:sldId id="430" r:id="rId15"/>
    <p:sldId id="378" r:id="rId16"/>
    <p:sldId id="374" r:id="rId17"/>
    <p:sldId id="422" r:id="rId18"/>
    <p:sldId id="496" r:id="rId19"/>
    <p:sldId id="398" r:id="rId20"/>
    <p:sldId id="379" r:id="rId21"/>
    <p:sldId id="383" r:id="rId22"/>
    <p:sldId id="466" r:id="rId23"/>
    <p:sldId id="497" r:id="rId24"/>
    <p:sldId id="498" r:id="rId25"/>
    <p:sldId id="499" r:id="rId26"/>
    <p:sldId id="500" r:id="rId27"/>
    <p:sldId id="489" r:id="rId28"/>
    <p:sldId id="458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2269" autoAdjust="0"/>
  </p:normalViewPr>
  <p:slideViewPr>
    <p:cSldViewPr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802.11-21-0167r0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802.11-21-0167r0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802.11-21-0167r0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2021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802.11-21-0167r0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802.11-21-0167r0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2021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802.11-21-0167r0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802.11-21-0167r0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802.11-21-0167r0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802.11-21-0167r0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802.11-21-0167r0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802.11-21-0167r0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802.11-21-0167r0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802.11-21-0167r0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2021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802.11-21-0167r0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2021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802.11-21/0167r0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21/19-21-000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802tele_calendar.html" TargetMode="External"/><Relationship Id="rId2" Type="http://schemas.openxmlformats.org/officeDocument/2006/relationships/hyperlink" Target="https://www.ieee802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/bp/StartPag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4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70-00-0000-2021-jan-liaison-from-wba-re-convergence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1/ec-21-0024" TargetMode="External"/><Relationship Id="rId3" Type="http://schemas.openxmlformats.org/officeDocument/2006/relationships/hyperlink" Target="https://mentor.ieee.org/802.11/dcn/11-21-0166" TargetMode="External"/><Relationship Id="rId7" Type="http://schemas.openxmlformats.org/officeDocument/2006/relationships/hyperlink" Target="https://mentor.ieee.org/802.11/dcn/11-21-0182" TargetMode="External"/><Relationship Id="rId12" Type="http://schemas.openxmlformats.org/officeDocument/2006/relationships/hyperlink" Target="https://mentor.ieee.org/802.11/dcn/11-21-004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1-0211" TargetMode="External"/><Relationship Id="rId11" Type="http://schemas.openxmlformats.org/officeDocument/2006/relationships/hyperlink" Target="https://mentor.ieee.org/802.11/dcn/11-21-0184" TargetMode="External"/><Relationship Id="rId5" Type="http://schemas.openxmlformats.org/officeDocument/2006/relationships/hyperlink" Target="https://mentor.ieee.org/802.11/dcn/11-21-0183" TargetMode="External"/><Relationship Id="rId10" Type="http://schemas.openxmlformats.org/officeDocument/2006/relationships/hyperlink" Target="https://mentor.ieee.org/802.11/dcn/11-21-0215" TargetMode="External"/><Relationship Id="rId4" Type="http://schemas.openxmlformats.org/officeDocument/2006/relationships/hyperlink" Target="https://mentor.ieee.org/802.11/dcn/11-21-0167" TargetMode="External"/><Relationship Id="rId9" Type="http://schemas.openxmlformats.org/officeDocument/2006/relationships/hyperlink" Target="https://mentor.ieee.org/802.11/dcn/11-21-016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2021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2021-03-05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802.19 </a:t>
            </a:r>
            <a:r>
              <a:rPr lang="en-US" dirty="0" smtClean="0"/>
              <a:t>meets Monday 2021-03-08 and Thursday 2021-03-11 at 4-5PM Eastern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Agenda: </a:t>
            </a:r>
            <a:r>
              <a:rPr lang="en-US" altLang="en-US" dirty="0">
                <a:solidFill>
                  <a:srgbClr val="FF0000"/>
                </a:solidFill>
                <a:hlinkClick r:id="rId3"/>
              </a:rPr>
              <a:t>https://</a:t>
            </a:r>
            <a:r>
              <a:rPr lang="en-US" altLang="en-US" dirty="0" smtClean="0">
                <a:solidFill>
                  <a:srgbClr val="FF0000"/>
                </a:solidFill>
                <a:hlinkClick r:id="rId3"/>
              </a:rPr>
              <a:t>mentor.ieee.org/802.19/dcn/21/19-21-0003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 Balloting complete, submission to </a:t>
            </a:r>
            <a:r>
              <a:rPr lang="en-US" dirty="0" err="1" smtClean="0"/>
              <a:t>RevCom</a:t>
            </a:r>
            <a:r>
              <a:rPr lang="en-US" dirty="0" smtClean="0"/>
              <a:t> underway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</a:t>
            </a:r>
            <a:r>
              <a:rPr lang="en-GB" altLang="en-US" dirty="0" smtClean="0"/>
              <a:t>Other 802 WG meetings</a:t>
            </a:r>
            <a:endParaRPr lang="en-GB" altLang="en-US" dirty="0" smtClean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2"/>
              </a:rPr>
              <a:t>https://www.ieee802.org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</a:t>
            </a:r>
            <a:r>
              <a:rPr lang="en-US" dirty="0" smtClean="0"/>
              <a:t>calendar: </a:t>
            </a:r>
            <a:r>
              <a:rPr lang="en-US" dirty="0" smtClean="0">
                <a:hlinkClick r:id="rId3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028590"/>
              </p:ext>
            </p:extLst>
          </p:nvPr>
        </p:nvGraphicFramePr>
        <p:xfrm>
          <a:off x="533401" y="4114800"/>
          <a:ext cx="5181600" cy="99632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998625"/>
              </p:ext>
            </p:extLst>
          </p:nvPr>
        </p:nvGraphicFramePr>
        <p:xfrm>
          <a:off x="6248400" y="2133600"/>
          <a:ext cx="5744499" cy="418717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479501"/>
              </p:ext>
            </p:extLst>
          </p:nvPr>
        </p:nvGraphicFramePr>
        <p:xfrm>
          <a:off x="2954528" y="1447801"/>
          <a:ext cx="5656072" cy="451033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602107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449611"/>
              </p:ext>
            </p:extLst>
          </p:nvPr>
        </p:nvGraphicFramePr>
        <p:xfrm>
          <a:off x="152400" y="897598"/>
          <a:ext cx="11734800" cy="4800475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Lief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7176807" y="3669645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7156605" y="425550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36396" y="299032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179755" y="294549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38421" y="5028423"/>
            <a:ext cx="972245" cy="457976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66423" y="1421498"/>
            <a:ext cx="901943" cy="55970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5454340" y="372597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68336" y="4419600"/>
            <a:ext cx="943075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708770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CC34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TGbe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01-19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2438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LB253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TGaz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01-26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March 2021.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2020-07-21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07219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106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369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23DA949-F0B0-49C5-86DA-85F61A3C6E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186" y="674750"/>
            <a:ext cx="10478614" cy="5726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7860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0038EA-E7D3-411E-AA01-A918722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B740BBBE-45CE-4044-BCF5-43920FFF5F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06" y="685800"/>
            <a:ext cx="10458394" cy="5715000"/>
          </a:xfrm>
        </p:spPr>
      </p:pic>
    </p:spTree>
    <p:extLst>
      <p:ext uri="{BB962C8B-B14F-4D97-AF65-F5344CB8AC3E}">
        <p14:creationId xmlns:p14="http://schemas.microsoft.com/office/powerpoint/2010/main" val="1517855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Jan to Mar)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9929FD6C-5BB3-42A7-BD1C-798CEAFE0C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1" y="1782985"/>
            <a:ext cx="8590002" cy="4694015"/>
          </a:xfrm>
        </p:spPr>
      </p:pic>
    </p:spTree>
    <p:extLst>
      <p:ext uri="{BB962C8B-B14F-4D97-AF65-F5344CB8AC3E}">
        <p14:creationId xmlns:p14="http://schemas.microsoft.com/office/powerpoint/2010/main" val="3613899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(Jan to Mar)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8C8A9753-1A4D-412A-A300-43B6EED95A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00201"/>
            <a:ext cx="8881846" cy="4853494"/>
          </a:xfrm>
        </p:spPr>
      </p:pic>
    </p:spTree>
    <p:extLst>
      <p:ext uri="{BB962C8B-B14F-4D97-AF65-F5344CB8AC3E}">
        <p14:creationId xmlns:p14="http://schemas.microsoft.com/office/powerpoint/2010/main" val="2076784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</a:t>
            </a:r>
            <a:r>
              <a:rPr lang="en-GB" altLang="en-US" smtClean="0">
                <a:hlinkClick r:id="rId2"/>
              </a:rPr>
              <a:t>://mentor.ieee.org/802.11/dcn/13/11-13-0230-05-0000-comment-resolution-tutorial.ppt</a:t>
            </a:r>
            <a:r>
              <a:rPr lang="en-GB" altLang="en-US" smtClean="0"/>
              <a:t> </a:t>
            </a:r>
            <a:endParaRPr lang="en-GB" altLang="en-US" dirty="0" smtClean="0"/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2021</a:t>
            </a:r>
            <a:endParaRPr lang="en-US" altLang="en-US" sz="180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600200"/>
            <a:ext cx="10363200" cy="472281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Liaison </a:t>
            </a:r>
            <a:r>
              <a:rPr lang="en-US" dirty="0" smtClean="0"/>
              <a:t>from WBA re: 5G &amp; RAN Convergence; focus on </a:t>
            </a:r>
            <a:r>
              <a:rPr lang="en-US" dirty="0" err="1" smtClean="0"/>
              <a:t>QoS</a:t>
            </a:r>
            <a:r>
              <a:rPr lang="en-US" dirty="0" smtClean="0"/>
              <a:t>, </a:t>
            </a:r>
            <a:r>
              <a:rPr lang="en-US" dirty="0" smtClean="0"/>
              <a:t>see </a:t>
            </a:r>
            <a:r>
              <a:rPr lang="en-GB" dirty="0">
                <a:hlinkClick r:id="rId3"/>
              </a:rPr>
              <a:t>https://mentor.ieee.org/802.11/dcn/21/11-21-0170-00-0000-2021-jan-liaison-from-wba-re-convergence.docx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2021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</a:t>
            </a:r>
            <a:r>
              <a:rPr lang="en-GB" altLang="en-US" dirty="0" smtClean="0"/>
              <a:t>Recent </a:t>
            </a:r>
            <a:r>
              <a:rPr lang="en-GB" altLang="en-US" dirty="0" smtClean="0"/>
              <a:t>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7049499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Feb 2021 - Approved</a:t>
            </a:r>
            <a:endParaRPr lang="en-GB" altLang="en-US" dirty="0"/>
          </a:p>
          <a:p>
            <a:pPr marL="0" indent="0">
              <a:buNone/>
            </a:pPr>
            <a:r>
              <a:rPr lang="en-US" altLang="en-US" sz="2400" b="0" dirty="0" smtClean="0"/>
              <a:t>P802.11ay D7.0 to ISO</a:t>
            </a:r>
          </a:p>
          <a:p>
            <a:pPr marL="0" indent="0">
              <a:buNone/>
            </a:pPr>
            <a:r>
              <a:rPr lang="en-US" altLang="en-US" sz="2400" b="0" dirty="0" smtClean="0"/>
              <a:t>P802.11ba D8.0 to ISO</a:t>
            </a:r>
            <a:endParaRPr lang="en-US" altLang="en-US" sz="2400" b="0" dirty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22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Feb 2021 - Approved</a:t>
            </a:r>
            <a:endParaRPr lang="en-US" altLang="en-US" sz="2800" dirty="0"/>
          </a:p>
          <a:p>
            <a:pPr marL="0" indent="0">
              <a:buNone/>
            </a:pPr>
            <a:r>
              <a:rPr lang="en-US" altLang="en-US" sz="2800" b="0" dirty="0" smtClean="0"/>
              <a:t>P802.11bh, P802.11bi, P802.11REVme PAR approval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P802.11ax </a:t>
            </a:r>
            <a:r>
              <a:rPr lang="en-US" altLang="en-US" sz="2800" b="0" dirty="0" smtClean="0"/>
              <a:t>approval</a:t>
            </a:r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r>
              <a:rPr lang="en-US" altLang="en-US" sz="2800" dirty="0" smtClean="0"/>
              <a:t>March 2021 – Submitted</a:t>
            </a:r>
          </a:p>
          <a:p>
            <a:pPr marL="0" indent="0">
              <a:buNone/>
            </a:pPr>
            <a:r>
              <a:rPr lang="en-US" altLang="en-US" sz="2800" b="0" dirty="0"/>
              <a:t>P802.11ay D7.0 </a:t>
            </a:r>
            <a:r>
              <a:rPr lang="en-US" altLang="en-US" sz="2800" b="0" dirty="0" err="1"/>
              <a:t>RevCom</a:t>
            </a:r>
            <a:r>
              <a:rPr lang="en-US" altLang="en-US" sz="2800" b="0" dirty="0"/>
              <a:t>/SASB approval</a:t>
            </a:r>
            <a:endParaRPr lang="en-US" altLang="en-US" sz="2800" b="0" dirty="0" smtClean="0"/>
          </a:p>
          <a:p>
            <a:pPr marL="0" indent="0">
              <a:buNone/>
            </a:pPr>
            <a:r>
              <a:rPr lang="en-US" altLang="en-US" sz="2800" b="0" dirty="0" smtClean="0"/>
              <a:t>P802.11ba D8.0 </a:t>
            </a:r>
            <a:r>
              <a:rPr lang="en-US" altLang="en-US" sz="2800" b="0" dirty="0" err="1"/>
              <a:t>RevCom</a:t>
            </a:r>
            <a:r>
              <a:rPr lang="en-US" altLang="en-US" sz="2800" b="0" dirty="0"/>
              <a:t>/SASB approval</a:t>
            </a:r>
            <a:endParaRPr lang="en-US" altLang="en-US" sz="2800" b="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285263"/>
              </p:ext>
            </p:extLst>
          </p:nvPr>
        </p:nvGraphicFramePr>
        <p:xfrm>
          <a:off x="929218" y="1828802"/>
          <a:ext cx="10348382" cy="3914524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https://mentor.ieee.org/802.11/dcn/11-21-0166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https://mentor.ieee.org/802.11/dcn/11-21-0167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https://mentor.ieee.org/802.11/dcn/11-21-0183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https://mentor.ieee.org/802.11/dcn/11-21-0211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https://mentor.ieee.org/802.11/dcn/11-21-0182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https://mentor.ieee.org/802-ec/dcn/21/ec-21-0024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https://mentor.ieee.org/802.11/dcn/11-21-0168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https://mentor.ieee.org/802.11/dcn/11-21-0215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https://mentor.ieee.org/802.11/dcn/11-21-0184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https://mentor.ieee.org/802.11/dcn/11-21-0046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</a:t>
            </a:r>
            <a:r>
              <a:rPr lang="en-GB" altLang="en-US" dirty="0" smtClean="0"/>
              <a:t>NENDICA </a:t>
            </a:r>
            <a:r>
              <a:rPr lang="en-GB" altLang="en-US" dirty="0" smtClean="0"/>
              <a:t>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</a:t>
            </a:r>
            <a:endParaRPr lang="en-GB" alt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March 2021 electronic plenary, reciprocal credit is given for other WG/TAG meetings which occur during the WG11 plenary session, Monday March 8, 2021 9am Eastern to Tuesday, March 16, 2020 Noon Eastern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2021-03-11 at 3-4 PM Eastern,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revisit of 70/80/90 GHz </a:t>
            </a:r>
            <a:r>
              <a:rPr lang="en-US" dirty="0" smtClean="0"/>
              <a:t>bands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151857</TotalTime>
  <Words>1761</Words>
  <Application>Microsoft Office PowerPoint</Application>
  <PresentationFormat>Widescreen</PresentationFormat>
  <Paragraphs>643</Paragraphs>
  <Slides>27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MS PGothic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March 2021</vt:lpstr>
      <vt:lpstr>Introduction</vt:lpstr>
      <vt:lpstr>M1.3 Meeting Decorum</vt:lpstr>
      <vt:lpstr>M2.2.1 Summary of Liaisons - Incoming</vt:lpstr>
      <vt:lpstr>M2.3 Recent 802 EC actions</vt:lpstr>
      <vt:lpstr>M2.3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M3.2 Other 802 WG meetings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background data</vt:lpstr>
      <vt:lpstr>PowerPoint Presentation</vt:lpstr>
      <vt:lpstr>PowerPoint Presentation</vt:lpstr>
      <vt:lpstr>Attendees by affiliation (attended at least one meeting Jan to Mar)</vt:lpstr>
      <vt:lpstr>Attendance by subgroup (Jan to Mar)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March 2021</cp:keywords>
  <cp:lastModifiedBy>Stanley, Dorothy</cp:lastModifiedBy>
  <cp:revision>2263</cp:revision>
  <cp:lastPrinted>1998-02-10T13:28:06Z</cp:lastPrinted>
  <dcterms:created xsi:type="dcterms:W3CDTF">1998-02-10T13:07:52Z</dcterms:created>
  <dcterms:modified xsi:type="dcterms:W3CDTF">2021-03-05T16:37:40Z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