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1071" r:id="rId3"/>
    <p:sldId id="1072" r:id="rId4"/>
    <p:sldId id="1073" r:id="rId5"/>
    <p:sldId id="1074" r:id="rId6"/>
    <p:sldId id="1077" r:id="rId7"/>
    <p:sldId id="1080" r:id="rId8"/>
    <p:sldId id="1076" r:id="rId9"/>
    <p:sldId id="1078" r:id="rId10"/>
    <p:sldId id="1079"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8688E9-5A19-4EBB-A933-10347F07620B}" v="8" dt="2021-01-28T17:50:25.5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3817" autoAdjust="0"/>
  </p:normalViewPr>
  <p:slideViewPr>
    <p:cSldViewPr>
      <p:cViewPr varScale="1">
        <p:scale>
          <a:sx n="116" d="100"/>
          <a:sy n="116" d="100"/>
        </p:scale>
        <p:origin x="1974"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1676"/>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jun Sun" userId="b36047ec-8c33-4551-bc74-961d47fe2da9" providerId="ADAL" clId="{96812F11-7CEC-4687-B53B-4A36540499BD}"/>
    <pc:docChg chg="modSld">
      <pc:chgData name="Yanjun Sun" userId="b36047ec-8c33-4551-bc74-961d47fe2da9" providerId="ADAL" clId="{96812F11-7CEC-4687-B53B-4A36540499BD}" dt="2021-01-29T00:16:35.391" v="1" actId="13926"/>
      <pc:docMkLst>
        <pc:docMk/>
      </pc:docMkLst>
      <pc:sldChg chg="modSp mod">
        <pc:chgData name="Yanjun Sun" userId="b36047ec-8c33-4551-bc74-961d47fe2da9" providerId="ADAL" clId="{96812F11-7CEC-4687-B53B-4A36540499BD}" dt="2021-01-29T00:16:35.391" v="1" actId="13926"/>
        <pc:sldMkLst>
          <pc:docMk/>
          <pc:sldMk cId="1168338584" sldId="1073"/>
        </pc:sldMkLst>
        <pc:spChg chg="mod">
          <ac:chgData name="Yanjun Sun" userId="b36047ec-8c33-4551-bc74-961d47fe2da9" providerId="ADAL" clId="{96812F11-7CEC-4687-B53B-4A36540499BD}" dt="2021-01-29T00:16:35.391" v="1" actId="13926"/>
          <ac:spMkLst>
            <pc:docMk/>
            <pc:sldMk cId="1168338584" sldId="1073"/>
            <ac:spMk id="3" creationId="{00000000-0000-0000-0000-000000000000}"/>
          </ac:spMkLst>
        </pc:spChg>
      </pc:sldChg>
    </pc:docChg>
  </pc:docChgLst>
  <pc:docChgLst>
    <pc:chgData name="Yanjun Sun" userId="b36047ec-8c33-4551-bc74-961d47fe2da9" providerId="ADAL" clId="{578688E9-5A19-4EBB-A933-10347F07620B}"/>
    <pc:docChg chg="undo custSel modSld">
      <pc:chgData name="Yanjun Sun" userId="b36047ec-8c33-4551-bc74-961d47fe2da9" providerId="ADAL" clId="{578688E9-5A19-4EBB-A933-10347F07620B}" dt="2021-01-28T17:52:22.217" v="107" actId="20577"/>
      <pc:docMkLst>
        <pc:docMk/>
      </pc:docMkLst>
      <pc:sldChg chg="modSp mod">
        <pc:chgData name="Yanjun Sun" userId="b36047ec-8c33-4551-bc74-961d47fe2da9" providerId="ADAL" clId="{578688E9-5A19-4EBB-A933-10347F07620B}" dt="2021-01-28T17:52:22.217" v="107" actId="20577"/>
        <pc:sldMkLst>
          <pc:docMk/>
          <pc:sldMk cId="1168338584" sldId="1073"/>
        </pc:sldMkLst>
        <pc:spChg chg="mod">
          <ac:chgData name="Yanjun Sun" userId="b36047ec-8c33-4551-bc74-961d47fe2da9" providerId="ADAL" clId="{578688E9-5A19-4EBB-A933-10347F07620B}" dt="2021-01-28T17:52:22.217" v="107" actId="20577"/>
          <ac:spMkLst>
            <pc:docMk/>
            <pc:sldMk cId="1168338584" sldId="10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910465" y="6475413"/>
            <a:ext cx="16334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err="1"/>
              <a:t>Guogang</a:t>
            </a:r>
            <a:r>
              <a:rPr lang="en-GB" dirty="0"/>
              <a:t> Huang (Huawei)</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244565" y="331014"/>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802.11-21/162r0</a:t>
            </a:r>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Signalling on Static Puncture Info</a:t>
            </a:r>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2021-1-25</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855155666"/>
              </p:ext>
            </p:extLst>
          </p:nvPr>
        </p:nvGraphicFramePr>
        <p:xfrm>
          <a:off x="1152525" y="2998720"/>
          <a:ext cx="7391400" cy="2419465"/>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kern="1200" dirty="0" err="1">
                          <a:solidFill>
                            <a:schemeClr val="dk1"/>
                          </a:solidFill>
                          <a:latin typeface="+mn-lt"/>
                          <a:ea typeface="+mn-ea"/>
                          <a:cs typeface="+mn-cs"/>
                        </a:rPr>
                        <a:t>Guogang</a:t>
                      </a:r>
                      <a:r>
                        <a:rPr lang="en-US" sz="1100" kern="1200" dirty="0">
                          <a:solidFill>
                            <a:schemeClr val="dk1"/>
                          </a:solidFill>
                          <a:latin typeface="+mn-lt"/>
                          <a:ea typeface="+mn-ea"/>
                          <a:cs typeface="+mn-cs"/>
                        </a:rPr>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a:t>Huawei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Ming </a:t>
                      </a:r>
                      <a:r>
                        <a:rPr lang="en-US" altLang="zh-CN" sz="1100" kern="1200" dirty="0" err="1">
                          <a:solidFill>
                            <a:schemeClr val="dk1"/>
                          </a:solidFill>
                          <a:latin typeface="+mn-lt"/>
                          <a:ea typeface="+mn-ea"/>
                          <a:cs typeface="+mn-cs"/>
                        </a:rPr>
                        <a:t>Gan</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Yuchen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Yunbo</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Yiqing</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Mengyao</a:t>
                      </a:r>
                      <a:r>
                        <a:rPr lang="en-US" altLang="zh-CN" sz="1100" kern="1200" dirty="0">
                          <a:solidFill>
                            <a:schemeClr val="dk1"/>
                          </a:solidFill>
                          <a:latin typeface="+mn-lt"/>
                          <a:ea typeface="+mn-ea"/>
                          <a:cs typeface="+mn-cs"/>
                        </a:rPr>
                        <a:t> 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
        <p:nvSpPr>
          <p:cNvPr id="8" name="Footer Placeholder 3"/>
          <p:cNvSpPr>
            <a:spLocks noGrp="1"/>
          </p:cNvSpPr>
          <p:nvPr>
            <p:ph type="ftr" sz="quarter" idx="11"/>
          </p:nvPr>
        </p:nvSpPr>
        <p:spPr>
          <a:xfrm>
            <a:off x="6910465" y="6475413"/>
            <a:ext cx="1633460" cy="184666"/>
          </a:xfrm>
        </p:spPr>
        <p:txBody>
          <a:bodyPr/>
          <a:lstStyle/>
          <a:p>
            <a:pPr>
              <a:defRPr/>
            </a:pPr>
            <a:r>
              <a:rPr lang="en-GB" dirty="0" err="1"/>
              <a:t>Guogang</a:t>
            </a:r>
            <a:r>
              <a:rPr lang="en-GB" dirty="0"/>
              <a:t> Huang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r>
              <a:rPr lang="en-US" altLang="zh-CN" dirty="0"/>
              <a:t>Do you agree to include a 2-octet Static Puncture Bitmap field within EHT Operation element?</a:t>
            </a:r>
          </a:p>
          <a:p>
            <a:endParaRPr lang="en-US" altLang="zh-CN" dirty="0"/>
          </a:p>
          <a:p>
            <a:pPr lvl="1"/>
            <a:r>
              <a:rPr lang="en-US" altLang="zh-CN" dirty="0"/>
              <a:t>Yes</a:t>
            </a:r>
          </a:p>
          <a:p>
            <a:pPr lvl="1"/>
            <a:r>
              <a:rPr lang="en-US" altLang="zh-CN" dirty="0"/>
              <a:t>No</a:t>
            </a:r>
          </a:p>
          <a:p>
            <a:pPr lvl="1"/>
            <a:r>
              <a:rPr lang="en-US" altLang="zh-CN" dirty="0"/>
              <a:t>Abstain</a:t>
            </a:r>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693762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3" name="内容占位符 2"/>
          <p:cNvSpPr>
            <a:spLocks noGrp="1"/>
          </p:cNvSpPr>
          <p:nvPr>
            <p:ph idx="1"/>
          </p:nvPr>
        </p:nvSpPr>
        <p:spPr>
          <a:xfrm>
            <a:off x="611560" y="1733540"/>
            <a:ext cx="8280275" cy="4575780"/>
          </a:xfrm>
        </p:spPr>
        <p:txBody>
          <a:bodyPr/>
          <a:lstStyle/>
          <a:p>
            <a:r>
              <a:rPr lang="en-US" altLang="zh-CN" dirty="0"/>
              <a:t>We had agreed that an EHT BSS can advertise different BSS bandwidths respectively for EHT STA and non-EHT STA especially when static puncture is applied [1].</a:t>
            </a:r>
          </a:p>
          <a:p>
            <a:endParaRPr lang="en-US" altLang="zh-CN" sz="2000" dirty="0"/>
          </a:p>
          <a:p>
            <a:r>
              <a:rPr lang="en-US" altLang="zh-CN" dirty="0"/>
              <a:t>But the specific location of static puncture info is still undecided</a:t>
            </a:r>
          </a:p>
          <a:p>
            <a:endParaRPr lang="en-US" altLang="zh-CN" sz="1600" dirty="0"/>
          </a:p>
          <a:p>
            <a:r>
              <a:rPr lang="en-US" altLang="zh-CN" dirty="0"/>
              <a:t>In this contribution, we want to discuss where to carry the Puncture info and how to signal the Puncture info</a:t>
            </a:r>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941144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Discussion</a:t>
            </a:r>
            <a:endParaRPr lang="zh-CN" altLang="en-US" dirty="0"/>
          </a:p>
        </p:txBody>
      </p:sp>
      <p:sp>
        <p:nvSpPr>
          <p:cNvPr id="3" name="内容占位符 2"/>
          <p:cNvSpPr>
            <a:spLocks noGrp="1"/>
          </p:cNvSpPr>
          <p:nvPr>
            <p:ph idx="1"/>
          </p:nvPr>
        </p:nvSpPr>
        <p:spPr>
          <a:xfrm>
            <a:off x="684212" y="1989138"/>
            <a:ext cx="7992243" cy="4114800"/>
          </a:xfrm>
        </p:spPr>
        <p:txBody>
          <a:bodyPr/>
          <a:lstStyle/>
          <a:p>
            <a:r>
              <a:rPr lang="en-US" altLang="zh-CN" dirty="0"/>
              <a:t>Generally, there are two possible options for the location of static puncture info</a:t>
            </a:r>
          </a:p>
          <a:p>
            <a:pPr lvl="1"/>
            <a:r>
              <a:rPr lang="en-US" altLang="zh-CN" dirty="0"/>
              <a:t>Option 1. Explicitly indicated through EHT Operation element</a:t>
            </a:r>
          </a:p>
          <a:p>
            <a:pPr lvl="1"/>
            <a:r>
              <a:rPr lang="en-US" altLang="zh-CN" dirty="0" smtClean="0"/>
              <a:t>Option </a:t>
            </a:r>
            <a:r>
              <a:rPr lang="en-US" altLang="zh-CN" dirty="0"/>
              <a:t>2. Implicitly indicated through Transmit Power Envelope element</a:t>
            </a:r>
          </a:p>
          <a:p>
            <a:pPr lvl="1"/>
            <a:endParaRPr lang="en-US" altLang="zh-CN" dirty="0"/>
          </a:p>
          <a:p>
            <a:endParaRPr lang="en-US" altLang="zh-CN" dirty="0"/>
          </a:p>
          <a:p>
            <a:r>
              <a:rPr lang="en-US" altLang="zh-CN" dirty="0"/>
              <a:t>In the following, we will respectively discuss the above two options in detail. </a:t>
            </a:r>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204026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Option 1	Explicitly indicated through EHT Operation element</a:t>
            </a:r>
            <a:endParaRPr lang="zh-CN" altLang="en-US" dirty="0"/>
          </a:p>
        </p:txBody>
      </p:sp>
      <p:sp>
        <p:nvSpPr>
          <p:cNvPr id="3" name="内容占位符 2"/>
          <p:cNvSpPr>
            <a:spLocks noGrp="1"/>
          </p:cNvSpPr>
          <p:nvPr>
            <p:ph idx="1"/>
          </p:nvPr>
        </p:nvSpPr>
        <p:spPr>
          <a:xfrm>
            <a:off x="684212" y="1989138"/>
            <a:ext cx="7773987" cy="4114800"/>
          </a:xfrm>
        </p:spPr>
        <p:txBody>
          <a:bodyPr/>
          <a:lstStyle/>
          <a:p>
            <a:r>
              <a:rPr lang="en-US" altLang="zh-CN" sz="1800" dirty="0"/>
              <a:t>Indication Rules. </a:t>
            </a:r>
          </a:p>
          <a:p>
            <a:pPr lvl="1"/>
            <a:r>
              <a:rPr lang="en-US" altLang="zh-CN" sz="1600" dirty="0"/>
              <a:t>For EHT Operation element, use a channel bitmap with the length of 2 octets</a:t>
            </a:r>
          </a:p>
          <a:p>
            <a:pPr lvl="2"/>
            <a:r>
              <a:rPr lang="en-US" altLang="zh-CN" sz="1400" dirty="0"/>
              <a:t>0: the corresponding 20 MHz channel is punctured</a:t>
            </a:r>
          </a:p>
          <a:p>
            <a:pPr lvl="2"/>
            <a:r>
              <a:rPr lang="en-US" altLang="zh-CN" sz="1400" dirty="0"/>
              <a:t>1: the corresponding 20 MHz channel is not punctured</a:t>
            </a:r>
          </a:p>
          <a:p>
            <a:pPr lvl="1"/>
            <a:r>
              <a:rPr lang="en-US" altLang="zh-CN" sz="1600" dirty="0"/>
              <a:t>If some 20 channels have different PSD, then only the PSD info on </a:t>
            </a:r>
            <a:r>
              <a:rPr lang="en-US" altLang="zh-CN" sz="1600" u="sng" dirty="0"/>
              <a:t>unpunctuated</a:t>
            </a:r>
            <a:r>
              <a:rPr lang="en-US" altLang="zh-CN" sz="1600" dirty="0"/>
              <a:t> 20 MHz channels is indicated in Transmit Power Envelope element [2]. Specifically,</a:t>
            </a:r>
          </a:p>
          <a:p>
            <a:pPr lvl="2"/>
            <a:r>
              <a:rPr lang="en-US" altLang="zh-CN" sz="1400" dirty="0"/>
              <a:t>Use a reserved value (e.g. 5) to indicate values of N greater than 8.</a:t>
            </a:r>
          </a:p>
          <a:p>
            <a:pPr lvl="1"/>
            <a:r>
              <a:rPr lang="en-US" altLang="zh-CN" sz="1600" dirty="0" smtClean="0"/>
              <a:t>If </a:t>
            </a:r>
            <a:r>
              <a:rPr lang="en-US" altLang="zh-CN" sz="1600" dirty="0"/>
              <a:t>all 20 channels have the same PSD, then we can directly indicate the EIRP info for each typical channel width by setting N=0 </a:t>
            </a:r>
            <a:r>
              <a:rPr lang="en-US" altLang="zh-CN" sz="1600" dirty="0" smtClean="0"/>
              <a:t>//note</a:t>
            </a:r>
            <a:r>
              <a:rPr lang="en-US" altLang="zh-CN" sz="1600" dirty="0"/>
              <a:t>: defined in </a:t>
            </a:r>
            <a:r>
              <a:rPr lang="en-US" altLang="zh-CN" sz="1600" dirty="0" smtClean="0"/>
              <a:t>11ax</a:t>
            </a:r>
            <a:endParaRPr lang="en-US" altLang="zh-CN" sz="1600"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168338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Option </a:t>
            </a:r>
            <a:r>
              <a:rPr lang="en-US" altLang="zh-CN" dirty="0" smtClean="0"/>
              <a:t>2</a:t>
            </a:r>
            <a:r>
              <a:rPr lang="en-US" altLang="zh-CN" dirty="0"/>
              <a:t>	Implicitly indicated through Transmit Power Envelope element</a:t>
            </a:r>
            <a:endParaRPr lang="zh-CN" altLang="en-US" dirty="0"/>
          </a:p>
        </p:txBody>
      </p:sp>
      <p:sp>
        <p:nvSpPr>
          <p:cNvPr id="3" name="内容占位符 2"/>
          <p:cNvSpPr>
            <a:spLocks noGrp="1"/>
          </p:cNvSpPr>
          <p:nvPr>
            <p:ph idx="1"/>
          </p:nvPr>
        </p:nvSpPr>
        <p:spPr>
          <a:xfrm>
            <a:off x="652451" y="1676515"/>
            <a:ext cx="7772400" cy="4114800"/>
          </a:xfrm>
        </p:spPr>
        <p:txBody>
          <a:bodyPr/>
          <a:lstStyle/>
          <a:p>
            <a:r>
              <a:rPr lang="en-US" altLang="zh-CN" sz="2000" dirty="0"/>
              <a:t>Indication Rules. </a:t>
            </a:r>
          </a:p>
          <a:p>
            <a:pPr lvl="1"/>
            <a:r>
              <a:rPr lang="en-US" altLang="zh-CN" sz="1600" dirty="0"/>
              <a:t>Use a reserved value (e.g. 5) to indicate values of </a:t>
            </a:r>
            <a:r>
              <a:rPr lang="en-US" altLang="zh-CN" sz="1600" i="1" dirty="0"/>
              <a:t>N</a:t>
            </a:r>
            <a:r>
              <a:rPr lang="en-US" altLang="zh-CN" sz="1600" dirty="0"/>
              <a:t> greater than 8.</a:t>
            </a:r>
          </a:p>
          <a:p>
            <a:pPr lvl="1"/>
            <a:r>
              <a:rPr lang="en-US" altLang="zh-CN" sz="1600" b="0" dirty="0"/>
              <a:t>If </a:t>
            </a:r>
            <a:r>
              <a:rPr lang="en-US" altLang="zh-CN" sz="1600" b="0" i="1" dirty="0"/>
              <a:t>N </a:t>
            </a:r>
            <a:r>
              <a:rPr lang="en-US" altLang="zh-CN" sz="1600" b="0" dirty="0"/>
              <a:t>is greater than 8, the Maximum Transmit PSD 1-8 subfields correspond to the 20 MHz channels from lowest to highest frequency, respectively, within the 160 MHz channel </a:t>
            </a:r>
            <a:r>
              <a:rPr lang="en-US" altLang="zh-CN" sz="1600" dirty="0"/>
              <a:t>containing the primary 20 MHz channel. //note: defined in </a:t>
            </a:r>
            <a:r>
              <a:rPr lang="en-US" altLang="zh-CN" sz="1600" dirty="0" smtClean="0"/>
              <a:t>11ax</a:t>
            </a:r>
            <a:endParaRPr lang="en-US" altLang="zh-CN" sz="1600" dirty="0"/>
          </a:p>
          <a:p>
            <a:pPr lvl="1"/>
            <a:r>
              <a:rPr lang="en-US" altLang="zh-CN" sz="1600" b="0" dirty="0"/>
              <a:t>The Maximum Transmit PSD </a:t>
            </a:r>
            <a:r>
              <a:rPr lang="en-US" altLang="zh-CN" sz="1600" b="0" i="1" dirty="0"/>
              <a:t>X </a:t>
            </a:r>
            <a:r>
              <a:rPr lang="en-US" altLang="zh-CN" sz="1600" b="0" dirty="0"/>
              <a:t>subfield is encoded as an 8-bit 2s complement signed integer. </a:t>
            </a:r>
            <a:r>
              <a:rPr lang="en-US" altLang="zh-CN" sz="1600" b="0" u="sng" dirty="0"/>
              <a:t>The value –128 indicates that the corresponding 20 MHz channel cannot be used for </a:t>
            </a:r>
            <a:r>
              <a:rPr lang="en-US" altLang="zh-CN" sz="1600" u="sng" dirty="0"/>
              <a:t>transmission[2</a:t>
            </a:r>
            <a:r>
              <a:rPr lang="en-US" altLang="zh-CN" sz="1600" u="sng" dirty="0" smtClean="0"/>
              <a:t>]</a:t>
            </a:r>
            <a:r>
              <a:rPr lang="en-US" altLang="zh-CN" sz="1600" b="0" u="sng" dirty="0" smtClean="0"/>
              <a:t>. </a:t>
            </a:r>
            <a:r>
              <a:rPr lang="en-US" altLang="zh-CN" sz="1600" dirty="0"/>
              <a:t>//note: defined in 11ax</a:t>
            </a:r>
          </a:p>
          <a:p>
            <a:pPr lvl="1"/>
            <a:endParaRPr lang="en-US" altLang="zh-CN" sz="1600" b="0" u="sng"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pic>
        <p:nvPicPr>
          <p:cNvPr id="6" name="图片 5"/>
          <p:cNvPicPr>
            <a:picLocks noChangeAspect="1"/>
          </p:cNvPicPr>
          <p:nvPr/>
        </p:nvPicPr>
        <p:blipFill>
          <a:blip r:embed="rId2"/>
          <a:stretch>
            <a:fillRect/>
          </a:stretch>
        </p:blipFill>
        <p:spPr>
          <a:xfrm>
            <a:off x="4826785" y="4365104"/>
            <a:ext cx="4066540" cy="1616033"/>
          </a:xfrm>
          <a:prstGeom prst="rect">
            <a:avLst/>
          </a:prstGeom>
        </p:spPr>
      </p:pic>
      <p:pic>
        <p:nvPicPr>
          <p:cNvPr id="7" name="图片 6"/>
          <p:cNvPicPr>
            <a:picLocks noChangeAspect="1"/>
          </p:cNvPicPr>
          <p:nvPr/>
        </p:nvPicPr>
        <p:blipFill>
          <a:blip r:embed="rId3"/>
          <a:stretch>
            <a:fillRect/>
          </a:stretch>
        </p:blipFill>
        <p:spPr>
          <a:xfrm>
            <a:off x="1187624" y="4154193"/>
            <a:ext cx="3336630" cy="793507"/>
          </a:xfrm>
          <a:prstGeom prst="rect">
            <a:avLst/>
          </a:prstGeom>
        </p:spPr>
      </p:pic>
      <p:pic>
        <p:nvPicPr>
          <p:cNvPr id="8" name="图片 7"/>
          <p:cNvPicPr>
            <a:picLocks noChangeAspect="1"/>
          </p:cNvPicPr>
          <p:nvPr/>
        </p:nvPicPr>
        <p:blipFill>
          <a:blip r:embed="rId4"/>
          <a:stretch>
            <a:fillRect/>
          </a:stretch>
        </p:blipFill>
        <p:spPr>
          <a:xfrm>
            <a:off x="1475656" y="5206521"/>
            <a:ext cx="2724451" cy="1169587"/>
          </a:xfrm>
          <a:prstGeom prst="rect">
            <a:avLst/>
          </a:prstGeom>
        </p:spPr>
      </p:pic>
      <p:cxnSp>
        <p:nvCxnSpPr>
          <p:cNvPr id="9" name="直接连接符 8"/>
          <p:cNvCxnSpPr/>
          <p:nvPr/>
        </p:nvCxnSpPr>
        <p:spPr>
          <a:xfrm flipH="1">
            <a:off x="1979712" y="4759996"/>
            <a:ext cx="806003" cy="6132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512637" y="4699734"/>
            <a:ext cx="600339" cy="67348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128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a:t>
            </a:r>
            <a:endParaRPr lang="zh-CN" altLang="en-US" dirty="0"/>
          </a:p>
        </p:txBody>
      </p:sp>
      <p:sp>
        <p:nvSpPr>
          <p:cNvPr id="3" name="内容占位符 2"/>
          <p:cNvSpPr>
            <a:spLocks noGrp="1"/>
          </p:cNvSpPr>
          <p:nvPr>
            <p:ph idx="1"/>
          </p:nvPr>
        </p:nvSpPr>
        <p:spPr>
          <a:xfrm>
            <a:off x="684213" y="1989138"/>
            <a:ext cx="7992243" cy="1079822"/>
          </a:xfrm>
        </p:spPr>
        <p:txBody>
          <a:bodyPr/>
          <a:lstStyle/>
          <a:p>
            <a:r>
              <a:rPr lang="en-US" altLang="zh-CN" sz="1800" dirty="0"/>
              <a:t>For a 320 MHz EHT BSS, assume that CH 4, 10, 13 are punctured, as shown in the left Figure</a:t>
            </a:r>
          </a:p>
          <a:p>
            <a:r>
              <a:rPr lang="en-US" altLang="zh-CN" sz="1800" dirty="0"/>
              <a:t>If some 20 channels have different PSD, t</a:t>
            </a:r>
            <a:r>
              <a:rPr lang="en-US" altLang="zh-CN" sz="1800" dirty="0" smtClean="0"/>
              <a:t>hen </a:t>
            </a:r>
            <a:r>
              <a:rPr lang="en-US" altLang="zh-CN" sz="1800" dirty="0"/>
              <a:t>the corresponding Transmit Power Envelope element is set as the right Figure</a:t>
            </a:r>
          </a:p>
          <a:p>
            <a:pPr lvl="1"/>
            <a:r>
              <a:rPr lang="en-US" altLang="zh-CN" sz="1400" dirty="0"/>
              <a:t>Note that the PSD info on each 20 MHz channel (including punctuated and unpunctuated channel) need to be included</a:t>
            </a:r>
            <a:endParaRPr lang="zh-CN" altLang="en-US" sz="1400"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78" name="图片 77"/>
          <p:cNvPicPr>
            <a:picLocks noChangeAspect="1"/>
          </p:cNvPicPr>
          <p:nvPr/>
        </p:nvPicPr>
        <p:blipFill>
          <a:blip r:embed="rId2"/>
          <a:stretch>
            <a:fillRect/>
          </a:stretch>
        </p:blipFill>
        <p:spPr>
          <a:xfrm>
            <a:off x="3575648" y="4698618"/>
            <a:ext cx="4909777" cy="920869"/>
          </a:xfrm>
          <a:prstGeom prst="rect">
            <a:avLst/>
          </a:prstGeom>
        </p:spPr>
      </p:pic>
      <p:pic>
        <p:nvPicPr>
          <p:cNvPr id="79" name="图片 78"/>
          <p:cNvPicPr>
            <a:picLocks noChangeAspect="1"/>
          </p:cNvPicPr>
          <p:nvPr/>
        </p:nvPicPr>
        <p:blipFill>
          <a:blip r:embed="rId3"/>
          <a:stretch>
            <a:fillRect/>
          </a:stretch>
        </p:blipFill>
        <p:spPr>
          <a:xfrm>
            <a:off x="899592" y="3912024"/>
            <a:ext cx="2134589" cy="2530072"/>
          </a:xfrm>
          <a:prstGeom prst="rect">
            <a:avLst/>
          </a:prstGeom>
        </p:spPr>
      </p:pic>
      <p:sp>
        <p:nvSpPr>
          <p:cNvPr id="80" name="文本框 79"/>
          <p:cNvSpPr txBox="1"/>
          <p:nvPr/>
        </p:nvSpPr>
        <p:spPr>
          <a:xfrm>
            <a:off x="2355537" y="4292934"/>
            <a:ext cx="835485" cy="276999"/>
          </a:xfrm>
          <a:prstGeom prst="rect">
            <a:avLst/>
          </a:prstGeom>
          <a:noFill/>
        </p:spPr>
        <p:txBody>
          <a:bodyPr wrap="none" rtlCol="0">
            <a:spAutoFit/>
          </a:bodyPr>
          <a:lstStyle/>
          <a:p>
            <a:r>
              <a:rPr lang="en-US" altLang="zh-CN" dirty="0"/>
              <a:t>Frequency</a:t>
            </a:r>
            <a:endParaRPr lang="zh-CN" altLang="en-US" dirty="0"/>
          </a:p>
        </p:txBody>
      </p:sp>
    </p:spTree>
    <p:extLst>
      <p:ext uri="{BB962C8B-B14F-4D97-AF65-F5344CB8AC3E}">
        <p14:creationId xmlns:p14="http://schemas.microsoft.com/office/powerpoint/2010/main" val="2956403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Comments</a:t>
            </a:r>
            <a:endParaRPr lang="zh-CN" altLang="en-US" dirty="0"/>
          </a:p>
        </p:txBody>
      </p:sp>
      <p:sp>
        <p:nvSpPr>
          <p:cNvPr id="3" name="内容占位符 2"/>
          <p:cNvSpPr>
            <a:spLocks noGrp="1"/>
          </p:cNvSpPr>
          <p:nvPr>
            <p:ph idx="1"/>
          </p:nvPr>
        </p:nvSpPr>
        <p:spPr>
          <a:xfrm>
            <a:off x="684213" y="1618080"/>
            <a:ext cx="7772400" cy="4485858"/>
          </a:xfrm>
        </p:spPr>
        <p:txBody>
          <a:bodyPr/>
          <a:lstStyle/>
          <a:p>
            <a:r>
              <a:rPr lang="en-US" altLang="zh-CN" sz="1800" dirty="0"/>
              <a:t>Option 2 has limitations/drawbacks as following: </a:t>
            </a:r>
          </a:p>
          <a:p>
            <a:pPr lvl="1"/>
            <a:r>
              <a:rPr lang="en-US" altLang="zh-CN" sz="1400" dirty="0"/>
              <a:t>We only can use indication manner 1 (</a:t>
            </a:r>
            <a:r>
              <a:rPr lang="en-US" altLang="zh-CN" sz="1400" dirty="0">
                <a:solidFill>
                  <a:srgbClr val="C00000"/>
                </a:solidFill>
              </a:rPr>
              <a:t>EIRP PSD</a:t>
            </a:r>
            <a:r>
              <a:rPr lang="en-US" altLang="zh-CN" sz="1400" dirty="0"/>
              <a:t>) and cannot use indication manner 2 (</a:t>
            </a:r>
            <a:r>
              <a:rPr lang="en-US" altLang="zh-CN" sz="1400" dirty="0">
                <a:solidFill>
                  <a:srgbClr val="00B0F0"/>
                </a:solidFill>
              </a:rPr>
              <a:t>EIRP</a:t>
            </a:r>
            <a:r>
              <a:rPr lang="en-US" altLang="zh-CN" sz="1400" dirty="0"/>
              <a:t>)</a:t>
            </a:r>
          </a:p>
          <a:p>
            <a:pPr lvl="2"/>
            <a:r>
              <a:rPr lang="en-US" altLang="zh-CN" sz="1200" dirty="0"/>
              <a:t>Possibly leading to multiple TPE elements be carried in the same Beacon to overcome this issue, in which case additional rules need to be specified as to what values the multiple TPEs need to be set.</a:t>
            </a:r>
          </a:p>
          <a:p>
            <a:pPr lvl="3"/>
            <a:r>
              <a:rPr lang="en-US" altLang="zh-CN" sz="1000" dirty="0" smtClean="0"/>
              <a:t>HE </a:t>
            </a:r>
            <a:r>
              <a:rPr lang="en-US" altLang="zh-CN" sz="1000" dirty="0"/>
              <a:t>STAs in 6 GHz band might have issues parsing the indication manner </a:t>
            </a:r>
            <a:r>
              <a:rPr lang="en-US" altLang="zh-CN" sz="1000" dirty="0" smtClean="0"/>
              <a:t>1 </a:t>
            </a:r>
            <a:r>
              <a:rPr lang="en-US" altLang="zh-CN" sz="1000" dirty="0"/>
              <a:t>of the TPE when N is &gt;8.</a:t>
            </a:r>
          </a:p>
          <a:p>
            <a:pPr lvl="1"/>
            <a:r>
              <a:rPr lang="en-US" altLang="zh-CN" sz="1400" dirty="0"/>
              <a:t>Even when all 20 MHz channels have same PSD, we cannot directly indicate the max TX power for each typical channel width, i.e. 20 MHz, 40 MHz, 80 MHz,160 MHz and 320 MHz</a:t>
            </a:r>
          </a:p>
          <a:p>
            <a:pPr lvl="1"/>
            <a:r>
              <a:rPr lang="en-US" altLang="zh-CN" sz="1400" dirty="0"/>
              <a:t>Forced overhead increase in Beacons because </a:t>
            </a:r>
          </a:p>
          <a:p>
            <a:pPr lvl="2"/>
            <a:r>
              <a:rPr lang="en-US" altLang="zh-CN" sz="1050" dirty="0"/>
              <a:t>Generally, APs only include one PSD value applicable to all channels or use indication manner 2 (EIRP)</a:t>
            </a:r>
          </a:p>
          <a:p>
            <a:pPr lvl="2"/>
            <a:r>
              <a:rPr lang="en-US" altLang="zh-CN" sz="1050" dirty="0"/>
              <a:t>While enablement of Static puncture with this Option would require either or both of the following</a:t>
            </a:r>
          </a:p>
          <a:p>
            <a:pPr lvl="3"/>
            <a:r>
              <a:rPr lang="en-US" altLang="zh-CN" sz="900" dirty="0"/>
              <a:t>Inclusion of multiple TPEs (one for EIRP and additional ones for static puncture bitmap signaling)</a:t>
            </a:r>
          </a:p>
          <a:p>
            <a:pPr lvl="3"/>
            <a:r>
              <a:rPr lang="en-US" altLang="zh-CN" sz="900" dirty="0"/>
              <a:t>Inclusion of multiple PSDs  per channel to indicate punctured info. (e.g., to signal a 16-bit puncture would require at least 16 octets)</a:t>
            </a:r>
          </a:p>
          <a:p>
            <a:pPr lvl="2"/>
            <a:endParaRPr lang="en-US" altLang="zh-CN" sz="1050"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7" name="图片 6"/>
          <p:cNvPicPr>
            <a:picLocks noChangeAspect="1"/>
          </p:cNvPicPr>
          <p:nvPr/>
        </p:nvPicPr>
        <p:blipFill>
          <a:blip r:embed="rId2"/>
          <a:stretch>
            <a:fillRect/>
          </a:stretch>
        </p:blipFill>
        <p:spPr>
          <a:xfrm>
            <a:off x="4344988" y="5274989"/>
            <a:ext cx="3977838" cy="985285"/>
          </a:xfrm>
          <a:prstGeom prst="rect">
            <a:avLst/>
          </a:prstGeom>
        </p:spPr>
      </p:pic>
      <p:sp>
        <p:nvSpPr>
          <p:cNvPr id="8" name="文本框 7"/>
          <p:cNvSpPr txBox="1"/>
          <p:nvPr/>
        </p:nvSpPr>
        <p:spPr>
          <a:xfrm>
            <a:off x="7858271" y="5301208"/>
            <a:ext cx="1196684" cy="369332"/>
          </a:xfrm>
          <a:prstGeom prst="rect">
            <a:avLst/>
          </a:prstGeom>
          <a:noFill/>
          <a:ln>
            <a:solidFill>
              <a:schemeClr val="tx1"/>
            </a:solidFill>
          </a:ln>
        </p:spPr>
        <p:txBody>
          <a:bodyPr wrap="square" rtlCol="0">
            <a:spAutoFit/>
          </a:bodyPr>
          <a:lstStyle/>
          <a:p>
            <a:pPr algn="ctr"/>
            <a:r>
              <a:rPr lang="en-US" altLang="zh-CN" sz="900" u="sng" dirty="0"/>
              <a:t>Maximum Transmit Power For 320 MHz</a:t>
            </a:r>
            <a:endParaRPr lang="zh-CN" altLang="en-US" sz="900" u="sng" dirty="0"/>
          </a:p>
        </p:txBody>
      </p:sp>
      <p:pic>
        <p:nvPicPr>
          <p:cNvPr id="10" name="图片 9"/>
          <p:cNvPicPr>
            <a:picLocks noChangeAspect="1"/>
          </p:cNvPicPr>
          <p:nvPr/>
        </p:nvPicPr>
        <p:blipFill>
          <a:blip r:embed="rId3"/>
          <a:stretch>
            <a:fillRect/>
          </a:stretch>
        </p:blipFill>
        <p:spPr>
          <a:xfrm>
            <a:off x="497624" y="4437112"/>
            <a:ext cx="3847364" cy="1920999"/>
          </a:xfrm>
          <a:prstGeom prst="rect">
            <a:avLst/>
          </a:prstGeom>
        </p:spPr>
      </p:pic>
    </p:spTree>
    <p:extLst>
      <p:ext uri="{BB962C8B-B14F-4D97-AF65-F5344CB8AC3E}">
        <p14:creationId xmlns:p14="http://schemas.microsoft.com/office/powerpoint/2010/main" val="449196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Comments</a:t>
            </a:r>
            <a:endParaRPr lang="zh-CN" altLang="en-US" dirty="0"/>
          </a:p>
        </p:txBody>
      </p:sp>
      <p:sp>
        <p:nvSpPr>
          <p:cNvPr id="3" name="内容占位符 2"/>
          <p:cNvSpPr>
            <a:spLocks noGrp="1"/>
          </p:cNvSpPr>
          <p:nvPr>
            <p:ph idx="1"/>
          </p:nvPr>
        </p:nvSpPr>
        <p:spPr/>
        <p:txBody>
          <a:bodyPr/>
          <a:lstStyle/>
          <a:p>
            <a:r>
              <a:rPr lang="en-US" altLang="zh-CN" dirty="0"/>
              <a:t>Option 1 has </a:t>
            </a:r>
            <a:r>
              <a:rPr lang="en-US" altLang="zh-CN" dirty="0" smtClean="0"/>
              <a:t>the following pros</a:t>
            </a:r>
          </a:p>
          <a:p>
            <a:pPr lvl="1"/>
            <a:r>
              <a:rPr lang="en-US" altLang="zh-CN" dirty="0"/>
              <a:t>L</a:t>
            </a:r>
            <a:r>
              <a:rPr lang="en-US" altLang="zh-CN" dirty="0" smtClean="0"/>
              <a:t>ower </a:t>
            </a:r>
            <a:r>
              <a:rPr lang="en-US" altLang="zh-CN" dirty="0"/>
              <a:t>signaling overhead compared with </a:t>
            </a:r>
            <a:r>
              <a:rPr lang="en-US" altLang="zh-CN" dirty="0" smtClean="0"/>
              <a:t>Option 2</a:t>
            </a:r>
            <a:endParaRPr lang="en-US" altLang="zh-CN" dirty="0"/>
          </a:p>
          <a:p>
            <a:pPr lvl="1"/>
            <a:r>
              <a:rPr lang="en-US" altLang="zh-CN" dirty="0" smtClean="0"/>
              <a:t>It </a:t>
            </a:r>
            <a:r>
              <a:rPr lang="en-US" altLang="zh-CN" dirty="0"/>
              <a:t>is </a:t>
            </a:r>
            <a:r>
              <a:rPr lang="en-US" altLang="zh-CN" dirty="0" smtClean="0"/>
              <a:t>simpler</a:t>
            </a:r>
            <a:endParaRPr lang="en-US" altLang="zh-CN" dirty="0"/>
          </a:p>
          <a:p>
            <a:pPr lvl="2"/>
            <a:r>
              <a:rPr lang="en-US" altLang="zh-CN" dirty="0"/>
              <a:t>Does not need to add multiple IEs/modify existing IEs, to tackle different use cases and ensure backwards compliance</a:t>
            </a:r>
            <a:r>
              <a:rPr lang="en-US" altLang="zh-CN" dirty="0" smtClean="0"/>
              <a:t>.</a:t>
            </a:r>
            <a:endParaRPr lang="en-US" altLang="zh-CN"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935012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buNone/>
            </a:pPr>
            <a:r>
              <a:rPr lang="en-US" altLang="zh-CN" sz="1600" dirty="0"/>
              <a:t>[1] 11-20-0680-02-00be-operating-bandwidth-indication-for-eht-bss.pptx</a:t>
            </a:r>
          </a:p>
          <a:p>
            <a:pPr marL="0" indent="0">
              <a:buNone/>
            </a:pPr>
            <a:r>
              <a:rPr lang="en-US" altLang="zh-CN" sz="1600" dirty="0"/>
              <a:t>[2] Draft P802.11ax_D8.0</a:t>
            </a:r>
            <a:endParaRPr lang="zh-CN" altLang="en-US" sz="1600"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697571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127978</TotalTime>
  <Words>805</Words>
  <Application>Microsoft Office PowerPoint</Application>
  <PresentationFormat>全屏显示(4:3)</PresentationFormat>
  <Paragraphs>98</Paragraphs>
  <Slides>10</Slides>
  <Notes>1</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10</vt:i4>
      </vt:variant>
    </vt:vector>
  </HeadingPairs>
  <TitlesOfParts>
    <vt:vector size="12" baseType="lpstr">
      <vt:lpstr>Times New Roman</vt:lpstr>
      <vt:lpstr>802-11-Submission</vt:lpstr>
      <vt:lpstr>Signalling on Static Puncture Info</vt:lpstr>
      <vt:lpstr>Introduction</vt:lpstr>
      <vt:lpstr>Discussion</vt:lpstr>
      <vt:lpstr>Option 1 Explicitly indicated through EHT Operation element</vt:lpstr>
      <vt:lpstr>Option 2 Implicitly indicated through Transmit Power Envelope element</vt:lpstr>
      <vt:lpstr>Example</vt:lpstr>
      <vt:lpstr>Comments</vt:lpstr>
      <vt:lpstr>Comments</vt:lpstr>
      <vt:lpstr>Reference</vt:lpstr>
      <vt:lpstr>SP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2872</cp:revision>
  <cp:lastPrinted>1998-02-10T13:28:06Z</cp:lastPrinted>
  <dcterms:created xsi:type="dcterms:W3CDTF">2004-12-02T14:01:45Z</dcterms:created>
  <dcterms:modified xsi:type="dcterms:W3CDTF">2021-02-03T01:23:21Z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b682156d-393f-4a08-a6fc-7267db8e54b0</vt:lpwstr>
  </property>
  <property fmtid="{D5CDD505-2E9C-101B-9397-08002B2CF9AE}" pid="4" name="CTP_TimeStamp">
    <vt:lpwstr>2020-06-09 00:56:26Z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(3)QXrSxBGrcQK8bUBVzf8f+zuY1kPI6BF+ZYTDGiHlrWJmVJQ2DJ9B4u+L7xRsUkm5ARs8L4Lw
rbgjVZGSjKudwt6qJYdQUqxlK+1wQrf7SYukrLTAbWeG1Oyy+cE8zOTH1VdeafDbrOA2ALTE
it8KHZ+huRjATNBLH4e61xKwTNY1xMmm9uHXCX0nX2tyLZonVgB2nORQnyeY2vJKH07l40pd
iG5hN35clRQ2xFjLcB</vt:lpwstr>
  </property>
  <property fmtid="{D5CDD505-2E9C-101B-9397-08002B2CF9AE}" pid="10" name="_2015_ms_pID_7253431">
    <vt:lpwstr>ml03SuGIAbahOmi8KId+kJ2uDoPLCbwYdixn02NUAwE4a+thTdjKiO
kOmZznZcVDoSwTga9ULM36CZBacjLgSA6JhhNu8+dK7zlXFlaTpn4uS4c8JVWBRNbOAF/yJ2
QnO2kM5f8tAUlIKk/Tg53/i5n8weSli4jiCaIWdJtrUnVEx+yMmDul9dabTLTlkVTpL7iWq6
l+FE7Chys0ekBcdyWlBX/c2k2efh0RNgguAU</vt:lpwstr>
  </property>
  <property fmtid="{D5CDD505-2E9C-101B-9397-08002B2CF9AE}" pid="11" name="_2015_ms_pID_7253432">
    <vt:lpwstr>4w==</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1612224355</vt:lpwstr>
  </property>
</Properties>
</file>