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4"/>
  </p:notesMasterIdLst>
  <p:handoutMasterIdLst>
    <p:handoutMasterId r:id="rId165"/>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2447" r:id="rId32"/>
    <p:sldId id="1967" r:id="rId33"/>
    <p:sldId id="1968" r:id="rId34"/>
    <p:sldId id="2104" r:id="rId35"/>
    <p:sldId id="2167" r:id="rId36"/>
    <p:sldId id="2317" r:id="rId37"/>
    <p:sldId id="2331" r:id="rId38"/>
    <p:sldId id="2429" r:id="rId39"/>
    <p:sldId id="2332" r:id="rId40"/>
    <p:sldId id="2351" r:id="rId41"/>
    <p:sldId id="2431" r:id="rId42"/>
    <p:sldId id="2436" r:id="rId43"/>
    <p:sldId id="2437" r:id="rId44"/>
    <p:sldId id="2438" r:id="rId45"/>
    <p:sldId id="2008" r:id="rId46"/>
    <p:sldId id="2462" r:id="rId47"/>
    <p:sldId id="2291" r:id="rId48"/>
    <p:sldId id="2037" r:id="rId49"/>
    <p:sldId id="1945" r:id="rId50"/>
    <p:sldId id="2071" r:id="rId51"/>
    <p:sldId id="2036" r:id="rId52"/>
    <p:sldId id="2333" r:id="rId53"/>
    <p:sldId id="2323" r:id="rId54"/>
    <p:sldId id="2335" r:id="rId55"/>
    <p:sldId id="2334" r:id="rId56"/>
    <p:sldId id="2352" r:id="rId57"/>
    <p:sldId id="2353" r:id="rId58"/>
    <p:sldId id="2218" r:id="rId59"/>
    <p:sldId id="2426" r:id="rId60"/>
    <p:sldId id="2427" r:id="rId61"/>
    <p:sldId id="2460" r:id="rId62"/>
    <p:sldId id="2461" r:id="rId63"/>
    <p:sldId id="2463" r:id="rId64"/>
    <p:sldId id="1688" r:id="rId65"/>
    <p:sldId id="2293" r:id="rId66"/>
    <p:sldId id="1708" r:id="rId67"/>
    <p:sldId id="1709" r:id="rId68"/>
    <p:sldId id="1710" r:id="rId69"/>
    <p:sldId id="1790" r:id="rId70"/>
    <p:sldId id="2199" r:id="rId71"/>
    <p:sldId id="2319" r:id="rId72"/>
    <p:sldId id="2320" r:id="rId73"/>
    <p:sldId id="2321" r:id="rId74"/>
    <p:sldId id="2355" r:id="rId75"/>
    <p:sldId id="2354" r:id="rId76"/>
    <p:sldId id="2294" r:id="rId77"/>
    <p:sldId id="1679" r:id="rId78"/>
    <p:sldId id="2336" r:id="rId79"/>
    <p:sldId id="2328" r:id="rId80"/>
    <p:sldId id="2459" r:id="rId81"/>
    <p:sldId id="2324" r:id="rId82"/>
    <p:sldId id="1375" r:id="rId83"/>
    <p:sldId id="1376" r:id="rId84"/>
    <p:sldId id="1400" r:id="rId85"/>
    <p:sldId id="2004" r:id="rId86"/>
    <p:sldId id="619" r:id="rId87"/>
    <p:sldId id="621" r:id="rId88"/>
    <p:sldId id="1561" r:id="rId89"/>
    <p:sldId id="1555" r:id="rId90"/>
    <p:sldId id="1601" r:id="rId91"/>
    <p:sldId id="1585" r:id="rId92"/>
    <p:sldId id="1586" r:id="rId93"/>
    <p:sldId id="1587" r:id="rId94"/>
    <p:sldId id="1588" r:id="rId95"/>
    <p:sldId id="1589" r:id="rId96"/>
    <p:sldId id="1590" r:id="rId97"/>
    <p:sldId id="1771" r:id="rId98"/>
    <p:sldId id="1772" r:id="rId99"/>
    <p:sldId id="1591" r:id="rId100"/>
    <p:sldId id="1592" r:id="rId101"/>
    <p:sldId id="1593" r:id="rId102"/>
    <p:sldId id="1594" r:id="rId103"/>
    <p:sldId id="1595" r:id="rId104"/>
    <p:sldId id="1596" r:id="rId105"/>
    <p:sldId id="1597" r:id="rId106"/>
    <p:sldId id="1598" r:id="rId107"/>
    <p:sldId id="1599" r:id="rId108"/>
    <p:sldId id="1600" r:id="rId109"/>
    <p:sldId id="1628" r:id="rId110"/>
    <p:sldId id="1638" r:id="rId111"/>
    <p:sldId id="1725" r:id="rId112"/>
    <p:sldId id="1726" r:id="rId113"/>
    <p:sldId id="1947" r:id="rId114"/>
    <p:sldId id="1975" r:id="rId115"/>
    <p:sldId id="1976" r:id="rId116"/>
    <p:sldId id="1977" r:id="rId117"/>
    <p:sldId id="2039" r:id="rId118"/>
    <p:sldId id="2060" r:id="rId119"/>
    <p:sldId id="2061" r:id="rId120"/>
    <p:sldId id="2097" r:id="rId121"/>
    <p:sldId id="2103" r:id="rId122"/>
    <p:sldId id="2063" r:id="rId123"/>
    <p:sldId id="2064" r:id="rId124"/>
    <p:sldId id="2065" r:id="rId125"/>
    <p:sldId id="2066" r:id="rId126"/>
    <p:sldId id="2067" r:id="rId127"/>
    <p:sldId id="2068" r:id="rId128"/>
    <p:sldId id="2069" r:id="rId129"/>
    <p:sldId id="2146" r:id="rId130"/>
    <p:sldId id="2147" r:id="rId131"/>
    <p:sldId id="2148" r:id="rId132"/>
    <p:sldId id="2158" r:id="rId133"/>
    <p:sldId id="2159" r:id="rId134"/>
    <p:sldId id="2157" r:id="rId135"/>
    <p:sldId id="2160" r:id="rId136"/>
    <p:sldId id="2216" r:id="rId137"/>
    <p:sldId id="2217" r:id="rId138"/>
    <p:sldId id="2219" r:id="rId139"/>
    <p:sldId id="2238" r:id="rId140"/>
    <p:sldId id="2239" r:id="rId141"/>
    <p:sldId id="2240" r:id="rId142"/>
    <p:sldId id="2242" r:id="rId143"/>
    <p:sldId id="2263" r:id="rId144"/>
    <p:sldId id="2276" r:id="rId145"/>
    <p:sldId id="2277" r:id="rId146"/>
    <p:sldId id="2278" r:id="rId147"/>
    <p:sldId id="2281" r:id="rId148"/>
    <p:sldId id="2282" r:id="rId149"/>
    <p:sldId id="2283" r:id="rId150"/>
    <p:sldId id="2284" r:id="rId151"/>
    <p:sldId id="2318" r:id="rId152"/>
    <p:sldId id="2329" r:id="rId153"/>
    <p:sldId id="2356" r:id="rId154"/>
    <p:sldId id="1701" r:id="rId155"/>
    <p:sldId id="1969" r:id="rId156"/>
    <p:sldId id="2112" r:id="rId157"/>
    <p:sldId id="1965" r:id="rId158"/>
    <p:sldId id="2114" r:id="rId159"/>
    <p:sldId id="1705" r:id="rId160"/>
    <p:sldId id="1706" r:id="rId161"/>
    <p:sldId id="1707" r:id="rId162"/>
    <p:sldId id="2113" r:id="rId16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63" d="100"/>
          <a:sy n="63" d="100"/>
        </p:scale>
        <p:origin x="1596"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87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802.11-21/0159r0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package" Target="../embeddings/Microsoft_Word_Document1.docx"/><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 February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a:t>
            </a:r>
            <a:r>
              <a:rPr lang="en-AU" i="1" dirty="0">
                <a:solidFill>
                  <a:srgbClr val="FF0000"/>
                </a:solidFill>
              </a:rPr>
              <a:t>?? Mar 2021</a:t>
            </a:r>
            <a:r>
              <a:rPr lang="en-AU" i="1" dirty="0"/>
              <a:t>,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Jan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Jan 2021, as documented in </a:t>
            </a:r>
            <a:r>
              <a:rPr lang="en-AU" i="1" dirty="0">
                <a:solidFill>
                  <a:srgbClr val="FF0000"/>
                </a:solidFill>
              </a:rPr>
              <a:t>11-21-????-00</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120</a:t>
            </a:fld>
            <a:endParaRPr lang="en-US"/>
          </a:p>
        </p:txBody>
      </p:sp>
    </p:spTree>
    <p:extLst>
      <p:ext uri="{BB962C8B-B14F-4D97-AF65-F5344CB8AC3E}">
        <p14:creationId xmlns:p14="http://schemas.microsoft.com/office/powerpoint/2010/main" val="18392705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121</a:t>
            </a:fld>
            <a:endParaRPr lang="en-US"/>
          </a:p>
        </p:txBody>
      </p:sp>
    </p:spTree>
    <p:extLst>
      <p:ext uri="{BB962C8B-B14F-4D97-AF65-F5344CB8AC3E}">
        <p14:creationId xmlns:p14="http://schemas.microsoft.com/office/powerpoint/2010/main" val="36632216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11689304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23739555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228463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16768620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8368451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28794734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4268506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14201883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42516791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33676144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7708579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422320007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34058752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4006628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0292585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153001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4138948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No liaison was sent after the Nov 2020 plenary</a:t>
            </a:r>
            <a:r>
              <a:rPr lang="en-AU" b="0" dirty="0"/>
              <a:t> because no SGs were approved</a:t>
            </a:r>
          </a:p>
          <a:p>
            <a:pPr lvl="2"/>
            <a:r>
              <a:rPr lang="en-AU" dirty="0"/>
              <a:t>802.11 RCM SG was rechartered</a:t>
            </a:r>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7713177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40662244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87047836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35753137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2365210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8260552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42521768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87490177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63293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2706522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14556396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20483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69 standards through the PSDO adoption process, with 40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45372872"/>
              </p:ext>
            </p:extLst>
          </p:nvPr>
        </p:nvGraphicFramePr>
        <p:xfrm>
          <a:off x="1714500" y="214884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Mar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91658757"/>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803874489"/>
              </p:ext>
            </p:extLst>
          </p:nvPr>
        </p:nvGraphicFramePr>
        <p:xfrm>
          <a:off x="152399" y="1828800"/>
          <a:ext cx="8839199" cy="15849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2EF076-A05D-45BF-A501-D5A575200D81}"/>
              </a:ext>
            </a:extLst>
          </p:cNvPr>
          <p:cNvSpPr>
            <a:spLocks noGrp="1"/>
          </p:cNvSpPr>
          <p:nvPr>
            <p:ph type="title"/>
          </p:nvPr>
        </p:nvSpPr>
        <p:spPr/>
        <p:txBody>
          <a:bodyPr/>
          <a:lstStyle/>
          <a:p>
            <a:r>
              <a:rPr lang="it-IT" dirty="0"/>
              <a:t>ISO/IEC/IEEE 8802-A:2015 </a:t>
            </a:r>
            <a:r>
              <a:rPr lang="en-AU" dirty="0"/>
              <a:t>is being systematically reviewed by ISO with ballot closing on 4 Mar 2021</a:t>
            </a:r>
          </a:p>
        </p:txBody>
      </p:sp>
      <p:sp>
        <p:nvSpPr>
          <p:cNvPr id="3" name="Content Placeholder 2">
            <a:extLst>
              <a:ext uri="{FF2B5EF4-FFF2-40B4-BE49-F238E27FC236}">
                <a16:creationId xmlns:a16="http://schemas.microsoft.com/office/drawing/2014/main" id="{8D812BB7-018F-4757-9A2C-CDB44C789561}"/>
              </a:ext>
            </a:extLst>
          </p:cNvPr>
          <p:cNvSpPr>
            <a:spLocks noGrp="1"/>
          </p:cNvSpPr>
          <p:nvPr>
            <p:ph idx="1"/>
          </p:nvPr>
        </p:nvSpPr>
        <p:spPr/>
        <p:txBody>
          <a:bodyPr/>
          <a:lstStyle/>
          <a:p>
            <a:pPr lvl="1"/>
            <a:r>
              <a:rPr lang="en-AU" dirty="0"/>
              <a:t>IEEE 802</a:t>
            </a:r>
            <a:r>
              <a:rPr lang="en-GB" dirty="0"/>
              <a:t>-2014 </a:t>
            </a:r>
            <a:r>
              <a:rPr lang="en-AU" dirty="0"/>
              <a:t>went through the PSDO process in 2015</a:t>
            </a:r>
          </a:p>
          <a:p>
            <a:pPr lvl="1"/>
            <a:r>
              <a:rPr lang="it-IT" dirty="0"/>
              <a:t>ISO/IEC/IEEE 8802-A:2015 is in the systematic review prpocess</a:t>
            </a:r>
          </a:p>
          <a:p>
            <a:pPr lvl="2"/>
            <a:r>
              <a:rPr lang="it-IT" dirty="0"/>
              <a:t>Ballot closes 4 Mar 2021</a:t>
            </a:r>
            <a:endParaRPr lang="en-AU" dirty="0"/>
          </a:p>
        </p:txBody>
      </p:sp>
      <p:sp>
        <p:nvSpPr>
          <p:cNvPr id="4" name="Footer Placeholder 3">
            <a:extLst>
              <a:ext uri="{FF2B5EF4-FFF2-40B4-BE49-F238E27FC236}">
                <a16:creationId xmlns:a16="http://schemas.microsoft.com/office/drawing/2014/main" id="{2AB146DC-5257-4B42-9155-B11EDAFEE8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51ED5C1-269A-45A6-A9F8-E0253B66E09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2162867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is waiting for start of FDIS ballot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a:t>
            </a:r>
            <a:r>
              <a:rPr lang="en-AU" sz="1800" dirty="0">
                <a:solidFill>
                  <a:srgbClr val="FF0000"/>
                </a:solidFill>
                <a:effectLst/>
                <a:latin typeface="Calibri" panose="020F0502020204030204" pitchFamily="34" charset="0"/>
                <a:ea typeface="Calibri" panose="020F0502020204030204" pitchFamily="34" charset="0"/>
              </a:rPr>
              <a:t>X</a:t>
            </a:r>
            <a:r>
              <a:rPr lang="en-AU" sz="1800" dirty="0">
                <a:effectLst/>
                <a:latin typeface="Calibri" panose="020F0502020204030204" pitchFamily="34" charset="0"/>
                <a:ea typeface="Calibri" panose="020F0502020204030204" pitchFamily="34" charset="0"/>
              </a:rPr>
              <a:t>:</a:t>
            </a:r>
            <a:r>
              <a:rPr lang="en-AU" sz="1800" dirty="0">
                <a:solidFill>
                  <a:srgbClr val="FF0000"/>
                </a:solidFill>
                <a:effectLst/>
                <a:latin typeface="Calibri" panose="020F0502020204030204" pitchFamily="34" charset="0"/>
                <a:ea typeface="Calibri" panose="020F0502020204030204" pitchFamily="34" charset="0"/>
              </a:rPr>
              <a:t>YYYY</a:t>
            </a:r>
          </a:p>
          <a:p>
            <a:pPr lvl="1"/>
            <a:r>
              <a:rPr lang="en-AU" dirty="0">
                <a:solidFill>
                  <a:srgbClr val="FF0000"/>
                </a:solidFill>
                <a:latin typeface="+mj-lt"/>
              </a:rPr>
              <a:t>(Jan 2021) asked Jodi Haasz for status update</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a:t>
            </a:r>
            <a:r>
              <a:rPr lang="en-AU" sz="1800" dirty="0">
                <a:solidFill>
                  <a:srgbClr val="FF0000"/>
                </a:solidFill>
                <a:effectLst/>
                <a:latin typeface="+mj-lt"/>
                <a:ea typeface="Calibri" panose="020F0502020204030204" pitchFamily="34" charset="0"/>
              </a:rPr>
              <a:t>X</a:t>
            </a:r>
            <a:r>
              <a:rPr lang="en-AU" sz="1800" dirty="0">
                <a:effectLst/>
                <a:latin typeface="+mj-lt"/>
                <a:ea typeface="Calibri" panose="020F0502020204030204" pitchFamily="34" charset="0"/>
              </a:rPr>
              <a:t>:</a:t>
            </a:r>
            <a:r>
              <a:rPr lang="en-AU" sz="1800" dirty="0">
                <a:solidFill>
                  <a:srgbClr val="FF0000"/>
                </a:solidFill>
                <a:effectLst/>
                <a:latin typeface="+mj-lt"/>
                <a:ea typeface="Calibri" panose="020F0502020204030204" pitchFamily="34" charset="0"/>
              </a:rPr>
              <a:t>YYYY</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Will be called ISO/IEC/IEEE 8802-1Q:2020/AMD </a:t>
            </a:r>
            <a:r>
              <a:rPr lang="en-AU" dirty="0">
                <a:solidFill>
                  <a:srgbClr val="FF0000"/>
                </a:solidFill>
              </a:rPr>
              <a:t>X</a:t>
            </a:r>
            <a:r>
              <a:rPr lang="en-AU" dirty="0"/>
              <a:t>:</a:t>
            </a:r>
            <a:r>
              <a:rPr lang="en-AU" dirty="0">
                <a:solidFill>
                  <a:srgbClr val="FF0000"/>
                </a:solidFill>
              </a:rPr>
              <a:t>YYYY</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IEEE 802.1AX will be known as ISO/IEC/IEEE 8802-1AX:202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9488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after Jan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(Nov 2020) Liaison of draft will be approved in Nov 2020 for liaising sometime before Jan 2021</a:t>
            </a:r>
          </a:p>
          <a:p>
            <a:pPr lvl="1"/>
            <a:r>
              <a:rPr lang="en-US" dirty="0"/>
              <a:t>(Jan 2021) </a:t>
            </a:r>
            <a:r>
              <a:rPr lang="en-AU" dirty="0"/>
              <a:t>The updated IEEE 802.1Q-Rev is not ready yet and the SA Ballot has not opened yet. So still waiting to send</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93414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60-day ballot passed in Dec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solidFill>
                  <a:srgbClr val="FF0000"/>
                </a:solidFill>
              </a:rPr>
              <a:t>(Jan 2021) Karen reports that there may be a draft response to review this meeting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is waiting for FDIS start</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is waiting for publication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a:t>
            </a:r>
            <a:r>
              <a:rPr lang="en-AU" dirty="0">
                <a:solidFill>
                  <a:schemeClr val="accent2"/>
                </a:solidFill>
              </a:rPr>
              <a:t> &amp; waiting for publication</a:t>
            </a:r>
          </a:p>
          <a:p>
            <a:pPr lvl="1"/>
            <a:r>
              <a:rPr lang="en-AU" dirty="0"/>
              <a:t>IEEE 802.1AE-2018/Cor1-2020 90-day FDIS ballot (N17321) passed on 13 Jan 2021 7/0/10 (N17471)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(Jan 2021) Still not published. Karen asked Jodi for update – tentative is early March (or earlier, or later)</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(Jan 2021) Still not published. Karen asked Jodi for update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1714697"/>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588508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870351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2346088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a response has been liaised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Will be published as ISO/IEC/IEEE 8802-3:20</a:t>
            </a:r>
            <a:r>
              <a:rPr lang="en-AU" dirty="0">
                <a:solidFill>
                  <a:srgbClr val="FF0000"/>
                </a:solidFill>
              </a:rPr>
              <a:t>xx</a:t>
            </a:r>
          </a:p>
          <a:p>
            <a:pPr lvl="2"/>
            <a:r>
              <a:rPr lang="en-AU" dirty="0">
                <a:solidFill>
                  <a:srgbClr val="FF0000"/>
                </a:solidFill>
                <a:latin typeface="+mj-lt"/>
              </a:rPr>
              <a:t>(Jan 2021) Jodi Haasz reports it may be published by end of Jan 2021</a:t>
            </a:r>
            <a:endParaRPr lang="en-AU" b="1"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510491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(Jan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21067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178958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1594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US"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159285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224028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42328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225950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60-day pre-ballot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graphicFrame>
        <p:nvGraphicFramePr>
          <p:cNvPr id="2" name="Object 1">
            <a:extLst>
              <a:ext uri="{FF2B5EF4-FFF2-40B4-BE49-F238E27FC236}">
                <a16:creationId xmlns:a16="http://schemas.microsoft.com/office/drawing/2014/main" id="{30CED4A3-9A7E-4F58-861B-DD45A1C115BC}"/>
              </a:ext>
            </a:extLst>
          </p:cNvPr>
          <p:cNvGraphicFramePr>
            <a:graphicFrameLocks noChangeAspect="1"/>
          </p:cNvGraphicFramePr>
          <p:nvPr>
            <p:extLst>
              <p:ext uri="{D42A27DB-BD31-4B8C-83A1-F6EECF244321}">
                <p14:modId xmlns:p14="http://schemas.microsoft.com/office/powerpoint/2010/main" val="1723715106"/>
              </p:ext>
            </p:extLst>
          </p:nvPr>
        </p:nvGraphicFramePr>
        <p:xfrm>
          <a:off x="4910092" y="41910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4910092"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14299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was liaised for information in Oct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50765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draft was liaised for information in Oct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592050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199883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254873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a:t>
            </a:r>
            <a:r>
              <a:rPr lang="en-AU" dirty="0">
                <a:solidFill>
                  <a:srgbClr val="FF0000"/>
                </a:solidFill>
              </a:rPr>
              <a:t>??????</a:t>
            </a:r>
            <a:r>
              <a:rPr lang="en-AU" dirty="0"/>
              <a: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534085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333466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416955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Feb 2021</a:t>
            </a:r>
          </a:p>
          <a:p>
            <a:pPr lvl="2"/>
            <a:r>
              <a:rPr lang="en-AU" dirty="0"/>
              <a:t>Publication afterwards, say April</a:t>
            </a:r>
          </a:p>
          <a:p>
            <a:pPr lvl="1"/>
            <a:r>
              <a:rPr lang="en-AU" dirty="0"/>
              <a:t>(Jan 2021)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4112704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solidFill>
                  <a:srgbClr val="FF0000"/>
                </a:solidFill>
              </a:rPr>
              <a:t>(Dec 2020) </a:t>
            </a:r>
            <a:r>
              <a:rPr lang="en-AU" dirty="0" err="1">
                <a:solidFill>
                  <a:srgbClr val="FF0000"/>
                </a:solidFill>
              </a:rPr>
              <a:t>TGay</a:t>
            </a:r>
            <a:r>
              <a:rPr lang="en-AU" dirty="0">
                <a:solidFill>
                  <a:srgbClr val="FF0000"/>
                </a:solidFill>
              </a:rPr>
              <a:t> plan to liaise D7.0 (final)</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(Nov 2020) Motion to enter PSDO process likely in Mar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Motion to liaise D8.0 (final) will occur in Jan 2021</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(Jan 2021)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occurred in Dec 2020</a:t>
            </a:r>
          </a:p>
          <a:p>
            <a:pPr lvl="1"/>
            <a:r>
              <a:rPr lang="en-AU" dirty="0"/>
              <a:t>(Jan 2021)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909817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392915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8028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228675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0150213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(Jan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55101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June/July 2021 in Spain</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June/July 2021</a:t>
            </a:r>
          </a:p>
          <a:p>
            <a:r>
              <a:rPr lang="en-AU" dirty="0"/>
              <a:t>Location</a:t>
            </a:r>
          </a:p>
          <a:p>
            <a:pPr lvl="1"/>
            <a:r>
              <a:rPr lang="en-AU" dirty="0"/>
              <a:t>Spain </a:t>
            </a:r>
            <a:r>
              <a:rPr lang="en-AU" dirty="0">
                <a:solidFill>
                  <a:srgbClr val="FF0000"/>
                </a:solidFill>
              </a:rPr>
              <a:t>&lt;- hard to imagine this will happen given COVID situation</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2432047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2850212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9312439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15941415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3833330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Mar </a:t>
            </a:r>
            <a:r>
              <a:rPr lang="en-AU" i="1" dirty="0"/>
              <a:t>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33233178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31765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Mar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solidFill>
                  <a:srgbClr val="FF0000"/>
                </a:solidFill>
                <a:latin typeface="+mj-lt"/>
              </a:rPr>
              <a:t>Tue ?? Mar 2021</a:t>
            </a:r>
            <a:br>
              <a:rPr lang="en-US" sz="1600" b="1" dirty="0">
                <a:solidFill>
                  <a:srgbClr val="FF0000"/>
                </a:solidFill>
                <a:latin typeface="+mj-lt"/>
              </a:rPr>
            </a:br>
            <a:r>
              <a:rPr lang="en-US" sz="1600" b="1" dirty="0">
                <a:solidFill>
                  <a:srgbClr val="FF0000"/>
                </a:solidFill>
                <a:latin typeface="+mj-lt"/>
              </a:rPr>
              <a:t>@16:10-18:10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2852344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15939</Words>
  <Application>Microsoft Office PowerPoint</Application>
  <PresentationFormat>On-screen Show (4:3)</PresentationFormat>
  <Paragraphs>2547</Paragraphs>
  <Slides>162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162</vt:i4>
      </vt:variant>
    </vt:vector>
  </HeadingPairs>
  <TitlesOfParts>
    <vt:vector size="169" baseType="lpstr">
      <vt:lpstr>Arial</vt:lpstr>
      <vt:lpstr>Calibri</vt:lpstr>
      <vt:lpstr>Times New Roman</vt:lpstr>
      <vt:lpstr>802-11-Submission</vt:lpstr>
      <vt:lpstr>Acrobat Document</vt:lpstr>
      <vt:lpstr>Document</vt:lpstr>
      <vt:lpstr>Packager Shell Object</vt:lpstr>
      <vt:lpstr>IEEE 802 JTC1 Standing Committee March 2021 agenda virtually</vt:lpstr>
      <vt:lpstr>This document will be used to provide information for any IEEE 802 JTC1 SC meetings in Mar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Mar 2021</vt:lpstr>
      <vt:lpstr>The IEEE 802 JTC1 SC regular meeting has a high-level list of agenda items to be considered</vt:lpstr>
      <vt:lpstr>The IEEE 802 JTC1 SC will consider approving its agenda</vt:lpstr>
      <vt:lpstr>The IEEE 802 JTC1 SC will consider approval of the minutes of its Jan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69 standards through the PSDO adoption process, with 40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15 standards completely through the PSDO adoption process</vt:lpstr>
      <vt:lpstr>IEEE 802.3 WG has sent 15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13 standards in the pipeline for adoption under the PSDO</vt:lpstr>
      <vt:lpstr>IEEE 802.1 has 13 standards in the pipeline for adoption under the PSDO</vt:lpstr>
      <vt:lpstr>IEEE 802.1 WG has a number of regular participants in IEEE 802 JTC1 SC activities</vt:lpstr>
      <vt:lpstr>ISO/IEC/IEEE 8802-A:2015 is being systematically reviewed by ISO with ballot closing on 4 Mar 2021</vt:lpstr>
      <vt:lpstr>IEEE 802.1Qcc is waiting for start of FDIS ballot</vt:lpstr>
      <vt:lpstr>IEEE 802.1Qcp-2018 60-day ballot passed and is waiting for start of FDIS ballot</vt:lpstr>
      <vt:lpstr>IEEE 802.1Qcy-2019 60-day ballot passed and is waiting for start of FDIS ballot</vt:lpstr>
      <vt:lpstr>IEEE 802.1AS-Rev is waiting for start of FDIS ballot</vt:lpstr>
      <vt:lpstr>IEEE 802.1AX-REV is waiting for FDIS start</vt:lpstr>
      <vt:lpstr>IEEE 802.1Q-REV will probably be liaised after Jan 2021</vt:lpstr>
      <vt:lpstr>IEEE 802.1Qcx will be included in IEEE 802.1Q-Rev rather than a separate submission</vt:lpstr>
      <vt:lpstr>IEEE 802.1X-2020 60-day ballot passed in Dec 2020 but requires a response</vt:lpstr>
      <vt:lpstr>IEEE 802.1CMde is waiting for FDIS start</vt:lpstr>
      <vt:lpstr>IEEE 802.1AE-2018/Cor1-2020 is waiting for publication</vt:lpstr>
      <vt:lpstr>IEEE 802.1Qcr will be included in IEEE 802.1Q-Rev rather than a separate submission</vt:lpstr>
      <vt:lpstr>IEEE 802.1CS was liaised in Aug 2020</vt:lpstr>
      <vt:lpstr>IEEE 802.1Qcz was liaised in Aug 2020</vt:lpstr>
      <vt:lpstr>IEEE 802.3 has 16 standards in the pipeline for adoption under the PSDO process</vt:lpstr>
      <vt:lpstr>IEEE 802.3 has 16 standards in the pipeline for adoption under the PSDO process</vt:lpstr>
      <vt:lpstr>IEEE 802.3 WG has a number of regular participants in IEEE 802 JTC1 SC activities</vt:lpstr>
      <vt:lpstr>IEEE 802.3-REV FDIS ballot passed and a response has been liaised</vt:lpstr>
      <vt:lpstr>IEEE 802.3cb-2018 is waiting for FDIS to start</vt:lpstr>
      <vt:lpstr>IEEE 802.3bt-2018 is waiting for FDIS to start</vt:lpstr>
      <vt:lpstr>IEEE 802.3cd-2018 is waiting for FDIS to start</vt:lpstr>
      <vt:lpstr>IEEE 802.3cn-2019 is waiting for FDIS to start</vt:lpstr>
      <vt:lpstr>IEEE 802.3cg-2019 is waiting for FDIS to start</vt:lpstr>
      <vt:lpstr>IEEE 802.3cq-2020 is waiting for FDIS to start</vt:lpstr>
      <vt:lpstr>IEEE 802.3cm-2020 is waiting for FDIS to start</vt:lpstr>
      <vt:lpstr>IEEE 802.3ch-2020 is waiting for FDIS to start</vt:lpstr>
      <vt:lpstr>IEEE 802.3ca-2020 is waiting for FDIS to start</vt:lpstr>
      <vt:lpstr>IEEE 802.3.2-2019 60-day pre-ballot passed and response sent</vt:lpstr>
      <vt:lpstr>IEEE 802.3cr draft was liaised for information in Oct 2020</vt:lpstr>
      <vt:lpstr>IEEE 802.3cu draft was liaised for information in Oct 2020</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adoption under the PSDO</vt:lpstr>
      <vt:lpstr>IEEE 802.15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will be held in June/July 2021 in Spain</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2021-02-02T20:48:36Z</dcterms:modified>
</cp:coreProperties>
</file>