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83" r:id="rId2"/>
    <p:sldId id="1274" r:id="rId3"/>
    <p:sldId id="1289" r:id="rId4"/>
    <p:sldId id="1290" r:id="rId5"/>
    <p:sldId id="1315" r:id="rId6"/>
    <p:sldId id="1291" r:id="rId7"/>
    <p:sldId id="1309" r:id="rId8"/>
    <p:sldId id="1310" r:id="rId9"/>
    <p:sldId id="1299" r:id="rId10"/>
    <p:sldId id="1295" r:id="rId11"/>
    <p:sldId id="1300" r:id="rId12"/>
    <p:sldId id="1283" r:id="rId13"/>
    <p:sldId id="1302" r:id="rId14"/>
    <p:sldId id="1317" r:id="rId15"/>
    <p:sldId id="1301" r:id="rId16"/>
    <p:sldId id="1311" r:id="rId17"/>
    <p:sldId id="1318" r:id="rId18"/>
    <p:sldId id="1303" r:id="rId19"/>
    <p:sldId id="1304" r:id="rId20"/>
    <p:sldId id="1307" r:id="rId21"/>
    <p:sldId id="1306" r:id="rId22"/>
    <p:sldId id="1273" r:id="rId23"/>
    <p:sldId id="1312" r:id="rId24"/>
    <p:sldId id="1313" r:id="rId2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2570" autoAdjust="0"/>
  </p:normalViewPr>
  <p:slideViewPr>
    <p:cSldViewPr>
      <p:cViewPr varScale="1">
        <p:scale>
          <a:sx n="112" d="100"/>
          <a:sy n="112" d="100"/>
        </p:scale>
        <p:origin x="159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8" d="100"/>
          <a:sy n="88" d="100"/>
        </p:scale>
        <p:origin x="1050"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802.11-21/0152r0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UL Spatial Reuse Subfield Design</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in Enhanced Trigger Frame</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a:t>
            </a:r>
            <a:r>
              <a:rPr lang="en-US" altLang="ko-KR" sz="2000" b="0" dirty="0" smtClean="0">
                <a:ea typeface="굴림" panose="020B0600000101010101" pitchFamily="50" charset="-127"/>
              </a:rPr>
              <a:t>2021-01-25</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045632091"/>
              </p:ext>
            </p:extLst>
          </p:nvPr>
        </p:nvGraphicFramePr>
        <p:xfrm>
          <a:off x="762000" y="2895597"/>
          <a:ext cx="7620000" cy="2554189"/>
        </p:xfrm>
        <a:graphic>
          <a:graphicData uri="http://schemas.openxmlformats.org/drawingml/2006/table">
            <a:tbl>
              <a:tblPr/>
              <a:tblGrid>
                <a:gridCol w="1524000"/>
                <a:gridCol w="1203325"/>
                <a:gridCol w="1684338"/>
                <a:gridCol w="1363662"/>
                <a:gridCol w="1844675"/>
              </a:tblGrid>
              <a:tr h="48787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38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Steve Shellhammer</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Qualcomm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sshellha@qti.qualcomm.com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16-Bit UL Spatial Reuse Subfield</a:t>
            </a:r>
            <a:r>
              <a:rPr lang="en-US" altLang="ko-KR" dirty="0" smtClean="0"/>
              <a:t> Design (4/5)</a:t>
            </a:r>
            <a:endParaRPr lang="ko-KR" altLang="en-US"/>
          </a:p>
        </p:txBody>
      </p:sp>
      <p:sp>
        <p:nvSpPr>
          <p:cNvPr id="3" name="내용 개체 틀 2"/>
          <p:cNvSpPr>
            <a:spLocks noGrp="1"/>
          </p:cNvSpPr>
          <p:nvPr>
            <p:ph idx="1"/>
          </p:nvPr>
        </p:nvSpPr>
        <p:spPr/>
        <p:txBody>
          <a:bodyPr/>
          <a:lstStyle/>
          <a:p>
            <a:r>
              <a:rPr lang="en-US" altLang="ko-KR" sz="1800" dirty="0" smtClean="0"/>
              <a:t>When 320MHz EHT TB PPDU is triggered in R1, the UL BW subfield indication is 160MHz and thus OBSS HE STAs consider that the 16-bit UL Spatial Reuse subfield is applied to a certain 160MHz channel which includes the channel on which they operate</a:t>
            </a:r>
          </a:p>
          <a:p>
            <a:pPr lvl="1"/>
            <a:r>
              <a:rPr lang="en-US" altLang="ko-KR" sz="1600" dirty="0" smtClean="0"/>
              <a:t>OBSS HE STA 1 which operates within 160MHz-1 considers the 16-bit UL Spatial Reuse subfield is applied to 40MHz-1, 40MHz-2, 40MHz-3 and 40MHz-4</a:t>
            </a:r>
          </a:p>
          <a:p>
            <a:pPr lvl="1"/>
            <a:r>
              <a:rPr lang="en-US" altLang="ko-KR" sz="1600" dirty="0" smtClean="0"/>
              <a:t>OBSS HE STA 2 considers the </a:t>
            </a:r>
            <a:r>
              <a:rPr lang="en-US" altLang="ko-KR" sz="1600" dirty="0"/>
              <a:t>16-bit </a:t>
            </a:r>
            <a:r>
              <a:rPr lang="en-US" altLang="ko-KR" sz="1600" dirty="0" smtClean="0"/>
              <a:t>UL Spatial </a:t>
            </a:r>
            <a:r>
              <a:rPr lang="en-US" altLang="ko-KR" sz="1600" dirty="0"/>
              <a:t>Reuse subfield is applied to </a:t>
            </a:r>
            <a:r>
              <a:rPr lang="en-US" altLang="ko-KR" sz="1600" dirty="0" smtClean="0"/>
              <a:t>40MHz-5, 40MHz-6, 40MHz-7 </a:t>
            </a:r>
            <a:r>
              <a:rPr lang="en-US" altLang="ko-KR" sz="1600" dirty="0"/>
              <a:t>and </a:t>
            </a:r>
            <a:r>
              <a:rPr lang="en-US" altLang="ko-KR" sz="1600" dirty="0" smtClean="0"/>
              <a:t>40MHz-8</a:t>
            </a:r>
          </a:p>
          <a:p>
            <a:pPr lvl="1"/>
            <a:r>
              <a:rPr lang="en-US" altLang="ko-KR" sz="1600" dirty="0" smtClean="0"/>
              <a:t>The 16-bit Spatial Reuse subfield needs to represent those two 160MHz channels</a:t>
            </a:r>
          </a:p>
          <a:p>
            <a:pPr lvl="1"/>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
        <p:nvSpPr>
          <p:cNvPr id="7" name="TextBox 6"/>
          <p:cNvSpPr txBox="1"/>
          <p:nvPr/>
        </p:nvSpPr>
        <p:spPr>
          <a:xfrm>
            <a:off x="1389757" y="6016724"/>
            <a:ext cx="5181600" cy="307777"/>
          </a:xfrm>
          <a:prstGeom prst="rect">
            <a:avLst/>
          </a:prstGeom>
          <a:noFill/>
        </p:spPr>
        <p:txBody>
          <a:bodyPr wrap="square" rtlCol="0">
            <a:spAutoFit/>
          </a:bodyPr>
          <a:lstStyle/>
          <a:p>
            <a:r>
              <a:rPr lang="en-US" altLang="ko-KR" sz="1400" dirty="0" smtClean="0"/>
              <a:t>Note that</a:t>
            </a:r>
            <a:r>
              <a:rPr lang="ko-KR" altLang="en-US" sz="1400" smtClean="0"/>
              <a:t> </a:t>
            </a:r>
            <a:r>
              <a:rPr lang="en-US" altLang="ko-KR" sz="1400" dirty="0" smtClean="0"/>
              <a:t>the maximum operating channel for HE STA is 160MHz</a:t>
            </a:r>
            <a:endParaRPr lang="ko-KR" altLang="en-US" sz="1400"/>
          </a:p>
        </p:txBody>
      </p:sp>
      <p:pic>
        <p:nvPicPr>
          <p:cNvPr id="8" name="그림 7"/>
          <p:cNvPicPr>
            <a:picLocks noChangeAspect="1"/>
          </p:cNvPicPr>
          <p:nvPr/>
        </p:nvPicPr>
        <p:blipFill>
          <a:blip r:embed="rId2"/>
          <a:stretch>
            <a:fillRect/>
          </a:stretch>
        </p:blipFill>
        <p:spPr>
          <a:xfrm>
            <a:off x="2054115" y="4343399"/>
            <a:ext cx="5661328" cy="1444823"/>
          </a:xfrm>
          <a:prstGeom prst="rect">
            <a:avLst/>
          </a:prstGeom>
        </p:spPr>
      </p:pic>
    </p:spTree>
    <p:extLst>
      <p:ext uri="{BB962C8B-B14F-4D97-AF65-F5344CB8AC3E}">
        <p14:creationId xmlns:p14="http://schemas.microsoft.com/office/powerpoint/2010/main" val="3721421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16-Bit UL Spatial Reuse Subfield</a:t>
            </a:r>
            <a:r>
              <a:rPr lang="en-US" altLang="ko-KR" dirty="0" smtClean="0"/>
              <a:t> </a:t>
            </a:r>
            <a:r>
              <a:rPr lang="en-US" altLang="ko-KR" dirty="0"/>
              <a:t>Design </a:t>
            </a:r>
            <a:r>
              <a:rPr lang="en-US" altLang="ko-KR" dirty="0" smtClean="0"/>
              <a:t>(5/5)</a:t>
            </a:r>
            <a:endParaRPr lang="ko-KR" altLang="en-US"/>
          </a:p>
        </p:txBody>
      </p:sp>
      <p:sp>
        <p:nvSpPr>
          <p:cNvPr id="3" name="내용 개체 틀 2"/>
          <p:cNvSpPr>
            <a:spLocks noGrp="1"/>
          </p:cNvSpPr>
          <p:nvPr>
            <p:ph idx="1"/>
          </p:nvPr>
        </p:nvSpPr>
        <p:spPr/>
        <p:txBody>
          <a:bodyPr/>
          <a:lstStyle/>
          <a:p>
            <a:r>
              <a:rPr lang="en-US" altLang="ko-KR" sz="1800" dirty="0"/>
              <a:t>We </a:t>
            </a:r>
            <a:r>
              <a:rPr lang="en-US" altLang="ko-KR" sz="1800" dirty="0" smtClean="0"/>
              <a:t>provide two options as </a:t>
            </a:r>
            <a:r>
              <a:rPr lang="en-US" altLang="ko-KR" sz="1800" dirty="0"/>
              <a:t>follows </a:t>
            </a:r>
            <a:r>
              <a:rPr lang="en-US" altLang="ko-KR" sz="1800" u="sng" dirty="0"/>
              <a:t>when </a:t>
            </a:r>
            <a:r>
              <a:rPr lang="en-US" altLang="ko-KR" sz="1800" u="sng" dirty="0" smtClean="0"/>
              <a:t>320 </a:t>
            </a:r>
            <a:r>
              <a:rPr lang="en-US" altLang="ko-KR" sz="1800" u="sng" dirty="0"/>
              <a:t>EHT TB PPDU is triggered in R1</a:t>
            </a:r>
          </a:p>
          <a:p>
            <a:pPr lvl="1"/>
            <a:r>
              <a:rPr lang="en-US" altLang="ko-KR" sz="1600" u="sng" dirty="0"/>
              <a:t>Option 1: Reuse </a:t>
            </a:r>
            <a:r>
              <a:rPr lang="en-US" altLang="ko-KR" sz="1600" u="sng" dirty="0" smtClean="0"/>
              <a:t>the 11ax design with a minimum value selection</a:t>
            </a:r>
            <a:endParaRPr lang="en-US" altLang="ko-KR" sz="1600" u="sng" dirty="0"/>
          </a:p>
          <a:p>
            <a:pPr lvl="2"/>
            <a:r>
              <a:rPr lang="en-US" altLang="ko-KR" sz="1400" dirty="0" smtClean="0"/>
              <a:t>HSR1: </a:t>
            </a:r>
            <a:r>
              <a:rPr lang="en-US" altLang="ko-KR" sz="1400" dirty="0"/>
              <a:t>minimum value between 40MHz-1 and 40MHz-5</a:t>
            </a:r>
          </a:p>
          <a:p>
            <a:pPr lvl="2"/>
            <a:r>
              <a:rPr lang="en-US" altLang="ko-KR" sz="1400" dirty="0" smtClean="0"/>
              <a:t>HSR2: </a:t>
            </a:r>
            <a:r>
              <a:rPr lang="en-US" altLang="ko-KR" sz="1400" dirty="0"/>
              <a:t>minimum value between </a:t>
            </a:r>
            <a:r>
              <a:rPr lang="en-US" altLang="ko-KR" sz="1400" dirty="0" smtClean="0"/>
              <a:t>40MHz-2 </a:t>
            </a:r>
            <a:r>
              <a:rPr lang="en-US" altLang="ko-KR" sz="1400" dirty="0"/>
              <a:t>and </a:t>
            </a:r>
            <a:r>
              <a:rPr lang="en-US" altLang="ko-KR" sz="1400" dirty="0" smtClean="0"/>
              <a:t>40MHz-6</a:t>
            </a:r>
            <a:endParaRPr lang="en-US" altLang="ko-KR" sz="1400" dirty="0"/>
          </a:p>
          <a:p>
            <a:pPr lvl="2"/>
            <a:r>
              <a:rPr lang="en-US" altLang="ko-KR" sz="1400" dirty="0" smtClean="0"/>
              <a:t>HSR3: </a:t>
            </a:r>
            <a:r>
              <a:rPr lang="en-US" altLang="ko-KR" sz="1400" dirty="0"/>
              <a:t>minimum value between </a:t>
            </a:r>
            <a:r>
              <a:rPr lang="en-US" altLang="ko-KR" sz="1400" dirty="0" smtClean="0"/>
              <a:t>40MHz-3 </a:t>
            </a:r>
            <a:r>
              <a:rPr lang="en-US" altLang="ko-KR" sz="1400" dirty="0"/>
              <a:t>and </a:t>
            </a:r>
            <a:r>
              <a:rPr lang="en-US" altLang="ko-KR" sz="1400" dirty="0" smtClean="0"/>
              <a:t>40MHz-7</a:t>
            </a:r>
            <a:endParaRPr lang="en-US" altLang="ko-KR" sz="1400" dirty="0"/>
          </a:p>
          <a:p>
            <a:pPr lvl="2"/>
            <a:r>
              <a:rPr lang="en-US" altLang="ko-KR" sz="1400" dirty="0" smtClean="0"/>
              <a:t>HSR4: </a:t>
            </a:r>
            <a:r>
              <a:rPr lang="en-US" altLang="ko-KR" sz="1400" dirty="0"/>
              <a:t>minimum value between </a:t>
            </a:r>
            <a:r>
              <a:rPr lang="en-US" altLang="ko-KR" sz="1400" dirty="0" smtClean="0"/>
              <a:t>40MHz-4 </a:t>
            </a:r>
            <a:r>
              <a:rPr lang="en-US" altLang="ko-KR" sz="1400" dirty="0"/>
              <a:t>and </a:t>
            </a:r>
            <a:r>
              <a:rPr lang="en-US" altLang="ko-KR" sz="1400" dirty="0" smtClean="0"/>
              <a:t>40MHz-8</a:t>
            </a:r>
            <a:endParaRPr lang="en-US" altLang="ko-KR" sz="1400" dirty="0"/>
          </a:p>
          <a:p>
            <a:pPr lvl="1"/>
            <a:r>
              <a:rPr lang="en-US" altLang="ko-KR" sz="1600" u="sng" dirty="0" smtClean="0"/>
              <a:t>Option </a:t>
            </a:r>
            <a:r>
              <a:rPr lang="en-US" altLang="ko-KR" sz="1600" u="sng" dirty="0"/>
              <a:t>2: C</a:t>
            </a:r>
            <a:r>
              <a:rPr lang="en-US" altLang="ko-KR" sz="1600" u="sng" dirty="0" smtClean="0"/>
              <a:t>opy and paste the minimum modified value in the </a:t>
            </a:r>
            <a:r>
              <a:rPr lang="en-US" altLang="ko-KR" sz="1600" u="sng" dirty="0"/>
              <a:t>8-bit Spatial Reuse </a:t>
            </a:r>
            <a:r>
              <a:rPr lang="en-US" altLang="ko-KR" sz="1600" u="sng" dirty="0" smtClean="0"/>
              <a:t>subfield</a:t>
            </a:r>
            <a:endParaRPr lang="en-US" altLang="ko-KR" sz="1600" u="sng" dirty="0"/>
          </a:p>
          <a:p>
            <a:pPr lvl="2"/>
            <a:r>
              <a:rPr lang="en-US" altLang="ko-KR" sz="1400" dirty="0" smtClean="0"/>
              <a:t>HSR1 = HSR2 = HSR3 = HSR4 = min(*mESR1, mESR2)</a:t>
            </a:r>
            <a:endParaRPr lang="en-US" altLang="ko-KR" sz="1400" dirty="0"/>
          </a:p>
          <a:p>
            <a:pPr lvl="1">
              <a:buFont typeface="Wingdings" panose="05000000000000000000" pitchFamily="2" charset="2"/>
              <a:buChar char="à"/>
            </a:pPr>
            <a:endParaRPr lang="en-US" altLang="ko-KR" sz="1600" dirty="0" smtClean="0">
              <a:sym typeface="Wingdings" panose="05000000000000000000" pitchFamily="2" charset="2"/>
            </a:endParaRPr>
          </a:p>
          <a:p>
            <a:pPr lvl="1">
              <a:buFont typeface="Wingdings" panose="05000000000000000000" pitchFamily="2" charset="2"/>
              <a:buChar char="à"/>
            </a:pPr>
            <a:r>
              <a:rPr lang="en-US" altLang="ko-KR" sz="1600" dirty="0" smtClean="0">
                <a:sym typeface="Wingdings" panose="05000000000000000000" pitchFamily="2" charset="2"/>
              </a:rPr>
              <a:t>Th</a:t>
            </a:r>
            <a:r>
              <a:rPr lang="en-US" altLang="ko-KR" sz="1600" dirty="0" smtClean="0"/>
              <a:t>e </a:t>
            </a:r>
            <a:r>
              <a:rPr lang="en-US" altLang="ko-KR" sz="1600" dirty="0"/>
              <a:t>value of the Spatial Reuse subfield is related to an acceptable interference level at the AP transmitting Trigger Frame and thus each Spatial Reuse subfield is set to the minimum between two values corresponding to </a:t>
            </a:r>
            <a:r>
              <a:rPr lang="en-US" altLang="ko-KR" sz="1600" dirty="0" smtClean="0"/>
              <a:t>40/160MHz </a:t>
            </a:r>
            <a:r>
              <a:rPr lang="en-US" altLang="ko-KR" sz="1600" dirty="0" err="1"/>
              <a:t>subchannels</a:t>
            </a:r>
            <a:r>
              <a:rPr lang="en-US" altLang="ko-KR" sz="1600" dirty="0"/>
              <a:t> which are located in the same position in each 160MHz to guarantee the received interference power at the AP lower than </a:t>
            </a:r>
            <a:r>
              <a:rPr lang="en-US" altLang="ko-KR" sz="1600" dirty="0" smtClean="0"/>
              <a:t>or equal to the </a:t>
            </a:r>
            <a:r>
              <a:rPr lang="en-US" altLang="ko-KR" sz="1600" dirty="0"/>
              <a:t>acceptable level in both </a:t>
            </a:r>
            <a:r>
              <a:rPr lang="en-US" altLang="ko-KR" sz="1600" dirty="0" err="1" smtClean="0"/>
              <a:t>subchannels</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dirty="0" smtClean="0"/>
              <a:t>January 2021</a:t>
            </a:r>
            <a:endParaRPr lang="en-US" dirty="0"/>
          </a:p>
        </p:txBody>
      </p:sp>
      <p:sp>
        <p:nvSpPr>
          <p:cNvPr id="8" name="TextBox 7"/>
          <p:cNvSpPr txBox="1"/>
          <p:nvPr/>
        </p:nvSpPr>
        <p:spPr>
          <a:xfrm>
            <a:off x="6096000" y="4114800"/>
            <a:ext cx="2971800" cy="646331"/>
          </a:xfrm>
          <a:prstGeom prst="rect">
            <a:avLst/>
          </a:prstGeom>
          <a:noFill/>
        </p:spPr>
        <p:txBody>
          <a:bodyPr wrap="square" rtlCol="0">
            <a:spAutoFit/>
          </a:bodyPr>
          <a:lstStyle/>
          <a:p>
            <a:r>
              <a:rPr lang="en-US" altLang="ko-KR" dirty="0" smtClean="0"/>
              <a:t>*</a:t>
            </a:r>
            <a:r>
              <a:rPr lang="en-US" altLang="ko-KR" dirty="0" err="1" smtClean="0"/>
              <a:t>mESR</a:t>
            </a:r>
            <a:r>
              <a:rPr lang="en-US" altLang="ko-KR" dirty="0" smtClean="0"/>
              <a:t> means the modified ESR considering the difference of the channel size</a:t>
            </a:r>
            <a:endParaRPr lang="en-US" altLang="ko-KR" dirty="0"/>
          </a:p>
          <a:p>
            <a:r>
              <a:rPr lang="en-US" altLang="ko-KR" dirty="0" smtClean="0"/>
              <a:t>(Please see Appendix)</a:t>
            </a:r>
          </a:p>
        </p:txBody>
      </p:sp>
    </p:spTree>
    <p:extLst>
      <p:ext uri="{BB962C8B-B14F-4D97-AF65-F5344CB8AC3E}">
        <p14:creationId xmlns:p14="http://schemas.microsoft.com/office/powerpoint/2010/main" val="3962333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3" name="내용 개체 틀 2"/>
          <p:cNvSpPr>
            <a:spLocks noGrp="1"/>
          </p:cNvSpPr>
          <p:nvPr>
            <p:ph idx="1"/>
          </p:nvPr>
        </p:nvSpPr>
        <p:spPr/>
        <p:txBody>
          <a:bodyPr/>
          <a:lstStyle/>
          <a:p>
            <a:r>
              <a:rPr lang="en-US" altLang="ko-KR" sz="1800" dirty="0" smtClean="0"/>
              <a:t>We have dealt </a:t>
            </a:r>
            <a:r>
              <a:rPr lang="en-US" altLang="ko-KR" sz="1800" dirty="0"/>
              <a:t>with how to set </a:t>
            </a:r>
            <a:r>
              <a:rPr lang="en-US" altLang="ko-KR" sz="1800" dirty="0" smtClean="0"/>
              <a:t>the </a:t>
            </a:r>
            <a:r>
              <a:rPr lang="en-US" altLang="ko-KR" sz="1800" dirty="0"/>
              <a:t>8-bit Spatial Reuse </a:t>
            </a:r>
            <a:r>
              <a:rPr lang="en-US" altLang="ko-KR" sz="1800" dirty="0" smtClean="0"/>
              <a:t>subfield and the </a:t>
            </a:r>
            <a:r>
              <a:rPr lang="en-US" altLang="ko-KR" sz="1800" dirty="0"/>
              <a:t>16-bit UL Spatial Reuse </a:t>
            </a:r>
            <a:r>
              <a:rPr lang="en-US" altLang="ko-KR" sz="1800" dirty="0" smtClean="0"/>
              <a:t>subfield in Trigger Frame when </a:t>
            </a:r>
            <a:r>
              <a:rPr lang="en-US" altLang="ko-KR" sz="1800" dirty="0"/>
              <a:t>only EHT TB PPDU is triggered in R1</a:t>
            </a:r>
          </a:p>
          <a:p>
            <a:r>
              <a:rPr lang="en-US" altLang="ko-KR" sz="1800" dirty="0" smtClean="0"/>
              <a:t>The 8-bit </a:t>
            </a:r>
            <a:r>
              <a:rPr lang="en-US" altLang="ko-KR" sz="1800" dirty="0"/>
              <a:t>Spatial Reuse </a:t>
            </a:r>
            <a:r>
              <a:rPr lang="en-US" altLang="ko-KR" sz="1800" dirty="0" smtClean="0"/>
              <a:t>subfield consists of two values and we have proposed that they are corresponding to lower and upper half of the BW of EHT TB PPDU, respectively</a:t>
            </a:r>
          </a:p>
          <a:p>
            <a:r>
              <a:rPr lang="en-US" altLang="ko-KR" sz="1800" dirty="0" smtClean="0"/>
              <a:t>The 16-bit </a:t>
            </a:r>
            <a:r>
              <a:rPr lang="en-US" altLang="ko-KR" sz="1800" dirty="0"/>
              <a:t>UL Spatial Reuse subfield</a:t>
            </a:r>
            <a:r>
              <a:rPr lang="ko-KR" altLang="en-US" sz="1800"/>
              <a:t> </a:t>
            </a:r>
            <a:r>
              <a:rPr lang="en-US" altLang="ko-KR" sz="1800" dirty="0" smtClean="0"/>
              <a:t>consists of four values and we have provided some options as follows</a:t>
            </a:r>
          </a:p>
          <a:p>
            <a:pPr lvl="1"/>
            <a:r>
              <a:rPr lang="en-US" altLang="ko-KR" sz="1600" dirty="0" smtClean="0"/>
              <a:t>According to the </a:t>
            </a:r>
            <a:r>
              <a:rPr lang="en-US" altLang="ko-KR" sz="1600" dirty="0"/>
              <a:t>11ax spec, OBSS HE STAs cannot perform spatial </a:t>
            </a:r>
            <a:r>
              <a:rPr lang="en-US" altLang="ko-KR" sz="1600" dirty="0" smtClean="0"/>
              <a:t>reuse during an EHT TB PPDU transmission and thus we have provided one possible solution which is to simply set those values to zero to disallow spatial reuse</a:t>
            </a:r>
            <a:endParaRPr lang="en-US" altLang="ko-KR" sz="1600" dirty="0"/>
          </a:p>
          <a:p>
            <a:pPr lvl="1"/>
            <a:r>
              <a:rPr lang="en-US" altLang="ko-KR" sz="1600" dirty="0" smtClean="0"/>
              <a:t>Assuming there is a certain implementation which enables OBSS HE STAs to perform spatial </a:t>
            </a:r>
            <a:r>
              <a:rPr lang="en-US" altLang="ko-KR" sz="1600" dirty="0"/>
              <a:t>reuse during an EHT TB PPDU transmission, </a:t>
            </a:r>
            <a:r>
              <a:rPr lang="en-US" altLang="ko-KR" sz="1600" dirty="0" smtClean="0"/>
              <a:t>we have provided two options</a:t>
            </a:r>
          </a:p>
          <a:p>
            <a:pPr lvl="2"/>
            <a:r>
              <a:rPr lang="en-US" altLang="ko-KR" sz="1400" dirty="0" smtClean="0"/>
              <a:t>Option 1 reuses the 11ax design</a:t>
            </a:r>
          </a:p>
          <a:p>
            <a:pPr lvl="2"/>
            <a:r>
              <a:rPr lang="en-US" altLang="ko-KR" sz="1400" dirty="0" smtClean="0"/>
              <a:t>Option 2 copies and pastes the (modified) values in the 8-bit Spatial Reuse subfield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Tree>
    <p:extLst>
      <p:ext uri="{BB962C8B-B14F-4D97-AF65-F5344CB8AC3E}">
        <p14:creationId xmlns:p14="http://schemas.microsoft.com/office/powerpoint/2010/main" val="2235353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sz="1600" dirty="0"/>
              <a:t>Do you agree to add the following text </a:t>
            </a:r>
            <a:r>
              <a:rPr lang="en-US" altLang="ko-KR" sz="1600" dirty="0" smtClean="0"/>
              <a:t>to </a:t>
            </a:r>
            <a:r>
              <a:rPr lang="en-US" altLang="ko-KR" sz="1600" dirty="0"/>
              <a:t>the </a:t>
            </a:r>
            <a:r>
              <a:rPr lang="en-US" altLang="ko-KR" sz="1600" dirty="0" err="1"/>
              <a:t>TGbe</a:t>
            </a:r>
            <a:r>
              <a:rPr lang="en-US" altLang="ko-KR" sz="1600" dirty="0"/>
              <a:t> SFD?</a:t>
            </a:r>
          </a:p>
          <a:p>
            <a:pPr lvl="1"/>
            <a:r>
              <a:rPr lang="en-US" altLang="ko-KR" sz="1400" dirty="0" smtClean="0"/>
              <a:t>8-bit Spatial </a:t>
            </a:r>
            <a:r>
              <a:rPr lang="en-US" altLang="ko-KR" sz="1400" dirty="0"/>
              <a:t>Reuse subfield</a:t>
            </a:r>
            <a:r>
              <a:rPr lang="ko-KR" altLang="en-US" sz="1400"/>
              <a:t> </a:t>
            </a:r>
            <a:r>
              <a:rPr lang="en-US" altLang="ko-KR" sz="1400" dirty="0"/>
              <a:t>in the </a:t>
            </a:r>
            <a:r>
              <a:rPr lang="en-US" altLang="ko-KR" sz="1400" dirty="0" smtClean="0"/>
              <a:t>Special User </a:t>
            </a:r>
            <a:r>
              <a:rPr lang="en-US" altLang="ko-KR" sz="1400" dirty="0"/>
              <a:t>Info field of Trigger Frame </a:t>
            </a:r>
            <a:r>
              <a:rPr lang="en-US" altLang="ko-KR" sz="1400" dirty="0" smtClean="0"/>
              <a:t>is defined as follows and is copied and pasted into the Spatial Reuse field in U-SIG of EHT TB PPDU</a:t>
            </a:r>
          </a:p>
          <a:p>
            <a:pPr lvl="2"/>
            <a:r>
              <a:rPr lang="en-US" altLang="ko-KR" sz="1200" dirty="0"/>
              <a:t>20MHz</a:t>
            </a:r>
          </a:p>
          <a:p>
            <a:pPr lvl="3"/>
            <a:r>
              <a:rPr lang="en-US" altLang="ko-KR" sz="1100" dirty="0" smtClean="0"/>
              <a:t>ESR1: </a:t>
            </a:r>
            <a:r>
              <a:rPr lang="en-US" altLang="ko-KR" sz="1100" dirty="0"/>
              <a:t>a value corresponding to 20MHz</a:t>
            </a:r>
          </a:p>
          <a:p>
            <a:pPr lvl="3"/>
            <a:r>
              <a:rPr lang="en-US" altLang="ko-KR" sz="1100" dirty="0" smtClean="0"/>
              <a:t>ESR2: </a:t>
            </a:r>
            <a:r>
              <a:rPr lang="en-US" altLang="ko-KR" sz="1100" dirty="0"/>
              <a:t>a value corresponding to 20MHz</a:t>
            </a:r>
          </a:p>
          <a:p>
            <a:pPr lvl="2"/>
            <a:r>
              <a:rPr lang="en-US" altLang="ko-KR" sz="1200" dirty="0"/>
              <a:t>40MHz</a:t>
            </a:r>
          </a:p>
          <a:p>
            <a:pPr lvl="3"/>
            <a:r>
              <a:rPr lang="en-US" altLang="ko-KR" sz="1100" dirty="0" smtClean="0"/>
              <a:t>ESR1</a:t>
            </a:r>
            <a:r>
              <a:rPr lang="en-US" altLang="ko-KR" sz="1100" dirty="0"/>
              <a:t>: a value corresponding to first 20MHz</a:t>
            </a:r>
          </a:p>
          <a:p>
            <a:pPr lvl="3"/>
            <a:r>
              <a:rPr lang="en-US" altLang="ko-KR" sz="1100" dirty="0" smtClean="0"/>
              <a:t>ESR2</a:t>
            </a:r>
            <a:r>
              <a:rPr lang="en-US" altLang="ko-KR" sz="1100" dirty="0"/>
              <a:t>: a value corresponding to second 20MHz (first 20MHz if 2.4GHz)</a:t>
            </a:r>
          </a:p>
          <a:p>
            <a:pPr lvl="2"/>
            <a:r>
              <a:rPr lang="en-US" altLang="ko-KR" sz="1200" dirty="0"/>
              <a:t>80MHz</a:t>
            </a:r>
          </a:p>
          <a:p>
            <a:pPr lvl="3"/>
            <a:r>
              <a:rPr lang="en-US" altLang="ko-KR" sz="1100" dirty="0" smtClean="0"/>
              <a:t>ESR1</a:t>
            </a:r>
            <a:r>
              <a:rPr lang="en-US" altLang="ko-KR" sz="1100" dirty="0"/>
              <a:t>: a value corresponding to first 40MHz</a:t>
            </a:r>
          </a:p>
          <a:p>
            <a:pPr lvl="3"/>
            <a:r>
              <a:rPr lang="en-US" altLang="ko-KR" sz="1100" dirty="0" smtClean="0"/>
              <a:t>ESR2</a:t>
            </a:r>
            <a:r>
              <a:rPr lang="en-US" altLang="ko-KR" sz="1100" dirty="0"/>
              <a:t>: a value corresponding to second 40MHz</a:t>
            </a:r>
          </a:p>
          <a:p>
            <a:pPr lvl="2"/>
            <a:r>
              <a:rPr lang="en-US" altLang="ko-KR" sz="1200" dirty="0"/>
              <a:t>160MHz</a:t>
            </a:r>
          </a:p>
          <a:p>
            <a:pPr lvl="3"/>
            <a:r>
              <a:rPr lang="en-US" altLang="ko-KR" sz="1100" dirty="0" smtClean="0"/>
              <a:t>ESR1</a:t>
            </a:r>
            <a:r>
              <a:rPr lang="en-US" altLang="ko-KR" sz="1100" dirty="0"/>
              <a:t>: a value corresponding to first 80MHz</a:t>
            </a:r>
          </a:p>
          <a:p>
            <a:pPr lvl="3"/>
            <a:r>
              <a:rPr lang="en-US" altLang="ko-KR" sz="1100" dirty="0" smtClean="0"/>
              <a:t>ESR2</a:t>
            </a:r>
            <a:r>
              <a:rPr lang="en-US" altLang="ko-KR" sz="1100" dirty="0"/>
              <a:t>: a value corresponding to second 80MHz</a:t>
            </a:r>
            <a:endParaRPr lang="ko-KR" altLang="en-US" sz="1100"/>
          </a:p>
          <a:p>
            <a:pPr lvl="2"/>
            <a:r>
              <a:rPr lang="en-US" altLang="ko-KR" sz="1200" dirty="0"/>
              <a:t>320MHz</a:t>
            </a:r>
          </a:p>
          <a:p>
            <a:pPr lvl="3"/>
            <a:r>
              <a:rPr lang="en-US" altLang="ko-KR" sz="1100" dirty="0"/>
              <a:t>ESR1: a value corresponding to first 160MHz</a:t>
            </a:r>
          </a:p>
          <a:p>
            <a:pPr lvl="3"/>
            <a:r>
              <a:rPr lang="en-US" altLang="ko-KR" sz="1100" dirty="0"/>
              <a:t>ESR2: a value corresponding to </a:t>
            </a:r>
            <a:r>
              <a:rPr lang="en-US" altLang="ko-KR" sz="1100" dirty="0" smtClean="0"/>
              <a:t>second 160MHz</a:t>
            </a:r>
          </a:p>
          <a:p>
            <a:pPr lvl="2"/>
            <a:r>
              <a:rPr lang="en-US" altLang="ko-KR" sz="1200" dirty="0" smtClean="0"/>
              <a:t>ESR1 and ESR2 denote the first and second 4-bit values in 8-bit Spatial Reuse subfield, respectively</a:t>
            </a:r>
          </a:p>
          <a:p>
            <a:pPr lvl="1"/>
            <a:r>
              <a:rPr lang="en-US" altLang="ko-KR" sz="1400" dirty="0" smtClean="0"/>
              <a:t>Note: This is for release 1</a:t>
            </a:r>
            <a:endParaRPr lang="en-US" altLang="ko-KR" sz="1600" dirty="0" smtClean="0"/>
          </a:p>
          <a:p>
            <a:r>
              <a:rPr lang="en-US" altLang="ko-KR" sz="1600" dirty="0" smtClean="0"/>
              <a:t>Y/N/A: //</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4289764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sz="1800" dirty="0" smtClean="0"/>
              <a:t>Which option do you prefer for the 16-bit UL Spatial Reuse subfield in the Common Info field of Trigger Frame when EHT TB PPDU is triggered in R1?</a:t>
            </a:r>
            <a:endParaRPr lang="en-US" altLang="ko-KR" sz="1800" dirty="0"/>
          </a:p>
          <a:p>
            <a:pPr lvl="1"/>
            <a:r>
              <a:rPr lang="en-US" altLang="ko-KR" sz="1600" dirty="0" smtClean="0"/>
              <a:t>Option A: 16-bit </a:t>
            </a:r>
            <a:r>
              <a:rPr lang="en-US" altLang="ko-KR" sz="1600" dirty="0"/>
              <a:t>UL Spatial Reuse subfield</a:t>
            </a:r>
            <a:r>
              <a:rPr lang="ko-KR" altLang="en-US" sz="1600"/>
              <a:t> </a:t>
            </a:r>
            <a:r>
              <a:rPr lang="en-US" altLang="ko-KR" sz="1600" dirty="0" smtClean="0"/>
              <a:t>is set to certain values to enable OBSS HE STAs to perform spatial reuse (like option 1 or option 2)</a:t>
            </a:r>
          </a:p>
          <a:p>
            <a:pPr lvl="1"/>
            <a:r>
              <a:rPr lang="en-US" altLang="ko-KR" sz="1600" dirty="0" smtClean="0"/>
              <a:t>Option B: 16-bit </a:t>
            </a:r>
            <a:r>
              <a:rPr lang="en-US" altLang="ko-KR" sz="1600" dirty="0"/>
              <a:t>UL Spatial Reuse subfield</a:t>
            </a:r>
            <a:r>
              <a:rPr lang="ko-KR" altLang="en-US" sz="1600"/>
              <a:t> </a:t>
            </a:r>
            <a:r>
              <a:rPr lang="en-US" altLang="ko-KR" sz="1600" dirty="0" smtClean="0"/>
              <a:t>is set to the value that disallows spatial reuse</a:t>
            </a:r>
          </a:p>
          <a:p>
            <a:endParaRPr lang="en-US" altLang="ko-KR" sz="1800" dirty="0" smtClean="0"/>
          </a:p>
          <a:p>
            <a:r>
              <a:rPr lang="en-US" altLang="ko-KR" sz="1800" dirty="0" smtClean="0"/>
              <a:t>Option A/Option B/A: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3313083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a:t>
            </a:r>
            <a:endParaRPr lang="ko-KR" altLang="en-US"/>
          </a:p>
        </p:txBody>
      </p:sp>
      <p:sp>
        <p:nvSpPr>
          <p:cNvPr id="3" name="내용 개체 틀 2"/>
          <p:cNvSpPr>
            <a:spLocks noGrp="1"/>
          </p:cNvSpPr>
          <p:nvPr>
            <p:ph idx="1"/>
          </p:nvPr>
        </p:nvSpPr>
        <p:spPr/>
        <p:txBody>
          <a:bodyPr/>
          <a:lstStyle/>
          <a:p>
            <a:r>
              <a:rPr lang="en-US" altLang="ko-KR" sz="1800" dirty="0"/>
              <a:t>Do you agree to add the following text </a:t>
            </a:r>
            <a:r>
              <a:rPr lang="en-US" altLang="ko-KR" sz="1800" dirty="0" smtClean="0"/>
              <a:t>to </a:t>
            </a:r>
            <a:r>
              <a:rPr lang="en-US" altLang="ko-KR" sz="1800" dirty="0"/>
              <a:t>the </a:t>
            </a:r>
            <a:r>
              <a:rPr lang="en-US" altLang="ko-KR" sz="1800" dirty="0" err="1"/>
              <a:t>TGbe</a:t>
            </a:r>
            <a:r>
              <a:rPr lang="en-US" altLang="ko-KR" sz="1800" dirty="0"/>
              <a:t> SFD?</a:t>
            </a:r>
          </a:p>
          <a:p>
            <a:pPr lvl="1"/>
            <a:r>
              <a:rPr lang="en-US" altLang="ko-KR" sz="1600" dirty="0"/>
              <a:t>When EHT TB PPDU is triggered in R1, 16-bit UL Spatial Reuse subfield</a:t>
            </a:r>
            <a:r>
              <a:rPr lang="ko-KR" altLang="en-US" sz="1600"/>
              <a:t> </a:t>
            </a:r>
            <a:r>
              <a:rPr lang="en-US" altLang="ko-KR" sz="1600" dirty="0"/>
              <a:t>in the Common Info field of Trigger Frame </a:t>
            </a:r>
            <a:r>
              <a:rPr lang="en-US" altLang="ko-KR" sz="1600" dirty="0" smtClean="0"/>
              <a:t>is set to certain values to enable OBSS HE STAs to perform spatial reuse</a:t>
            </a:r>
          </a:p>
          <a:p>
            <a:pPr lvl="1"/>
            <a:r>
              <a:rPr lang="en-US" altLang="ko-KR" sz="1600" dirty="0" smtClean="0"/>
              <a:t>Note: This is for release 1</a:t>
            </a:r>
          </a:p>
          <a:p>
            <a:endParaRPr lang="en-US" altLang="ko-KR" sz="1800" dirty="0" smtClean="0"/>
          </a:p>
          <a:p>
            <a:r>
              <a:rPr lang="en-US" altLang="ko-KR" sz="1800" dirty="0" smtClean="0"/>
              <a:t>Y/N/A: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1077168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#2b</a:t>
            </a:r>
            <a:endParaRPr lang="ko-KR" altLang="en-US"/>
          </a:p>
        </p:txBody>
      </p:sp>
      <p:sp>
        <p:nvSpPr>
          <p:cNvPr id="3" name="내용 개체 틀 2"/>
          <p:cNvSpPr>
            <a:spLocks noGrp="1"/>
          </p:cNvSpPr>
          <p:nvPr>
            <p:ph idx="1"/>
          </p:nvPr>
        </p:nvSpPr>
        <p:spPr/>
        <p:txBody>
          <a:bodyPr/>
          <a:lstStyle/>
          <a:p>
            <a:r>
              <a:rPr lang="en-US" altLang="ko-KR" sz="1800" dirty="0"/>
              <a:t>Do you agree to add the following text </a:t>
            </a:r>
            <a:r>
              <a:rPr lang="en-US" altLang="ko-KR" sz="1800" dirty="0" smtClean="0"/>
              <a:t>to </a:t>
            </a:r>
            <a:r>
              <a:rPr lang="en-US" altLang="ko-KR" sz="1800" dirty="0"/>
              <a:t>the </a:t>
            </a:r>
            <a:r>
              <a:rPr lang="en-US" altLang="ko-KR" sz="1800" dirty="0" err="1"/>
              <a:t>TGbe</a:t>
            </a:r>
            <a:r>
              <a:rPr lang="en-US" altLang="ko-KR" sz="1800" dirty="0"/>
              <a:t> SFD?</a:t>
            </a:r>
          </a:p>
          <a:p>
            <a:pPr lvl="1"/>
            <a:r>
              <a:rPr lang="en-US" altLang="ko-KR" sz="1600" dirty="0"/>
              <a:t>When </a:t>
            </a:r>
            <a:r>
              <a:rPr lang="en-US" altLang="ko-KR" sz="1600" dirty="0" smtClean="0"/>
              <a:t>EHT </a:t>
            </a:r>
            <a:r>
              <a:rPr lang="en-US" altLang="ko-KR" sz="1600" dirty="0"/>
              <a:t>TB PPDU is triggered in R1, 16-bit UL Spatial Reuse subfield</a:t>
            </a:r>
            <a:r>
              <a:rPr lang="ko-KR" altLang="en-US" sz="1600"/>
              <a:t> </a:t>
            </a:r>
            <a:r>
              <a:rPr lang="en-US" altLang="ko-KR" sz="1600" dirty="0"/>
              <a:t>in the Common Info field of Trigger Frame </a:t>
            </a:r>
            <a:r>
              <a:rPr lang="en-US" altLang="ko-KR" sz="1600" dirty="0" smtClean="0"/>
              <a:t>is defined as follows </a:t>
            </a:r>
          </a:p>
          <a:p>
            <a:pPr lvl="2"/>
            <a:r>
              <a:rPr lang="en-US" altLang="ko-KR" sz="1400" dirty="0" smtClean="0"/>
              <a:t>HSR1 </a:t>
            </a:r>
            <a:r>
              <a:rPr lang="en-US" altLang="ko-KR" sz="1400" dirty="0"/>
              <a:t>= HSR2 = HSR3 = HSR4 = 0</a:t>
            </a:r>
          </a:p>
          <a:p>
            <a:pPr lvl="1"/>
            <a:r>
              <a:rPr lang="en-US" altLang="ko-KR" sz="1600" dirty="0"/>
              <a:t>HSR1, HSR2, HSR3 and HSR4 denote the first, second, third and fourth 4-bit values in 16-bit UL Spatial Reuse </a:t>
            </a:r>
            <a:r>
              <a:rPr lang="en-US" altLang="ko-KR" sz="1600" dirty="0" smtClean="0"/>
              <a:t>subfield, </a:t>
            </a:r>
            <a:r>
              <a:rPr lang="en-US" altLang="ko-KR" sz="1600" dirty="0"/>
              <a:t>respectively</a:t>
            </a:r>
          </a:p>
          <a:p>
            <a:pPr lvl="1"/>
            <a:r>
              <a:rPr lang="en-US" altLang="ko-KR" sz="1600" dirty="0" smtClean="0"/>
              <a:t>Note: </a:t>
            </a:r>
            <a:r>
              <a:rPr lang="en-US" altLang="ko-KR" sz="1600" dirty="0"/>
              <a:t>This is for release 1</a:t>
            </a:r>
          </a:p>
          <a:p>
            <a:endParaRPr lang="en-US" altLang="ko-KR" sz="1800" dirty="0" smtClean="0"/>
          </a:p>
          <a:p>
            <a:r>
              <a:rPr lang="en-US" altLang="ko-KR" sz="1800" dirty="0" smtClean="0"/>
              <a:t>Y/N/A: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1551103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a:t>3</a:t>
            </a:r>
            <a:endParaRPr lang="ko-KR" altLang="en-US"/>
          </a:p>
        </p:txBody>
      </p:sp>
      <p:sp>
        <p:nvSpPr>
          <p:cNvPr id="3" name="내용 개체 틀 2"/>
          <p:cNvSpPr>
            <a:spLocks noGrp="1"/>
          </p:cNvSpPr>
          <p:nvPr>
            <p:ph idx="1"/>
          </p:nvPr>
        </p:nvSpPr>
        <p:spPr/>
        <p:txBody>
          <a:bodyPr/>
          <a:lstStyle/>
          <a:p>
            <a:r>
              <a:rPr lang="en-US" altLang="ko-KR" sz="1800" dirty="0" smtClean="0"/>
              <a:t>Which option do you prefer for the 16-bit </a:t>
            </a:r>
            <a:r>
              <a:rPr lang="en-US" altLang="ko-KR" sz="1800" dirty="0"/>
              <a:t>UL Spatial Reuse subfield in the Common Info field of Trigger Frame when EHT TB PPDU is triggered in R1</a:t>
            </a:r>
            <a:r>
              <a:rPr lang="en-US" altLang="ko-KR" sz="1800" dirty="0" smtClean="0"/>
              <a:t>?</a:t>
            </a:r>
            <a:endParaRPr lang="en-US" altLang="ko-KR" sz="1800" dirty="0"/>
          </a:p>
          <a:p>
            <a:pPr lvl="1"/>
            <a:r>
              <a:rPr lang="en-US" altLang="ko-KR" sz="1600" dirty="0" smtClean="0"/>
              <a:t>Option 1: </a:t>
            </a:r>
            <a:r>
              <a:rPr lang="en-US" altLang="ko-KR" sz="1600" dirty="0"/>
              <a:t>Reuse the 11ax design</a:t>
            </a:r>
          </a:p>
          <a:p>
            <a:pPr lvl="1"/>
            <a:r>
              <a:rPr lang="en-US" altLang="ko-KR" sz="1600" dirty="0" smtClean="0"/>
              <a:t>Option 2: </a:t>
            </a:r>
            <a:r>
              <a:rPr lang="en-US" altLang="ko-KR" sz="1600" dirty="0"/>
              <a:t>Copy and paste the (modified) values in the 8-bit Spatial Reuse subfield</a:t>
            </a:r>
            <a:endParaRPr lang="en-US" altLang="ko-KR" sz="1600" dirty="0" smtClean="0"/>
          </a:p>
          <a:p>
            <a:endParaRPr lang="en-US" altLang="ko-KR" sz="1800" dirty="0" smtClean="0"/>
          </a:p>
          <a:p>
            <a:r>
              <a:rPr lang="en-US" altLang="ko-KR" sz="1800" dirty="0" smtClean="0"/>
              <a:t>Option 1/Option </a:t>
            </a:r>
            <a:r>
              <a:rPr lang="en-US" altLang="ko-KR" sz="1800" dirty="0"/>
              <a:t>2</a:t>
            </a:r>
            <a:r>
              <a:rPr lang="en-US" altLang="ko-KR" sz="1800" dirty="0" smtClean="0"/>
              <a:t>/A: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3431447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a:t>
            </a:r>
            <a:endParaRPr lang="ko-KR" altLang="en-US"/>
          </a:p>
        </p:txBody>
      </p:sp>
      <p:sp>
        <p:nvSpPr>
          <p:cNvPr id="3" name="내용 개체 틀 2"/>
          <p:cNvSpPr>
            <a:spLocks noGrp="1"/>
          </p:cNvSpPr>
          <p:nvPr>
            <p:ph idx="1"/>
          </p:nvPr>
        </p:nvSpPr>
        <p:spPr/>
        <p:txBody>
          <a:bodyPr/>
          <a:lstStyle/>
          <a:p>
            <a:r>
              <a:rPr lang="en-US" altLang="ko-KR" sz="1800" dirty="0"/>
              <a:t>Do you agree to add the following text </a:t>
            </a:r>
            <a:r>
              <a:rPr lang="en-US" altLang="ko-KR" sz="1800" dirty="0" smtClean="0"/>
              <a:t>to </a:t>
            </a:r>
            <a:r>
              <a:rPr lang="en-US" altLang="ko-KR" sz="1800" dirty="0"/>
              <a:t>the </a:t>
            </a:r>
            <a:r>
              <a:rPr lang="en-US" altLang="ko-KR" sz="1800" dirty="0" err="1"/>
              <a:t>TGbe</a:t>
            </a:r>
            <a:r>
              <a:rPr lang="en-US" altLang="ko-KR" sz="1800" dirty="0"/>
              <a:t> SFD?</a:t>
            </a:r>
          </a:p>
          <a:p>
            <a:pPr lvl="1"/>
            <a:r>
              <a:rPr lang="en-US" altLang="ko-KR" sz="1600" dirty="0"/>
              <a:t>When 20/40/80/160 MHz</a:t>
            </a:r>
            <a:r>
              <a:rPr lang="en-US" altLang="ko-KR" sz="1600" dirty="0" smtClean="0"/>
              <a:t> </a:t>
            </a:r>
            <a:r>
              <a:rPr lang="en-US" altLang="ko-KR" sz="1600" dirty="0"/>
              <a:t>EHT TB PPDU is triggered in </a:t>
            </a:r>
            <a:r>
              <a:rPr lang="en-US" altLang="ko-KR" sz="1600" dirty="0" smtClean="0"/>
              <a:t>R1, 16-bit </a:t>
            </a:r>
            <a:r>
              <a:rPr lang="en-US" altLang="ko-KR" sz="1600" dirty="0"/>
              <a:t>UL Spatial Reuse subfield</a:t>
            </a:r>
            <a:r>
              <a:rPr lang="ko-KR" altLang="en-US" sz="1600"/>
              <a:t> </a:t>
            </a:r>
            <a:r>
              <a:rPr lang="en-US" altLang="ko-KR" sz="1600" dirty="0"/>
              <a:t>in the Common Info field of Trigger Frame </a:t>
            </a:r>
            <a:r>
              <a:rPr lang="en-US" altLang="ko-KR" sz="1600" dirty="0" smtClean="0"/>
              <a:t>is defined the </a:t>
            </a:r>
            <a:r>
              <a:rPr lang="en-US" altLang="ko-KR" sz="1600" dirty="0"/>
              <a:t>same </a:t>
            </a:r>
            <a:r>
              <a:rPr lang="en-US" altLang="ko-KR" sz="1600" dirty="0" smtClean="0"/>
              <a:t>as in 11ax</a:t>
            </a:r>
          </a:p>
          <a:p>
            <a:pPr lvl="1"/>
            <a:r>
              <a:rPr lang="en-US" altLang="ko-KR" sz="1600" dirty="0" smtClean="0"/>
              <a:t>Note: This is for release 1</a:t>
            </a:r>
          </a:p>
          <a:p>
            <a:endParaRPr lang="en-US" altLang="ko-KR" sz="1800" dirty="0" smtClean="0"/>
          </a:p>
          <a:p>
            <a:r>
              <a:rPr lang="en-US" altLang="ko-KR" sz="1800" dirty="0" smtClean="0"/>
              <a:t>Y/N/A: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336215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#3b</a:t>
            </a:r>
            <a:endParaRPr lang="ko-KR" altLang="en-US"/>
          </a:p>
        </p:txBody>
      </p:sp>
      <p:sp>
        <p:nvSpPr>
          <p:cNvPr id="3" name="내용 개체 틀 2"/>
          <p:cNvSpPr>
            <a:spLocks noGrp="1"/>
          </p:cNvSpPr>
          <p:nvPr>
            <p:ph idx="1"/>
          </p:nvPr>
        </p:nvSpPr>
        <p:spPr/>
        <p:txBody>
          <a:bodyPr/>
          <a:lstStyle/>
          <a:p>
            <a:r>
              <a:rPr lang="en-US" altLang="ko-KR" sz="1600" dirty="0"/>
              <a:t>Do you agree to add the following text </a:t>
            </a:r>
            <a:r>
              <a:rPr lang="en-US" altLang="ko-KR" sz="1600" dirty="0" smtClean="0"/>
              <a:t>to </a:t>
            </a:r>
            <a:r>
              <a:rPr lang="en-US" altLang="ko-KR" sz="1600" dirty="0"/>
              <a:t>the </a:t>
            </a:r>
            <a:r>
              <a:rPr lang="en-US" altLang="ko-KR" sz="1600" dirty="0" err="1"/>
              <a:t>TGbe</a:t>
            </a:r>
            <a:r>
              <a:rPr lang="en-US" altLang="ko-KR" sz="1600" dirty="0"/>
              <a:t> SFD?</a:t>
            </a:r>
          </a:p>
          <a:p>
            <a:pPr lvl="1"/>
            <a:r>
              <a:rPr lang="en-US" altLang="ko-KR" sz="1400" dirty="0"/>
              <a:t>When 20/40/80/160 MHz</a:t>
            </a:r>
            <a:r>
              <a:rPr lang="en-US" altLang="ko-KR" sz="1400" dirty="0" smtClean="0"/>
              <a:t> </a:t>
            </a:r>
            <a:r>
              <a:rPr lang="en-US" altLang="ko-KR" sz="1400" dirty="0"/>
              <a:t>EHT TB PPDU is triggered in </a:t>
            </a:r>
            <a:r>
              <a:rPr lang="en-US" altLang="ko-KR" sz="1400" dirty="0" smtClean="0"/>
              <a:t>R1, 16-bit </a:t>
            </a:r>
            <a:r>
              <a:rPr lang="en-US" altLang="ko-KR" sz="1400" dirty="0"/>
              <a:t>UL Spatial Reuse subfield</a:t>
            </a:r>
            <a:r>
              <a:rPr lang="ko-KR" altLang="en-US" sz="1400"/>
              <a:t> </a:t>
            </a:r>
            <a:r>
              <a:rPr lang="en-US" altLang="ko-KR" sz="1400" dirty="0"/>
              <a:t>in the Common Info field of Trigger Frame </a:t>
            </a:r>
            <a:r>
              <a:rPr lang="en-US" altLang="ko-KR" sz="1400" dirty="0" smtClean="0"/>
              <a:t>is defined as follows</a:t>
            </a:r>
          </a:p>
          <a:p>
            <a:pPr lvl="2"/>
            <a:r>
              <a:rPr lang="en-US" altLang="ko-KR" sz="1200" dirty="0"/>
              <a:t>20MHz</a:t>
            </a:r>
          </a:p>
          <a:p>
            <a:pPr lvl="3"/>
            <a:r>
              <a:rPr lang="en-US" altLang="ko-KR" sz="1100" dirty="0"/>
              <a:t>HSR1 = HSR2 = HSR3 = HSR4 = ESR1 </a:t>
            </a:r>
          </a:p>
          <a:p>
            <a:pPr lvl="2"/>
            <a:r>
              <a:rPr lang="en-US" altLang="ko-KR" sz="1200" dirty="0"/>
              <a:t>40MHz</a:t>
            </a:r>
          </a:p>
          <a:p>
            <a:pPr lvl="3"/>
            <a:r>
              <a:rPr lang="en-US" altLang="ko-KR" sz="1100" dirty="0"/>
              <a:t>HSR1 = HSR3 = ESR1</a:t>
            </a:r>
          </a:p>
          <a:p>
            <a:pPr lvl="3"/>
            <a:r>
              <a:rPr lang="en-US" altLang="ko-KR" sz="1100" dirty="0"/>
              <a:t>HSR2 = HSR4 = ESR2</a:t>
            </a:r>
          </a:p>
          <a:p>
            <a:pPr lvl="2"/>
            <a:r>
              <a:rPr lang="en-US" altLang="ko-KR" sz="1200" dirty="0"/>
              <a:t>80/160MHz</a:t>
            </a:r>
          </a:p>
          <a:p>
            <a:pPr lvl="3"/>
            <a:r>
              <a:rPr lang="en-US" altLang="ko-KR" sz="1100" dirty="0"/>
              <a:t>HSR1 = HSR2 = </a:t>
            </a:r>
            <a:r>
              <a:rPr lang="en-US" altLang="ko-KR" sz="1100" dirty="0" smtClean="0"/>
              <a:t>mESR1</a:t>
            </a:r>
            <a:endParaRPr lang="en-US" altLang="ko-KR" sz="1100" dirty="0"/>
          </a:p>
          <a:p>
            <a:pPr lvl="3"/>
            <a:r>
              <a:rPr lang="en-US" altLang="ko-KR" sz="1100" dirty="0"/>
              <a:t>HSR3 = HSR4 = </a:t>
            </a:r>
            <a:r>
              <a:rPr lang="en-US" altLang="ko-KR" sz="1100" dirty="0" smtClean="0"/>
              <a:t>mESR2</a:t>
            </a:r>
            <a:endParaRPr lang="ko-KR" altLang="en-US" sz="1200"/>
          </a:p>
          <a:p>
            <a:pPr lvl="2"/>
            <a:r>
              <a:rPr lang="en-US" altLang="ko-KR" sz="1200" dirty="0"/>
              <a:t>HSR1, HSR2, HSR3 and HSR4 denote the first, second, third and fourth 4-bit values in 16-bit UL Spatial Reuse subfield, respectively</a:t>
            </a:r>
          </a:p>
          <a:p>
            <a:pPr lvl="2"/>
            <a:r>
              <a:rPr lang="en-US" altLang="ko-KR" sz="1200" dirty="0" smtClean="0"/>
              <a:t>ESR1 </a:t>
            </a:r>
            <a:r>
              <a:rPr lang="en-US" altLang="ko-KR" sz="1200" dirty="0"/>
              <a:t>and </a:t>
            </a:r>
            <a:r>
              <a:rPr lang="en-US" altLang="ko-KR" sz="1200" dirty="0" smtClean="0"/>
              <a:t>ESR2 </a:t>
            </a:r>
            <a:r>
              <a:rPr lang="en-US" altLang="ko-KR" sz="1200" dirty="0"/>
              <a:t>denote the first and second 4-bit values in 8-bit </a:t>
            </a:r>
            <a:r>
              <a:rPr lang="en-US" altLang="ko-KR" sz="1200" dirty="0" smtClean="0"/>
              <a:t>Spatial </a:t>
            </a:r>
            <a:r>
              <a:rPr lang="en-US" altLang="ko-KR" sz="1200" dirty="0"/>
              <a:t>Reuse </a:t>
            </a:r>
            <a:r>
              <a:rPr lang="en-US" altLang="ko-KR" sz="1200" dirty="0" smtClean="0"/>
              <a:t>subfield, respectively</a:t>
            </a:r>
          </a:p>
          <a:p>
            <a:pPr lvl="2"/>
            <a:r>
              <a:rPr lang="en-US" altLang="ko-KR" sz="1200" dirty="0" smtClean="0"/>
              <a:t>mESR1 </a:t>
            </a:r>
            <a:r>
              <a:rPr lang="en-US" altLang="ko-KR" sz="1200" dirty="0"/>
              <a:t>is the value corresponding to the highest PSR lower than or equal to </a:t>
            </a:r>
            <a:r>
              <a:rPr lang="en-US" altLang="ko-KR" sz="1200" dirty="0" smtClean="0"/>
              <a:t>EPSR1 </a:t>
            </a:r>
            <a:r>
              <a:rPr lang="en-US" altLang="ko-KR" sz="1200" dirty="0"/>
              <a:t>- 6 where </a:t>
            </a:r>
            <a:r>
              <a:rPr lang="en-US" altLang="ko-KR" sz="1200" dirty="0" smtClean="0"/>
              <a:t>EPSR1 </a:t>
            </a:r>
            <a:r>
              <a:rPr lang="en-US" altLang="ko-KR" sz="1200" dirty="0"/>
              <a:t>is PSR corresponding to </a:t>
            </a:r>
            <a:r>
              <a:rPr lang="en-US" altLang="ko-KR" sz="1200" dirty="0" smtClean="0"/>
              <a:t>ESR1</a:t>
            </a:r>
          </a:p>
          <a:p>
            <a:pPr lvl="2"/>
            <a:r>
              <a:rPr lang="en-US" altLang="ko-KR" sz="1200" dirty="0"/>
              <a:t>mESR2 is the value corresponding to the highest PSR lower than or equal to </a:t>
            </a:r>
            <a:r>
              <a:rPr lang="en-US" altLang="ko-KR" sz="1200" dirty="0" smtClean="0"/>
              <a:t>EPSR2 </a:t>
            </a:r>
            <a:r>
              <a:rPr lang="en-US" altLang="ko-KR" sz="1200" dirty="0"/>
              <a:t>- 6 where </a:t>
            </a:r>
            <a:r>
              <a:rPr lang="en-US" altLang="ko-KR" sz="1200" dirty="0" smtClean="0"/>
              <a:t>EPSR2 </a:t>
            </a:r>
            <a:r>
              <a:rPr lang="en-US" altLang="ko-KR" sz="1200" dirty="0"/>
              <a:t>is PSR corresponding to </a:t>
            </a:r>
            <a:r>
              <a:rPr lang="en-US" altLang="ko-KR" sz="1200" dirty="0" smtClean="0"/>
              <a:t>ESR2</a:t>
            </a:r>
            <a:endParaRPr lang="en-US" altLang="ko-KR" sz="1200" dirty="0"/>
          </a:p>
          <a:p>
            <a:pPr lvl="1"/>
            <a:r>
              <a:rPr lang="en-US" altLang="ko-KR" sz="1400" dirty="0" smtClean="0"/>
              <a:t>Note: This is for release 1</a:t>
            </a:r>
          </a:p>
          <a:p>
            <a:endParaRPr lang="en-US" altLang="ko-KR" sz="1600" dirty="0" smtClean="0"/>
          </a:p>
          <a:p>
            <a:r>
              <a:rPr lang="en-US" altLang="ko-KR" sz="1600" dirty="0" smtClean="0"/>
              <a:t>Y/N/A: //</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3339791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800" dirty="0" smtClean="0"/>
              <a:t>In [1], an Enhanced Trigger Frame was proposed which is backward compatible with HE STAs</a:t>
            </a:r>
          </a:p>
          <a:p>
            <a:pPr lvl="1"/>
            <a:r>
              <a:rPr lang="en-US" altLang="ko-KR" sz="1600" dirty="0" smtClean="0"/>
              <a:t>For spatial reuse, 16-bit </a:t>
            </a:r>
            <a:r>
              <a:rPr lang="en-US" altLang="ko-KR" sz="1600" dirty="0"/>
              <a:t>UL Spatial Reuse </a:t>
            </a:r>
            <a:r>
              <a:rPr lang="en-US" altLang="ko-KR" sz="1600" dirty="0" smtClean="0"/>
              <a:t>subfield and 8-bit Spatial Reuse subfield have been defined in the </a:t>
            </a:r>
            <a:r>
              <a:rPr lang="en-US" altLang="ko-KR" sz="1600" dirty="0"/>
              <a:t>Common Info </a:t>
            </a:r>
            <a:r>
              <a:rPr lang="en-US" altLang="ko-KR" sz="1600" dirty="0" smtClean="0"/>
              <a:t>field and </a:t>
            </a:r>
            <a:r>
              <a:rPr lang="en-US" altLang="ko-KR" sz="1600" dirty="0"/>
              <a:t>the Special User Info </a:t>
            </a:r>
            <a:r>
              <a:rPr lang="en-US" altLang="ko-KR" sz="1600" dirty="0" smtClean="0"/>
              <a:t>field, respectively</a:t>
            </a:r>
          </a:p>
          <a:p>
            <a:r>
              <a:rPr lang="en-US" altLang="ko-KR" sz="1800" dirty="0" smtClean="0"/>
              <a:t>When only HE TB PPDU is triggered in R1, </a:t>
            </a:r>
            <a:r>
              <a:rPr lang="en-US" altLang="ko-KR" sz="1800" dirty="0"/>
              <a:t>16-bit UL Spatial Reuse subfield </a:t>
            </a:r>
            <a:r>
              <a:rPr lang="en-US" altLang="ko-KR" sz="1800" dirty="0" smtClean="0"/>
              <a:t>is </a:t>
            </a:r>
            <a:r>
              <a:rPr lang="en-US" altLang="ko-KR" sz="1800" dirty="0"/>
              <a:t>copied and pasted into four Spatial Reuse </a:t>
            </a:r>
            <a:r>
              <a:rPr lang="en-US" altLang="ko-KR" sz="1800" dirty="0" smtClean="0"/>
              <a:t>fields </a:t>
            </a:r>
            <a:r>
              <a:rPr lang="en-US" altLang="ko-KR" sz="1800" dirty="0"/>
              <a:t>in </a:t>
            </a:r>
            <a:r>
              <a:rPr lang="en-US" altLang="ko-KR" sz="1800" dirty="0" smtClean="0"/>
              <a:t>HE-SIG-A of HE </a:t>
            </a:r>
            <a:r>
              <a:rPr lang="en-US" altLang="ko-KR" sz="1800" dirty="0"/>
              <a:t>TB </a:t>
            </a:r>
            <a:r>
              <a:rPr lang="en-US" altLang="ko-KR" sz="1800" dirty="0" smtClean="0"/>
              <a:t>PPDU</a:t>
            </a:r>
          </a:p>
          <a:p>
            <a:pPr lvl="1"/>
            <a:r>
              <a:rPr lang="en-US" altLang="ko-KR" sz="1600" dirty="0" smtClean="0"/>
              <a:t>There is no </a:t>
            </a:r>
            <a:r>
              <a:rPr lang="en-US" altLang="ko-KR" sz="1600" dirty="0"/>
              <a:t>Special User Info </a:t>
            </a:r>
            <a:r>
              <a:rPr lang="en-US" altLang="ko-KR" sz="1600" dirty="0" smtClean="0"/>
              <a:t>field in Trigger Frame</a:t>
            </a:r>
          </a:p>
          <a:p>
            <a:r>
              <a:rPr lang="en-US" altLang="ko-KR" sz="1800" dirty="0" smtClean="0"/>
              <a:t>When only EHT TB PPDU is triggered in R1, </a:t>
            </a:r>
            <a:r>
              <a:rPr lang="en-US" altLang="ko-KR" sz="1800" dirty="0"/>
              <a:t>8-bit Spatial Reuse subfield </a:t>
            </a:r>
            <a:r>
              <a:rPr lang="en-US" altLang="ko-KR" sz="1800" dirty="0" smtClean="0"/>
              <a:t>is </a:t>
            </a:r>
            <a:r>
              <a:rPr lang="en-US" altLang="ko-KR" sz="1800" dirty="0"/>
              <a:t>copied and pasted into two Spatial Reuse </a:t>
            </a:r>
            <a:r>
              <a:rPr lang="en-US" altLang="ko-KR" sz="1800" dirty="0" smtClean="0"/>
              <a:t>fields in U-SIG of  </a:t>
            </a:r>
            <a:r>
              <a:rPr lang="en-US" altLang="ko-KR" sz="1800" dirty="0"/>
              <a:t>EHT TB </a:t>
            </a:r>
            <a:r>
              <a:rPr lang="en-US" altLang="ko-KR" sz="1800" dirty="0" smtClean="0"/>
              <a:t>PPDU</a:t>
            </a:r>
          </a:p>
          <a:p>
            <a:pPr lvl="1"/>
            <a:r>
              <a:rPr lang="en-US" altLang="ko-KR" sz="1600" dirty="0"/>
              <a:t>There is still 16-bit UL Spatial Reuse subfield </a:t>
            </a:r>
            <a:r>
              <a:rPr lang="en-US" altLang="ko-KR" sz="1600" dirty="0" smtClean="0"/>
              <a:t>in Trigger Frame</a:t>
            </a:r>
          </a:p>
          <a:p>
            <a:r>
              <a:rPr lang="en-US" altLang="ko-KR" sz="1800" dirty="0" smtClean="0"/>
              <a:t>In this contribution, we deal with how to set the 16-bit </a:t>
            </a:r>
            <a:r>
              <a:rPr lang="en-US" altLang="ko-KR" sz="1800" dirty="0"/>
              <a:t>UL Spatial Reuse subfield </a:t>
            </a:r>
            <a:r>
              <a:rPr lang="en-US" altLang="ko-KR" sz="1800" dirty="0" smtClean="0"/>
              <a:t>as well as the 8-bit Spatial Reuse subfield when only EHT TB PPDU is triggered in R1</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extLst>
      <p:ext uri="{BB962C8B-B14F-4D97-AF65-F5344CB8AC3E}">
        <p14:creationId xmlns:p14="http://schemas.microsoft.com/office/powerpoint/2010/main" val="1826981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a:t>
            </a:r>
            <a:endParaRPr lang="ko-KR" altLang="en-US"/>
          </a:p>
        </p:txBody>
      </p:sp>
      <p:sp>
        <p:nvSpPr>
          <p:cNvPr id="3" name="내용 개체 틀 2"/>
          <p:cNvSpPr>
            <a:spLocks noGrp="1"/>
          </p:cNvSpPr>
          <p:nvPr>
            <p:ph idx="1"/>
          </p:nvPr>
        </p:nvSpPr>
        <p:spPr/>
        <p:txBody>
          <a:bodyPr/>
          <a:lstStyle/>
          <a:p>
            <a:r>
              <a:rPr lang="en-US" altLang="ko-KR" sz="1800" dirty="0"/>
              <a:t>Do you agree to add the following text </a:t>
            </a:r>
            <a:r>
              <a:rPr lang="en-US" altLang="ko-KR" sz="1800" dirty="0" smtClean="0"/>
              <a:t>to </a:t>
            </a:r>
            <a:r>
              <a:rPr lang="en-US" altLang="ko-KR" sz="1800" dirty="0"/>
              <a:t>the </a:t>
            </a:r>
            <a:r>
              <a:rPr lang="en-US" altLang="ko-KR" sz="1800" dirty="0" err="1"/>
              <a:t>TGbe</a:t>
            </a:r>
            <a:r>
              <a:rPr lang="en-US" altLang="ko-KR" sz="1800" dirty="0"/>
              <a:t> SFD?</a:t>
            </a:r>
          </a:p>
          <a:p>
            <a:pPr lvl="1"/>
            <a:r>
              <a:rPr lang="en-US" altLang="ko-KR" sz="1600" dirty="0"/>
              <a:t>When </a:t>
            </a:r>
            <a:r>
              <a:rPr lang="en-US" altLang="ko-KR" sz="1600" dirty="0" smtClean="0"/>
              <a:t>320 </a:t>
            </a:r>
            <a:r>
              <a:rPr lang="en-US" altLang="ko-KR" sz="1600" dirty="0"/>
              <a:t>MHz</a:t>
            </a:r>
            <a:r>
              <a:rPr lang="en-US" altLang="ko-KR" sz="1600" dirty="0" smtClean="0"/>
              <a:t> </a:t>
            </a:r>
            <a:r>
              <a:rPr lang="en-US" altLang="ko-KR" sz="1600" dirty="0"/>
              <a:t>EHT TB PPDU is triggered in </a:t>
            </a:r>
            <a:r>
              <a:rPr lang="en-US" altLang="ko-KR" sz="1600" dirty="0" smtClean="0"/>
              <a:t>R1, 16-bit </a:t>
            </a:r>
            <a:r>
              <a:rPr lang="en-US" altLang="ko-KR" sz="1600" dirty="0"/>
              <a:t>UL Spatial Reuse subfield</a:t>
            </a:r>
            <a:r>
              <a:rPr lang="ko-KR" altLang="en-US" sz="1600"/>
              <a:t> </a:t>
            </a:r>
            <a:r>
              <a:rPr lang="en-US" altLang="ko-KR" sz="1600" dirty="0"/>
              <a:t>in the Common Info field of Trigger Frame </a:t>
            </a:r>
            <a:r>
              <a:rPr lang="en-US" altLang="ko-KR" sz="1600" dirty="0" smtClean="0"/>
              <a:t>is defined as follows</a:t>
            </a:r>
          </a:p>
          <a:p>
            <a:pPr lvl="2"/>
            <a:r>
              <a:rPr lang="en-US" altLang="ko-KR" sz="1400" dirty="0"/>
              <a:t>HSR1: minimum value between 40MHz-1 and 40MHz-5</a:t>
            </a:r>
          </a:p>
          <a:p>
            <a:pPr lvl="2"/>
            <a:r>
              <a:rPr lang="en-US" altLang="ko-KR" sz="1400" dirty="0"/>
              <a:t>HSR2: minimum value between 40MHz-2 and 40MHz-6</a:t>
            </a:r>
          </a:p>
          <a:p>
            <a:pPr lvl="2"/>
            <a:r>
              <a:rPr lang="en-US" altLang="ko-KR" sz="1400" dirty="0"/>
              <a:t>HSR3: minimum value between 40MHz-3 and 40MHz-7</a:t>
            </a:r>
          </a:p>
          <a:p>
            <a:pPr lvl="2"/>
            <a:r>
              <a:rPr lang="en-US" altLang="ko-KR" sz="1400" dirty="0"/>
              <a:t>HSR4: minimum value between 40MHz-4 and 40MHz-8</a:t>
            </a:r>
          </a:p>
          <a:p>
            <a:pPr lvl="2"/>
            <a:r>
              <a:rPr lang="en-US" altLang="ko-KR" sz="1400" dirty="0" smtClean="0"/>
              <a:t>HSR1, HSR2, HSR3 and HSR4 denote the first, second, third and fourth 4-bit values in 16-bit UL Spatial </a:t>
            </a:r>
            <a:r>
              <a:rPr lang="en-US" altLang="ko-KR" sz="1400" dirty="0"/>
              <a:t>Reuse subfield, respectively</a:t>
            </a:r>
            <a:endParaRPr lang="en-US" altLang="ko-KR" sz="1400" dirty="0" smtClean="0"/>
          </a:p>
          <a:p>
            <a:pPr lvl="2"/>
            <a:r>
              <a:rPr lang="en-US" altLang="ko-KR" sz="1400" dirty="0" smtClean="0"/>
              <a:t>40MHz-1,2,3 and 4 denote </a:t>
            </a:r>
            <a:r>
              <a:rPr lang="en-US" altLang="ko-KR" sz="1400" dirty="0"/>
              <a:t>first, second, third and fourth </a:t>
            </a:r>
            <a:r>
              <a:rPr lang="en-US" altLang="ko-KR" sz="1400" dirty="0" smtClean="0"/>
              <a:t>40MHz, respectively, </a:t>
            </a:r>
            <a:r>
              <a:rPr lang="en-US" altLang="ko-KR" sz="1400" dirty="0"/>
              <a:t>in Primary </a:t>
            </a:r>
            <a:r>
              <a:rPr lang="en-US" altLang="ko-KR" sz="1400" dirty="0" smtClean="0"/>
              <a:t>160MHz</a:t>
            </a:r>
            <a:endParaRPr lang="en-US" altLang="ko-KR" sz="1400" dirty="0"/>
          </a:p>
          <a:p>
            <a:pPr lvl="2"/>
            <a:r>
              <a:rPr lang="en-US" altLang="ko-KR" sz="1400" dirty="0" smtClean="0"/>
              <a:t>40MHz-5,6,7 and 8 denote </a:t>
            </a:r>
            <a:r>
              <a:rPr lang="en-US" altLang="ko-KR" sz="1400" dirty="0"/>
              <a:t>first, second, third and fourth </a:t>
            </a:r>
            <a:r>
              <a:rPr lang="en-US" altLang="ko-KR" sz="1400" dirty="0" smtClean="0"/>
              <a:t>40MHz, respectively, </a:t>
            </a:r>
            <a:r>
              <a:rPr lang="en-US" altLang="ko-KR" sz="1400" dirty="0"/>
              <a:t>in Secondary </a:t>
            </a:r>
            <a:r>
              <a:rPr lang="en-US" altLang="ko-KR" sz="1400" dirty="0" smtClean="0"/>
              <a:t>160MHz</a:t>
            </a:r>
          </a:p>
          <a:p>
            <a:pPr lvl="1"/>
            <a:r>
              <a:rPr lang="en-US" altLang="ko-KR" sz="1600" dirty="0" smtClean="0"/>
              <a:t>Note: This is for release 1</a:t>
            </a:r>
          </a:p>
          <a:p>
            <a:endParaRPr lang="en-US" altLang="ko-KR" sz="1800" dirty="0" smtClean="0"/>
          </a:p>
          <a:p>
            <a:r>
              <a:rPr lang="en-US" altLang="ko-KR" sz="1800" dirty="0" smtClean="0"/>
              <a:t>Y/N/A: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38572100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#4b</a:t>
            </a:r>
            <a:endParaRPr lang="ko-KR" altLang="en-US"/>
          </a:p>
        </p:txBody>
      </p:sp>
      <p:sp>
        <p:nvSpPr>
          <p:cNvPr id="3" name="내용 개체 틀 2"/>
          <p:cNvSpPr>
            <a:spLocks noGrp="1"/>
          </p:cNvSpPr>
          <p:nvPr>
            <p:ph idx="1"/>
          </p:nvPr>
        </p:nvSpPr>
        <p:spPr/>
        <p:txBody>
          <a:bodyPr/>
          <a:lstStyle/>
          <a:p>
            <a:r>
              <a:rPr lang="en-US" altLang="ko-KR" sz="1800" dirty="0"/>
              <a:t>Do you agree to add the following text </a:t>
            </a:r>
            <a:r>
              <a:rPr lang="en-US" altLang="ko-KR" sz="1800" dirty="0" smtClean="0"/>
              <a:t>to </a:t>
            </a:r>
            <a:r>
              <a:rPr lang="en-US" altLang="ko-KR" sz="1800" dirty="0"/>
              <a:t>the </a:t>
            </a:r>
            <a:r>
              <a:rPr lang="en-US" altLang="ko-KR" sz="1800" dirty="0" err="1"/>
              <a:t>TGbe</a:t>
            </a:r>
            <a:r>
              <a:rPr lang="en-US" altLang="ko-KR" sz="1800" dirty="0"/>
              <a:t> SFD?</a:t>
            </a:r>
          </a:p>
          <a:p>
            <a:pPr lvl="1"/>
            <a:r>
              <a:rPr lang="en-US" altLang="ko-KR" sz="1600" dirty="0"/>
              <a:t>When </a:t>
            </a:r>
            <a:r>
              <a:rPr lang="en-US" altLang="ko-KR" sz="1600" dirty="0" smtClean="0"/>
              <a:t>320 </a:t>
            </a:r>
            <a:r>
              <a:rPr lang="en-US" altLang="ko-KR" sz="1600" dirty="0"/>
              <a:t>MHz</a:t>
            </a:r>
            <a:r>
              <a:rPr lang="en-US" altLang="ko-KR" sz="1600" dirty="0" smtClean="0"/>
              <a:t> </a:t>
            </a:r>
            <a:r>
              <a:rPr lang="en-US" altLang="ko-KR" sz="1600" dirty="0"/>
              <a:t>EHT TB PPDU is triggered in </a:t>
            </a:r>
            <a:r>
              <a:rPr lang="en-US" altLang="ko-KR" sz="1600" dirty="0" smtClean="0"/>
              <a:t>R1, 16-bit </a:t>
            </a:r>
            <a:r>
              <a:rPr lang="en-US" altLang="ko-KR" sz="1600" dirty="0"/>
              <a:t>UL Spatial Reuse subfield</a:t>
            </a:r>
            <a:r>
              <a:rPr lang="ko-KR" altLang="en-US" sz="1600"/>
              <a:t> </a:t>
            </a:r>
            <a:r>
              <a:rPr lang="en-US" altLang="ko-KR" sz="1600" dirty="0"/>
              <a:t>in the Common Info field of Trigger Frame </a:t>
            </a:r>
            <a:r>
              <a:rPr lang="en-US" altLang="ko-KR" sz="1600" dirty="0" smtClean="0"/>
              <a:t>is defined as follows</a:t>
            </a:r>
          </a:p>
          <a:p>
            <a:pPr lvl="2"/>
            <a:r>
              <a:rPr lang="en-US" altLang="ko-KR" sz="1400" dirty="0"/>
              <a:t>HSR1 = HSR2 = HSR3 = HSR4 = </a:t>
            </a:r>
            <a:r>
              <a:rPr lang="en-US" altLang="ko-KR" sz="1400" dirty="0" smtClean="0"/>
              <a:t>min(mESR1</a:t>
            </a:r>
            <a:r>
              <a:rPr lang="en-US" altLang="ko-KR" sz="1400" dirty="0"/>
              <a:t>, </a:t>
            </a:r>
            <a:r>
              <a:rPr lang="en-US" altLang="ko-KR" sz="1400" dirty="0" smtClean="0"/>
              <a:t>mESR2</a:t>
            </a:r>
            <a:r>
              <a:rPr lang="en-US" altLang="ko-KR" sz="1400" dirty="0"/>
              <a:t>)</a:t>
            </a:r>
          </a:p>
          <a:p>
            <a:pPr lvl="2"/>
            <a:r>
              <a:rPr lang="en-US" altLang="ko-KR" sz="1400" dirty="0" smtClean="0"/>
              <a:t>HSR1, HSR2, HSR3 and HSR4 denote the first, second, third and fourth 4-bit values in 16-bit UL Spatial </a:t>
            </a:r>
            <a:r>
              <a:rPr lang="en-US" altLang="ko-KR" sz="1400" dirty="0"/>
              <a:t>Reuse subfield, </a:t>
            </a:r>
            <a:r>
              <a:rPr lang="en-US" altLang="ko-KR" sz="1400" dirty="0" smtClean="0"/>
              <a:t>respectively</a:t>
            </a:r>
          </a:p>
          <a:p>
            <a:pPr lvl="2"/>
            <a:r>
              <a:rPr lang="en-US" altLang="ko-KR" sz="1400" dirty="0"/>
              <a:t>mESR1 is the value corresponding to the highest PSR lower than or equal to EPSR1 - </a:t>
            </a:r>
            <a:r>
              <a:rPr lang="en-US" altLang="ko-KR" sz="1400" dirty="0" smtClean="0"/>
              <a:t>12 </a:t>
            </a:r>
            <a:r>
              <a:rPr lang="en-US" altLang="ko-KR" sz="1400" dirty="0"/>
              <a:t>where EPSR1 is PSR corresponding to ESR1</a:t>
            </a:r>
          </a:p>
          <a:p>
            <a:pPr lvl="2"/>
            <a:r>
              <a:rPr lang="en-US" altLang="ko-KR" sz="1400" dirty="0"/>
              <a:t>mESR2 is the value corresponding to the highest PSR lower than or equal to EPSR2 </a:t>
            </a:r>
            <a:r>
              <a:rPr lang="en-US" altLang="ko-KR" sz="1400"/>
              <a:t>- </a:t>
            </a:r>
            <a:r>
              <a:rPr lang="en-US" altLang="ko-KR" sz="1400" smtClean="0"/>
              <a:t>12 </a:t>
            </a:r>
            <a:r>
              <a:rPr lang="en-US" altLang="ko-KR" sz="1400" dirty="0"/>
              <a:t>where EPSR2 is PSR corresponding to ESR2</a:t>
            </a:r>
          </a:p>
          <a:p>
            <a:pPr lvl="2"/>
            <a:r>
              <a:rPr lang="en-US" altLang="ko-KR" sz="1400" dirty="0" smtClean="0"/>
              <a:t>ESR1 </a:t>
            </a:r>
            <a:r>
              <a:rPr lang="en-US" altLang="ko-KR" sz="1400" dirty="0"/>
              <a:t>and ESR2 denote the first and second 4-bit values in 8-bit Spatial Reuse subfield, respectively</a:t>
            </a:r>
          </a:p>
          <a:p>
            <a:pPr lvl="2"/>
            <a:endParaRPr lang="en-US" altLang="ko-KR" sz="1400" dirty="0" smtClean="0"/>
          </a:p>
          <a:p>
            <a:pPr lvl="1"/>
            <a:r>
              <a:rPr lang="en-US" altLang="ko-KR" sz="1600" dirty="0" smtClean="0"/>
              <a:t>Note: This is for release 1</a:t>
            </a:r>
          </a:p>
          <a:p>
            <a:endParaRPr lang="en-US" altLang="ko-KR" sz="1800" dirty="0" smtClean="0"/>
          </a:p>
          <a:p>
            <a:r>
              <a:rPr lang="en-US" altLang="ko-KR" sz="1800" dirty="0" smtClean="0"/>
              <a:t>Y/N/A: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21</a:t>
            </a:fld>
            <a:endParaRPr lang="en-US" altLang="ko-KR"/>
          </a:p>
        </p:txBody>
      </p:sp>
      <p:sp>
        <p:nvSpPr>
          <p:cNvPr id="7" name="날짜 개체 틀 5"/>
          <p:cNvSpPr>
            <a:spLocks noGrp="1"/>
          </p:cNvSpPr>
          <p:nvPr>
            <p:ph type="dt" sz="half" idx="2"/>
          </p:nvPr>
        </p:nvSpPr>
        <p:spPr>
          <a:xfrm>
            <a:off x="696913" y="332601"/>
            <a:ext cx="1340110" cy="276999"/>
          </a:xfrm>
        </p:spPr>
        <p:txBody>
          <a:bodyPr/>
          <a:lstStyle/>
          <a:p>
            <a:pPr>
              <a:defRPr/>
            </a:pPr>
            <a:r>
              <a:rPr lang="en-US" dirty="0" smtClean="0"/>
              <a:t>January 2021</a:t>
            </a:r>
            <a:endParaRPr lang="en-US" dirty="0"/>
          </a:p>
        </p:txBody>
      </p:sp>
    </p:spTree>
    <p:extLst>
      <p:ext uri="{BB962C8B-B14F-4D97-AF65-F5344CB8AC3E}">
        <p14:creationId xmlns:p14="http://schemas.microsoft.com/office/powerpoint/2010/main" val="3409437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pPr marL="0" indent="0">
              <a:buNone/>
            </a:pPr>
            <a:r>
              <a:rPr lang="en-GB" altLang="ko-KR" sz="1800" dirty="0"/>
              <a:t>[1</a:t>
            </a:r>
            <a:r>
              <a:rPr lang="en-GB" altLang="ko-KR" sz="1800" dirty="0" smtClean="0"/>
              <a:t>] </a:t>
            </a:r>
            <a:r>
              <a:rPr lang="en-US" altLang="ko-KR" sz="1800" dirty="0" smtClean="0"/>
              <a:t>802-11-20/1429r5 </a:t>
            </a:r>
            <a:r>
              <a:rPr lang="en-GB" altLang="en-US" sz="1800" dirty="0"/>
              <a:t>Enhanced Trigger Frame for EHT </a:t>
            </a:r>
            <a:r>
              <a:rPr lang="en-GB" altLang="en-US" sz="1800" dirty="0" smtClean="0"/>
              <a:t>Support</a:t>
            </a:r>
          </a:p>
          <a:p>
            <a:pPr marL="0" indent="0">
              <a:buNone/>
            </a:pPr>
            <a:r>
              <a:rPr lang="en-GB" altLang="ko-KR" sz="1800" dirty="0" smtClean="0"/>
              <a:t>[2] </a:t>
            </a:r>
            <a:r>
              <a:rPr lang="en-US" altLang="ko-KR" sz="1800" dirty="0"/>
              <a:t>802-11-20/1880r1 </a:t>
            </a:r>
            <a:r>
              <a:rPr lang="en-GB" altLang="en-US" sz="1800" dirty="0"/>
              <a:t>SR Field in TB PPDU</a:t>
            </a:r>
          </a:p>
          <a:p>
            <a:pPr marL="0" indent="0">
              <a:buNone/>
            </a:pPr>
            <a:r>
              <a:rPr lang="en-GB" altLang="ko-KR" sz="1800" dirty="0" smtClean="0"/>
              <a:t>[3] 802-11/20/1808r4 Backward Compatible EHT Trigger Frame Follow up</a:t>
            </a:r>
            <a:endParaRPr lang="en-GB" altLang="en-US" sz="18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22</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2021</a:t>
            </a:r>
            <a:endParaRPr lang="en-US" dirty="0"/>
          </a:p>
        </p:txBody>
      </p:sp>
    </p:spTree>
    <p:extLst>
      <p:ext uri="{BB962C8B-B14F-4D97-AF65-F5344CB8AC3E}">
        <p14:creationId xmlns:p14="http://schemas.microsoft.com/office/powerpoint/2010/main" val="1013766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sz="1600" dirty="0" smtClean="0"/>
              <a:t>In the 11ax spec, PSR (in </a:t>
            </a:r>
            <a:r>
              <a:rPr lang="en-US" altLang="ko-KR" sz="1600" dirty="0" err="1" smtClean="0"/>
              <a:t>dBM</a:t>
            </a:r>
            <a:r>
              <a:rPr lang="en-US" altLang="ko-KR" sz="1600" dirty="0" smtClean="0"/>
              <a:t>) is defined as follows</a:t>
            </a:r>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smtClean="0"/>
          </a:p>
          <a:p>
            <a:pPr lvl="1"/>
            <a:endParaRPr lang="en-US" altLang="ko-KR" sz="1400" dirty="0"/>
          </a:p>
          <a:p>
            <a:pPr lvl="1"/>
            <a:endParaRPr lang="en-US" altLang="ko-KR" sz="1400" dirty="0" smtClean="0"/>
          </a:p>
          <a:p>
            <a:pPr lvl="1"/>
            <a:r>
              <a:rPr lang="en-US" altLang="ko-KR" sz="1400" dirty="0" smtClean="0"/>
              <a:t>For example, when Trigger Frame solicits 80MHz EHT TB PPDU, PSR corresponding to ESR is calculated based on 40MHz values but </a:t>
            </a:r>
            <a:r>
              <a:rPr lang="en-US" altLang="ko-KR" sz="1400" dirty="0"/>
              <a:t>PSR </a:t>
            </a:r>
            <a:r>
              <a:rPr lang="en-US" altLang="ko-KR" sz="1400" dirty="0" smtClean="0"/>
              <a:t>corresponding </a:t>
            </a:r>
            <a:r>
              <a:rPr lang="en-US" altLang="ko-KR" sz="1400" dirty="0"/>
              <a:t>to HSR </a:t>
            </a:r>
            <a:r>
              <a:rPr lang="en-US" altLang="ko-KR" sz="1400" dirty="0" smtClean="0"/>
              <a:t>needs to be set based on 20MHz and thus there is 6dBm difference</a:t>
            </a:r>
          </a:p>
          <a:p>
            <a:pPr lvl="1"/>
            <a:r>
              <a:rPr lang="en-US" altLang="ko-KR" sz="1400" dirty="0" smtClean="0"/>
              <a:t>When 160MHz </a:t>
            </a:r>
            <a:r>
              <a:rPr lang="en-US" altLang="ko-KR" sz="1400" dirty="0"/>
              <a:t>EHT TB </a:t>
            </a:r>
            <a:r>
              <a:rPr lang="en-US" altLang="ko-KR" sz="1400" dirty="0" smtClean="0"/>
              <a:t>PPDU is triggered, there is also 6dBm difference between PSRs corresponding to ESR and HSR</a:t>
            </a:r>
            <a:endParaRPr lang="en-US" altLang="ko-KR" sz="1400" dirty="0"/>
          </a:p>
          <a:p>
            <a:pPr lvl="1"/>
            <a:r>
              <a:rPr lang="en-US" altLang="ko-KR" sz="1400" dirty="0"/>
              <a:t>When </a:t>
            </a:r>
            <a:r>
              <a:rPr lang="en-US" altLang="ko-KR" sz="1400" dirty="0" smtClean="0"/>
              <a:t>320MHz </a:t>
            </a:r>
            <a:r>
              <a:rPr lang="en-US" altLang="ko-KR" sz="1400" dirty="0"/>
              <a:t>EHT TB PPDU is triggered, there is </a:t>
            </a:r>
            <a:r>
              <a:rPr lang="en-US" altLang="ko-KR" sz="1400" dirty="0" smtClean="0"/>
              <a:t>12dBm </a:t>
            </a:r>
            <a:r>
              <a:rPr lang="en-US" altLang="ko-KR" sz="1400" dirty="0"/>
              <a:t>difference between PSRs </a:t>
            </a:r>
            <a:r>
              <a:rPr lang="en-US" altLang="ko-KR" sz="1400" dirty="0" smtClean="0"/>
              <a:t>corresponding to </a:t>
            </a:r>
            <a:r>
              <a:rPr lang="en-US" altLang="ko-KR" sz="1400" dirty="0"/>
              <a:t>ESR and HSR</a:t>
            </a:r>
          </a:p>
          <a:p>
            <a:pPr lvl="1"/>
            <a:r>
              <a:rPr lang="en-US" altLang="ko-KR" sz="1400" dirty="0" smtClean="0"/>
              <a:t>In option 2, when replacing HSR with ESR, we need to modify the ESR by considering these difference</a:t>
            </a:r>
            <a:endParaRPr lang="ko-KR" altLang="en-US" sz="16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23</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pic>
        <p:nvPicPr>
          <p:cNvPr id="1026" name="그림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6946" y="2057400"/>
            <a:ext cx="6351654"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6251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sz="1600" dirty="0" smtClean="0"/>
              <a:t>For 80/160MHz, </a:t>
            </a:r>
            <a:r>
              <a:rPr lang="en-US" altLang="ko-KR" sz="1600" dirty="0" err="1" smtClean="0"/>
              <a:t>mESR</a:t>
            </a:r>
            <a:r>
              <a:rPr lang="en-US" altLang="ko-KR" sz="1600" dirty="0" smtClean="0"/>
              <a:t> is the value corresponding to the highest PSR lower than or equal to EPSR </a:t>
            </a:r>
            <a:r>
              <a:rPr lang="en-US" altLang="ko-KR" sz="1600" dirty="0"/>
              <a:t>-</a:t>
            </a:r>
            <a:r>
              <a:rPr lang="en-US" altLang="ko-KR" sz="1600" dirty="0" smtClean="0"/>
              <a:t> 6 where EPSR is PSR corresponding to ESR</a:t>
            </a:r>
          </a:p>
          <a:p>
            <a:r>
              <a:rPr lang="en-US" altLang="ko-KR" sz="1600" dirty="0" smtClean="0"/>
              <a:t>For 320MHz, </a:t>
            </a:r>
            <a:r>
              <a:rPr lang="en-US" altLang="ko-KR" sz="1600" dirty="0" err="1"/>
              <a:t>mESR</a:t>
            </a:r>
            <a:r>
              <a:rPr lang="en-US" altLang="ko-KR" sz="1600" dirty="0"/>
              <a:t> is the value corresponding to the highest PSR </a:t>
            </a:r>
            <a:r>
              <a:rPr lang="en-US" altLang="ko-KR" sz="1600" dirty="0" smtClean="0"/>
              <a:t>lower </a:t>
            </a:r>
            <a:r>
              <a:rPr lang="en-US" altLang="ko-KR" sz="1600" dirty="0"/>
              <a:t>than or equal to </a:t>
            </a:r>
            <a:r>
              <a:rPr lang="en-US" altLang="ko-KR" sz="1600" dirty="0" smtClean="0"/>
              <a:t>EPSR </a:t>
            </a:r>
            <a:r>
              <a:rPr lang="en-US" altLang="ko-KR" sz="1600" dirty="0"/>
              <a:t>-</a:t>
            </a:r>
            <a:r>
              <a:rPr lang="en-US" altLang="ko-KR" sz="1600" dirty="0" smtClean="0"/>
              <a:t> 12 </a:t>
            </a:r>
            <a:r>
              <a:rPr lang="en-US" altLang="ko-KR" sz="1600" dirty="0"/>
              <a:t>where </a:t>
            </a:r>
            <a:r>
              <a:rPr lang="en-US" altLang="ko-KR" sz="1600" dirty="0" smtClean="0"/>
              <a:t>EPSR </a:t>
            </a:r>
            <a:r>
              <a:rPr lang="en-US" altLang="ko-KR" sz="1600" dirty="0"/>
              <a:t>is </a:t>
            </a:r>
            <a:r>
              <a:rPr lang="en-US" altLang="ko-KR" sz="1600" dirty="0" smtClean="0"/>
              <a:t>PSR corresponding </a:t>
            </a:r>
            <a:r>
              <a:rPr lang="en-US" altLang="ko-KR" sz="1600" dirty="0"/>
              <a:t>to </a:t>
            </a:r>
            <a:r>
              <a:rPr lang="en-US" altLang="ko-KR" sz="1600" dirty="0" smtClean="0"/>
              <a:t>ESR</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24</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grpSp>
        <p:nvGrpSpPr>
          <p:cNvPr id="11" name="그룹 10"/>
          <p:cNvGrpSpPr/>
          <p:nvPr/>
        </p:nvGrpSpPr>
        <p:grpSpPr>
          <a:xfrm>
            <a:off x="1447800" y="2895600"/>
            <a:ext cx="2699045" cy="3496654"/>
            <a:chOff x="1600200" y="2895600"/>
            <a:chExt cx="2699045" cy="3496654"/>
          </a:xfrm>
        </p:grpSpPr>
        <p:pic>
          <p:nvPicPr>
            <p:cNvPr id="7" name="그림 6"/>
            <p:cNvPicPr>
              <a:picLocks noChangeAspect="1"/>
            </p:cNvPicPr>
            <p:nvPr/>
          </p:nvPicPr>
          <p:blipFill>
            <a:blip r:embed="rId2"/>
            <a:stretch>
              <a:fillRect/>
            </a:stretch>
          </p:blipFill>
          <p:spPr>
            <a:xfrm>
              <a:off x="1600200" y="3261362"/>
              <a:ext cx="2699045" cy="3130892"/>
            </a:xfrm>
            <a:prstGeom prst="rect">
              <a:avLst/>
            </a:prstGeom>
          </p:spPr>
        </p:pic>
        <p:sp>
          <p:nvSpPr>
            <p:cNvPr id="8" name="TextBox 7"/>
            <p:cNvSpPr txBox="1"/>
            <p:nvPr/>
          </p:nvSpPr>
          <p:spPr>
            <a:xfrm>
              <a:off x="1656459" y="2895600"/>
              <a:ext cx="688649" cy="461665"/>
            </a:xfrm>
            <a:prstGeom prst="rect">
              <a:avLst/>
            </a:prstGeom>
            <a:noFill/>
          </p:spPr>
          <p:txBody>
            <a:bodyPr wrap="square" rtlCol="0">
              <a:spAutoFit/>
            </a:bodyPr>
            <a:lstStyle/>
            <a:p>
              <a:r>
                <a:rPr lang="en-US" altLang="ko-KR" dirty="0" smtClean="0"/>
                <a:t>ESR or</a:t>
              </a:r>
            </a:p>
            <a:p>
              <a:r>
                <a:rPr lang="en-US" altLang="ko-KR" dirty="0" err="1" smtClean="0"/>
                <a:t>mESR</a:t>
              </a:r>
              <a:endParaRPr lang="ko-KR" altLang="en-US"/>
            </a:p>
          </p:txBody>
        </p:sp>
        <p:sp>
          <p:nvSpPr>
            <p:cNvPr id="9" name="TextBox 8"/>
            <p:cNvSpPr txBox="1"/>
            <p:nvPr/>
          </p:nvSpPr>
          <p:spPr>
            <a:xfrm>
              <a:off x="2382141" y="3056546"/>
              <a:ext cx="1123059" cy="276999"/>
            </a:xfrm>
            <a:prstGeom prst="rect">
              <a:avLst/>
            </a:prstGeom>
            <a:noFill/>
          </p:spPr>
          <p:txBody>
            <a:bodyPr wrap="square" rtlCol="0">
              <a:spAutoFit/>
            </a:bodyPr>
            <a:lstStyle/>
            <a:p>
              <a:r>
                <a:rPr lang="en-US" altLang="ko-KR" dirty="0" smtClean="0"/>
                <a:t>EPSR </a:t>
              </a:r>
              <a:r>
                <a:rPr lang="en-US" altLang="ko-KR" dirty="0"/>
                <a:t>[</a:t>
              </a:r>
              <a:r>
                <a:rPr lang="en-US" altLang="ko-KR" dirty="0" err="1" smtClean="0"/>
                <a:t>dBm</a:t>
              </a:r>
              <a:r>
                <a:rPr lang="en-US" altLang="ko-KR" dirty="0" smtClean="0"/>
                <a:t>]</a:t>
              </a:r>
            </a:p>
          </p:txBody>
        </p:sp>
      </p:grpSp>
      <p:sp>
        <p:nvSpPr>
          <p:cNvPr id="10" name="TextBox 9"/>
          <p:cNvSpPr txBox="1"/>
          <p:nvPr/>
        </p:nvSpPr>
        <p:spPr>
          <a:xfrm>
            <a:off x="4419600" y="3333545"/>
            <a:ext cx="4344987" cy="830997"/>
          </a:xfrm>
          <a:prstGeom prst="rect">
            <a:avLst/>
          </a:prstGeom>
          <a:noFill/>
        </p:spPr>
        <p:txBody>
          <a:bodyPr wrap="square" rtlCol="0">
            <a:spAutoFit/>
          </a:bodyPr>
          <a:lstStyle/>
          <a:p>
            <a:r>
              <a:rPr lang="en-US" altLang="ko-KR" dirty="0" smtClean="0"/>
              <a:t>For example, in 80/160MHz</a:t>
            </a:r>
          </a:p>
          <a:p>
            <a:r>
              <a:rPr lang="en-US" altLang="ko-KR" dirty="0" smtClean="0"/>
              <a:t>ESR = 7, EPSR = -47dBm</a:t>
            </a:r>
          </a:p>
          <a:p>
            <a:r>
              <a:rPr lang="en-US" altLang="ko-KR" dirty="0" smtClean="0"/>
              <a:t>The highest PSR lower than or equal to EPSR-6 (= -53) = -56dBm</a:t>
            </a:r>
          </a:p>
          <a:p>
            <a:r>
              <a:rPr lang="en-US" altLang="ko-KR" dirty="0" smtClean="0"/>
              <a:t>Thus, </a:t>
            </a:r>
            <a:r>
              <a:rPr lang="en-US" altLang="ko-KR" dirty="0" err="1" smtClean="0"/>
              <a:t>mESR</a:t>
            </a:r>
            <a:r>
              <a:rPr lang="en-US" altLang="ko-KR" dirty="0" smtClean="0"/>
              <a:t> = 6</a:t>
            </a:r>
            <a:endParaRPr lang="ko-KR" altLang="en-US"/>
          </a:p>
        </p:txBody>
      </p:sp>
    </p:spTree>
    <p:extLst>
      <p:ext uri="{BB962C8B-B14F-4D97-AF65-F5344CB8AC3E}">
        <p14:creationId xmlns:p14="http://schemas.microsoft.com/office/powerpoint/2010/main" val="263538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Spatial Reuse </a:t>
            </a:r>
            <a:r>
              <a:rPr lang="en-US" altLang="ko-KR" smtClean="0"/>
              <a:t>for OBSS STAs</a:t>
            </a:r>
            <a:endParaRPr lang="ko-KR" altLang="en-US" dirty="0"/>
          </a:p>
        </p:txBody>
      </p:sp>
      <p:sp>
        <p:nvSpPr>
          <p:cNvPr id="3" name="내용 개체 틀 2"/>
          <p:cNvSpPr>
            <a:spLocks noGrp="1"/>
          </p:cNvSpPr>
          <p:nvPr>
            <p:ph idx="1"/>
          </p:nvPr>
        </p:nvSpPr>
        <p:spPr/>
        <p:txBody>
          <a:bodyPr/>
          <a:lstStyle/>
          <a:p>
            <a:r>
              <a:rPr lang="en-US" altLang="ko-KR" sz="1800" dirty="0" smtClean="0"/>
              <a:t>As shown in [2], OBSS STAs can perform spatial reuse by obtaining spatial </a:t>
            </a:r>
            <a:r>
              <a:rPr lang="en-US" altLang="ko-KR" sz="1800" dirty="0"/>
              <a:t>r</a:t>
            </a:r>
            <a:r>
              <a:rPr lang="en-US" altLang="ko-KR" sz="1800" dirty="0" smtClean="0"/>
              <a:t>euse values from either Trigger Frame or TB PPDU</a:t>
            </a:r>
          </a:p>
          <a:p>
            <a:pPr lvl="1"/>
            <a:r>
              <a:rPr lang="en-US" altLang="ko-KR" sz="1600" dirty="0" smtClean="0"/>
              <a:t>We focus on the former case</a:t>
            </a:r>
            <a:endParaRPr lang="en-US" altLang="ko-KR" sz="1400" dirty="0" smtClean="0"/>
          </a:p>
          <a:p>
            <a:endParaRPr lang="en-US" altLang="ko-KR" sz="1800" dirty="0" smtClean="0"/>
          </a:p>
          <a:p>
            <a:r>
              <a:rPr lang="en-US" altLang="ko-KR" sz="1800" dirty="0" smtClean="0"/>
              <a:t>When </a:t>
            </a:r>
            <a:r>
              <a:rPr lang="en-US" altLang="ko-KR" sz="1800" dirty="0"/>
              <a:t>Trigger Frame solicits only EHT TB </a:t>
            </a:r>
            <a:r>
              <a:rPr lang="en-US" altLang="ko-KR" sz="1800" dirty="0" smtClean="0"/>
              <a:t>PPDU, OBSS </a:t>
            </a:r>
            <a:r>
              <a:rPr lang="en-US" altLang="ko-KR" sz="1800" dirty="0"/>
              <a:t>EHT STAs can perform spatial reuse by </a:t>
            </a:r>
            <a:r>
              <a:rPr lang="en-US" altLang="ko-KR" sz="1800" dirty="0" smtClean="0"/>
              <a:t>basically using the 8-bit </a:t>
            </a:r>
            <a:r>
              <a:rPr lang="en-US" altLang="ko-KR" sz="1800" dirty="0"/>
              <a:t>Spatial Reuse subfield in the Special User Info field of Trigger </a:t>
            </a:r>
            <a:r>
              <a:rPr lang="en-US" altLang="ko-KR" sz="1800" dirty="0" smtClean="0"/>
              <a:t>Frame</a:t>
            </a:r>
          </a:p>
          <a:p>
            <a:endParaRPr lang="en-US" altLang="ko-KR" sz="1800" dirty="0" smtClean="0"/>
          </a:p>
          <a:p>
            <a:r>
              <a:rPr lang="en-US" altLang="ko-KR" sz="1800" dirty="0" smtClean="0"/>
              <a:t>Even though Trigger Frame solicits only EHT TB PPDU, the 16-bit UL Spatial Reuse subfield in the Common Info field of Trigger Frame can be set to certain values to enable OBSS HE</a:t>
            </a:r>
            <a:r>
              <a:rPr lang="ko-KR" altLang="en-US" sz="1800" smtClean="0"/>
              <a:t> </a:t>
            </a:r>
            <a:r>
              <a:rPr lang="en-US" altLang="ko-KR" sz="1800" dirty="0" smtClean="0"/>
              <a:t>STAs to perform spatial reuse</a:t>
            </a:r>
          </a:p>
          <a:p>
            <a:pPr lvl="1"/>
            <a:r>
              <a:rPr lang="en-US" altLang="ko-KR" sz="1600" dirty="0" smtClean="0"/>
              <a:t>There is an issue regarding the 11ax spec which will be handled in slide 7</a:t>
            </a:r>
          </a:p>
          <a:p>
            <a:pPr lvl="1"/>
            <a:endParaRPr lang="en-US" altLang="ko-KR" sz="18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Tree>
    <p:extLst>
      <p:ext uri="{BB962C8B-B14F-4D97-AF65-F5344CB8AC3E}">
        <p14:creationId xmlns:p14="http://schemas.microsoft.com/office/powerpoint/2010/main" val="2690232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UL BW and UL BW Extension </a:t>
            </a:r>
            <a:r>
              <a:rPr lang="en-US" altLang="ko-KR" dirty="0" smtClean="0"/>
              <a:t>Subfields</a:t>
            </a:r>
            <a:endParaRPr lang="ko-KR" altLang="en-US"/>
          </a:p>
        </p:txBody>
      </p:sp>
      <p:sp>
        <p:nvSpPr>
          <p:cNvPr id="3" name="내용 개체 틀 2"/>
          <p:cNvSpPr>
            <a:spLocks noGrp="1"/>
          </p:cNvSpPr>
          <p:nvPr>
            <p:ph idx="1"/>
          </p:nvPr>
        </p:nvSpPr>
        <p:spPr/>
        <p:txBody>
          <a:bodyPr/>
          <a:lstStyle/>
          <a:p>
            <a:r>
              <a:rPr lang="en-US" altLang="ko-KR" sz="1800" dirty="0"/>
              <a:t>Spatial Reuse values are closely related to the </a:t>
            </a:r>
            <a:r>
              <a:rPr lang="en-US" altLang="ko-KR" sz="1800" dirty="0" smtClean="0"/>
              <a:t>BW of TB PPDU</a:t>
            </a:r>
          </a:p>
          <a:p>
            <a:pPr lvl="1"/>
            <a:r>
              <a:rPr lang="en-US" altLang="ko-KR" sz="1600" dirty="0" smtClean="0"/>
              <a:t>OBSS EHT STAs can obtain the BW information from UL BW and UL BW Extension subfields</a:t>
            </a:r>
          </a:p>
          <a:p>
            <a:pPr lvl="1"/>
            <a:r>
              <a:rPr lang="en-US" altLang="ko-KR" sz="1600" dirty="0" smtClean="0"/>
              <a:t>OBSS HE STAs can obtain the BW information </a:t>
            </a:r>
            <a:r>
              <a:rPr lang="en-US" altLang="ko-KR" sz="1600" dirty="0"/>
              <a:t>from </a:t>
            </a:r>
            <a:r>
              <a:rPr lang="en-US" altLang="ko-KR" sz="1600" dirty="0" smtClean="0"/>
              <a:t>only the UL BW subfield</a:t>
            </a:r>
            <a:endParaRPr lang="en-US" altLang="ko-KR" sz="1600" dirty="0"/>
          </a:p>
          <a:p>
            <a:r>
              <a:rPr lang="en-US" altLang="ko-KR" sz="1800" dirty="0" smtClean="0"/>
              <a:t>In </a:t>
            </a:r>
            <a:r>
              <a:rPr lang="en-US" altLang="ko-KR" sz="1800" dirty="0"/>
              <a:t>[3], a table for UL BW and UL BW Extension subfields is proposed to indicate the BW for HE / EHT TB PPDU in R1</a:t>
            </a:r>
          </a:p>
          <a:p>
            <a:pPr lvl="1"/>
            <a:r>
              <a:rPr lang="en-US" altLang="ko-KR" sz="1600" dirty="0" err="1"/>
              <a:t>TGbe</a:t>
            </a:r>
            <a:r>
              <a:rPr lang="en-US" altLang="ko-KR" sz="1600" dirty="0"/>
              <a:t> approved </a:t>
            </a:r>
            <a:r>
              <a:rPr lang="en-US" altLang="ko-KR" sz="1600" dirty="0" smtClean="0"/>
              <a:t>it</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pic>
        <p:nvPicPr>
          <p:cNvPr id="7" name="table"/>
          <p:cNvPicPr>
            <a:picLocks noChangeAspect="1"/>
          </p:cNvPicPr>
          <p:nvPr/>
        </p:nvPicPr>
        <p:blipFill>
          <a:blip r:embed="rId2"/>
          <a:stretch>
            <a:fillRect/>
          </a:stretch>
        </p:blipFill>
        <p:spPr>
          <a:xfrm>
            <a:off x="5208412" y="3581400"/>
            <a:ext cx="3053980" cy="2895600"/>
          </a:xfrm>
          <a:prstGeom prst="rect">
            <a:avLst/>
          </a:prstGeom>
        </p:spPr>
      </p:pic>
      <p:sp>
        <p:nvSpPr>
          <p:cNvPr id="8" name="내용 개체 틀 2"/>
          <p:cNvSpPr txBox="1">
            <a:spLocks/>
          </p:cNvSpPr>
          <p:nvPr/>
        </p:nvSpPr>
        <p:spPr bwMode="auto">
          <a:xfrm>
            <a:off x="685800" y="3886199"/>
            <a:ext cx="4522612" cy="258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0" lang="en-US" altLang="ko-KR" sz="1800" kern="0" dirty="0" smtClean="0"/>
              <a:t>When only EHT TB PPDU is triggered, BW information indicated by the UL BW subfield which is decoded by OBSS HE STAs is</a:t>
            </a:r>
          </a:p>
          <a:p>
            <a:pPr lvl="1"/>
            <a:r>
              <a:rPr kumimoji="0" lang="en-US" altLang="ko-KR" sz="1600" kern="0" dirty="0" smtClean="0"/>
              <a:t>the same as the BW of EHT TB PPDU when 20/40/80/160MHz EHT TB PPDU is</a:t>
            </a:r>
            <a:r>
              <a:rPr kumimoji="0" lang="ko-KR" altLang="en-US" sz="1600" kern="0" smtClean="0"/>
              <a:t> </a:t>
            </a:r>
            <a:r>
              <a:rPr kumimoji="0" lang="en-US" altLang="ko-KR" sz="1600" kern="0" dirty="0" smtClean="0"/>
              <a:t>triggered</a:t>
            </a:r>
          </a:p>
          <a:p>
            <a:pPr lvl="1"/>
            <a:r>
              <a:rPr kumimoji="0" lang="en-US" altLang="ko-KR" sz="1600" kern="0" dirty="0" smtClean="0"/>
              <a:t>160MHz when 320MHz EHT TB PPDU is triggered</a:t>
            </a:r>
            <a:endParaRPr kumimoji="0" lang="ko-KR" altLang="en-US" sz="1600" kern="0"/>
          </a:p>
        </p:txBody>
      </p:sp>
    </p:spTree>
    <p:extLst>
      <p:ext uri="{BB962C8B-B14F-4D97-AF65-F5344CB8AC3E}">
        <p14:creationId xmlns:p14="http://schemas.microsoft.com/office/powerpoint/2010/main" val="16199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Terminologies</a:t>
            </a:r>
            <a:endParaRPr lang="ko-KR" altLang="en-US"/>
          </a:p>
        </p:txBody>
      </p:sp>
      <p:sp>
        <p:nvSpPr>
          <p:cNvPr id="3" name="내용 개체 틀 2"/>
          <p:cNvSpPr>
            <a:spLocks noGrp="1"/>
          </p:cNvSpPr>
          <p:nvPr>
            <p:ph idx="1"/>
          </p:nvPr>
        </p:nvSpPr>
        <p:spPr/>
        <p:txBody>
          <a:bodyPr/>
          <a:lstStyle/>
          <a:p>
            <a:r>
              <a:rPr lang="en-US" altLang="ko-KR" sz="1800" dirty="0" smtClean="0"/>
              <a:t>We use the following terminologies in each Spatial Reuse subfield of Trigger Frame</a:t>
            </a:r>
          </a:p>
          <a:p>
            <a:pPr lvl="1"/>
            <a:r>
              <a:rPr lang="en-US" altLang="ko-KR" sz="1600" dirty="0" smtClean="0"/>
              <a:t> </a:t>
            </a:r>
            <a:r>
              <a:rPr lang="en-US" altLang="ko-KR" sz="1600" dirty="0"/>
              <a:t>8-bit Spatial Reuse subfield in </a:t>
            </a:r>
            <a:r>
              <a:rPr lang="en-US" altLang="ko-KR" sz="1600" dirty="0" smtClean="0"/>
              <a:t>the Special </a:t>
            </a:r>
            <a:r>
              <a:rPr lang="en-US" altLang="ko-KR" sz="1600" dirty="0"/>
              <a:t>User Info field</a:t>
            </a:r>
          </a:p>
          <a:p>
            <a:pPr lvl="2"/>
            <a:r>
              <a:rPr lang="en-US" altLang="ko-KR" sz="1400" dirty="0"/>
              <a:t>Two </a:t>
            </a:r>
            <a:r>
              <a:rPr lang="en-US" altLang="ko-KR" sz="1400" dirty="0" smtClean="0"/>
              <a:t>4-bit </a:t>
            </a:r>
            <a:r>
              <a:rPr lang="en-US" altLang="ko-KR" sz="1400" dirty="0"/>
              <a:t>values are </a:t>
            </a:r>
            <a:r>
              <a:rPr lang="en-US" altLang="ko-KR" sz="1400" dirty="0" smtClean="0"/>
              <a:t>*ESR1 </a:t>
            </a:r>
            <a:r>
              <a:rPr lang="en-US" altLang="ko-KR" sz="1400" dirty="0"/>
              <a:t>and </a:t>
            </a:r>
            <a:r>
              <a:rPr lang="en-US" altLang="ko-KR" sz="1400" dirty="0" smtClean="0"/>
              <a:t>ESR2, i.e., these can be 0 to 15</a:t>
            </a:r>
            <a:endParaRPr lang="en-US" altLang="ko-KR" sz="14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smtClean="0"/>
          </a:p>
          <a:p>
            <a:pPr lvl="1"/>
            <a:r>
              <a:rPr lang="en-US" altLang="ko-KR" sz="1600" smtClean="0"/>
              <a:t>16-bit </a:t>
            </a:r>
            <a:r>
              <a:rPr lang="en-US" altLang="ko-KR" sz="1600" dirty="0"/>
              <a:t>UL Spatial Reuse subfield in </a:t>
            </a:r>
            <a:r>
              <a:rPr lang="en-US" altLang="ko-KR" sz="1600" dirty="0" smtClean="0"/>
              <a:t>the Common </a:t>
            </a:r>
            <a:r>
              <a:rPr lang="en-US" altLang="ko-KR" sz="1600" dirty="0"/>
              <a:t>Info </a:t>
            </a:r>
            <a:r>
              <a:rPr lang="en-US" altLang="ko-KR" sz="1600" dirty="0" smtClean="0"/>
              <a:t>field</a:t>
            </a:r>
          </a:p>
          <a:p>
            <a:pPr lvl="2"/>
            <a:r>
              <a:rPr lang="en-US" altLang="ko-KR" sz="1400" dirty="0" smtClean="0"/>
              <a:t>Four 4-bit </a:t>
            </a:r>
            <a:r>
              <a:rPr lang="en-US" altLang="ko-KR" sz="1400" dirty="0"/>
              <a:t>values are </a:t>
            </a:r>
            <a:r>
              <a:rPr lang="en-US" altLang="ko-KR" sz="1400" dirty="0" smtClean="0"/>
              <a:t>**HSR1, HSR2, HSR3 </a:t>
            </a:r>
            <a:r>
              <a:rPr lang="en-US" altLang="ko-KR" sz="1400" dirty="0"/>
              <a:t>and </a:t>
            </a:r>
            <a:r>
              <a:rPr lang="en-US" altLang="ko-KR" sz="1400" dirty="0" smtClean="0"/>
              <a:t>HSR4, </a:t>
            </a:r>
            <a:r>
              <a:rPr lang="en-US" altLang="ko-KR" sz="1400" dirty="0"/>
              <a:t>i.e., these can be 0 to 15</a:t>
            </a:r>
          </a:p>
          <a:p>
            <a:pPr lvl="2"/>
            <a:endParaRPr lang="ko-KR" altLang="en-US" dirty="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grpSp>
        <p:nvGrpSpPr>
          <p:cNvPr id="19" name="그룹 18"/>
          <p:cNvGrpSpPr/>
          <p:nvPr/>
        </p:nvGrpSpPr>
        <p:grpSpPr>
          <a:xfrm>
            <a:off x="1936123" y="3115024"/>
            <a:ext cx="1909762" cy="788759"/>
            <a:chOff x="6477000" y="5257800"/>
            <a:chExt cx="1909762" cy="788759"/>
          </a:xfrm>
        </p:grpSpPr>
        <p:grpSp>
          <p:nvGrpSpPr>
            <p:cNvPr id="7" name="그룹 6"/>
            <p:cNvGrpSpPr/>
            <p:nvPr/>
          </p:nvGrpSpPr>
          <p:grpSpPr>
            <a:xfrm>
              <a:off x="6629400" y="5257800"/>
              <a:ext cx="1525879" cy="457200"/>
              <a:chOff x="5791200" y="4724400"/>
              <a:chExt cx="1525879" cy="457200"/>
            </a:xfrm>
          </p:grpSpPr>
          <p:sp>
            <p:nvSpPr>
              <p:cNvPr id="8" name="직사각형 7"/>
              <p:cNvSpPr/>
              <p:nvPr/>
            </p:nvSpPr>
            <p:spPr bwMode="auto">
              <a:xfrm>
                <a:off x="5791200"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ESR1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직사각형 8"/>
              <p:cNvSpPr/>
              <p:nvPr/>
            </p:nvSpPr>
            <p:spPr bwMode="auto">
              <a:xfrm>
                <a:off x="6555079"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ESR2</a:t>
                </a: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0" name="TextBox 9"/>
            <p:cNvSpPr txBox="1"/>
            <p:nvPr/>
          </p:nvSpPr>
          <p:spPr>
            <a:xfrm>
              <a:off x="6477000" y="5769560"/>
              <a:ext cx="1909762" cy="276999"/>
            </a:xfrm>
            <a:prstGeom prst="rect">
              <a:avLst/>
            </a:prstGeom>
            <a:noFill/>
          </p:spPr>
          <p:txBody>
            <a:bodyPr wrap="square" rtlCol="0">
              <a:spAutoFit/>
            </a:bodyPr>
            <a:lstStyle/>
            <a:p>
              <a:r>
                <a:rPr lang="en-US" altLang="ko-KR" dirty="0" smtClean="0"/>
                <a:t>8-bit Spatial Reuse subfield</a:t>
              </a:r>
              <a:endParaRPr lang="ko-KR" altLang="en-US"/>
            </a:p>
          </p:txBody>
        </p:sp>
      </p:grpSp>
      <p:grpSp>
        <p:nvGrpSpPr>
          <p:cNvPr id="20" name="그룹 19"/>
          <p:cNvGrpSpPr/>
          <p:nvPr/>
        </p:nvGrpSpPr>
        <p:grpSpPr>
          <a:xfrm>
            <a:off x="2091507" y="4837394"/>
            <a:ext cx="3045790" cy="712435"/>
            <a:chOff x="2514766" y="5355553"/>
            <a:chExt cx="3045790" cy="712435"/>
          </a:xfrm>
        </p:grpSpPr>
        <p:sp>
          <p:nvSpPr>
            <p:cNvPr id="11" name="TextBox 10"/>
            <p:cNvSpPr txBox="1"/>
            <p:nvPr/>
          </p:nvSpPr>
          <p:spPr>
            <a:xfrm>
              <a:off x="2891004" y="5790989"/>
              <a:ext cx="2214562" cy="276999"/>
            </a:xfrm>
            <a:prstGeom prst="rect">
              <a:avLst/>
            </a:prstGeom>
            <a:noFill/>
          </p:spPr>
          <p:txBody>
            <a:bodyPr wrap="square" rtlCol="0">
              <a:spAutoFit/>
            </a:bodyPr>
            <a:lstStyle/>
            <a:p>
              <a:r>
                <a:rPr lang="en-US" altLang="ko-KR" dirty="0" smtClean="0"/>
                <a:t>16-bit UL Spatial Reuse subfield</a:t>
              </a:r>
              <a:endParaRPr lang="ko-KR" altLang="en-US"/>
            </a:p>
          </p:txBody>
        </p:sp>
        <p:grpSp>
          <p:nvGrpSpPr>
            <p:cNvPr id="12" name="그룹 11"/>
            <p:cNvGrpSpPr/>
            <p:nvPr/>
          </p:nvGrpSpPr>
          <p:grpSpPr>
            <a:xfrm>
              <a:off x="2514766" y="5355553"/>
              <a:ext cx="3045790" cy="457200"/>
              <a:chOff x="5791200" y="4876800"/>
              <a:chExt cx="3045790" cy="457200"/>
            </a:xfrm>
          </p:grpSpPr>
          <p:grpSp>
            <p:nvGrpSpPr>
              <p:cNvPr id="13" name="그룹 12"/>
              <p:cNvGrpSpPr/>
              <p:nvPr/>
            </p:nvGrpSpPr>
            <p:grpSpPr>
              <a:xfrm>
                <a:off x="5791200" y="4876800"/>
                <a:ext cx="1525879" cy="457200"/>
                <a:chOff x="5791200" y="4724400"/>
                <a:chExt cx="1525879" cy="457200"/>
              </a:xfrm>
            </p:grpSpPr>
            <p:sp>
              <p:nvSpPr>
                <p:cNvPr id="17" name="직사각형 16"/>
                <p:cNvSpPr/>
                <p:nvPr/>
              </p:nvSpPr>
              <p:spPr bwMode="auto">
                <a:xfrm>
                  <a:off x="5791200"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H</a:t>
                  </a:r>
                  <a:r>
                    <a:rPr kumimoji="0" lang="en-US" altLang="ko-KR" sz="1200" b="0" i="0" u="none" strike="noStrike" cap="none" normalizeH="0" baseline="0" dirty="0" smtClean="0">
                      <a:ln>
                        <a:noFill/>
                      </a:ln>
                      <a:solidFill>
                        <a:schemeClr val="tx1"/>
                      </a:solidFill>
                      <a:effectLst/>
                      <a:latin typeface="Times New Roman" pitchFamily="18" charset="0"/>
                    </a:rPr>
                    <a:t>SR1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6555079"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H</a:t>
                  </a:r>
                  <a:r>
                    <a:rPr kumimoji="0" lang="en-US" altLang="ko-KR" sz="1200" b="0" i="0" u="none" strike="noStrike" cap="none" normalizeH="0" baseline="0" dirty="0" smtClean="0">
                      <a:ln>
                        <a:noFill/>
                      </a:ln>
                      <a:solidFill>
                        <a:schemeClr val="tx1"/>
                      </a:solidFill>
                      <a:effectLst/>
                      <a:latin typeface="Times New Roman" pitchFamily="18" charset="0"/>
                    </a:rPr>
                    <a:t>SR2</a:t>
                  </a: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14" name="그룹 13"/>
              <p:cNvGrpSpPr/>
              <p:nvPr/>
            </p:nvGrpSpPr>
            <p:grpSpPr>
              <a:xfrm>
                <a:off x="7317079" y="4876800"/>
                <a:ext cx="1519911" cy="457200"/>
                <a:chOff x="5791200" y="4724400"/>
                <a:chExt cx="1519911" cy="457200"/>
              </a:xfrm>
            </p:grpSpPr>
            <p:sp>
              <p:nvSpPr>
                <p:cNvPr id="15" name="직사각형 14"/>
                <p:cNvSpPr/>
                <p:nvPr/>
              </p:nvSpPr>
              <p:spPr bwMode="auto">
                <a:xfrm>
                  <a:off x="5791200"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a:t>H</a:t>
                  </a:r>
                  <a:r>
                    <a:rPr kumimoji="0" lang="en-US" altLang="ko-KR" sz="1200" b="0" i="0" u="none" strike="noStrike" cap="none" normalizeH="0" baseline="0" dirty="0" smtClean="0">
                      <a:ln>
                        <a:noFill/>
                      </a:ln>
                      <a:solidFill>
                        <a:schemeClr val="tx1"/>
                      </a:solidFill>
                      <a:effectLst/>
                      <a:latin typeface="Times New Roman" pitchFamily="18" charset="0"/>
                    </a:rPr>
                    <a:t>SR3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549111"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dirty="0" smtClean="0"/>
                    <a:t>H</a:t>
                  </a:r>
                  <a:r>
                    <a:rPr kumimoji="0" lang="en-US" altLang="ko-KR" sz="1200" b="0" i="0" u="none" strike="noStrike" cap="none" normalizeH="0" baseline="0" dirty="0" smtClean="0">
                      <a:ln>
                        <a:noFill/>
                      </a:ln>
                      <a:solidFill>
                        <a:schemeClr val="tx1"/>
                      </a:solidFill>
                      <a:effectLst/>
                      <a:latin typeface="Times New Roman" pitchFamily="18" charset="0"/>
                    </a:rPr>
                    <a:t>SR4</a:t>
                  </a: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grpSp>
      <p:pic>
        <p:nvPicPr>
          <p:cNvPr id="21" name="그림 20"/>
          <p:cNvPicPr>
            <a:picLocks noChangeAspect="1"/>
          </p:cNvPicPr>
          <p:nvPr/>
        </p:nvPicPr>
        <p:blipFill>
          <a:blip r:embed="rId2"/>
          <a:stretch>
            <a:fillRect/>
          </a:stretch>
        </p:blipFill>
        <p:spPr>
          <a:xfrm>
            <a:off x="6944701" y="2208269"/>
            <a:ext cx="1714818" cy="1989189"/>
          </a:xfrm>
          <a:prstGeom prst="rect">
            <a:avLst/>
          </a:prstGeom>
        </p:spPr>
      </p:pic>
      <p:sp>
        <p:nvSpPr>
          <p:cNvPr id="22" name="TextBox 21"/>
          <p:cNvSpPr txBox="1"/>
          <p:nvPr/>
        </p:nvSpPr>
        <p:spPr>
          <a:xfrm>
            <a:off x="4017040" y="3064365"/>
            <a:ext cx="2234545" cy="276999"/>
          </a:xfrm>
          <a:prstGeom prst="rect">
            <a:avLst/>
          </a:prstGeom>
          <a:noFill/>
        </p:spPr>
        <p:txBody>
          <a:bodyPr wrap="square" rtlCol="0">
            <a:spAutoFit/>
          </a:bodyPr>
          <a:lstStyle/>
          <a:p>
            <a:r>
              <a:rPr lang="en-US" altLang="ko-KR" dirty="0" smtClean="0"/>
              <a:t>*ESR: EHT Spatial Reuse value</a:t>
            </a:r>
            <a:endParaRPr lang="ko-KR" altLang="en-US"/>
          </a:p>
        </p:txBody>
      </p:sp>
      <p:sp>
        <p:nvSpPr>
          <p:cNvPr id="23" name="TextBox 22"/>
          <p:cNvSpPr txBox="1"/>
          <p:nvPr/>
        </p:nvSpPr>
        <p:spPr>
          <a:xfrm>
            <a:off x="2088523" y="5750790"/>
            <a:ext cx="2234545" cy="276999"/>
          </a:xfrm>
          <a:prstGeom prst="rect">
            <a:avLst/>
          </a:prstGeom>
          <a:noFill/>
        </p:spPr>
        <p:txBody>
          <a:bodyPr wrap="square" rtlCol="0">
            <a:spAutoFit/>
          </a:bodyPr>
          <a:lstStyle/>
          <a:p>
            <a:r>
              <a:rPr lang="en-US" altLang="ko-KR" dirty="0" smtClean="0"/>
              <a:t>**HSR: HE Spatial Reuse value</a:t>
            </a:r>
            <a:endParaRPr lang="ko-KR" altLang="en-US"/>
          </a:p>
        </p:txBody>
      </p:sp>
    </p:spTree>
    <p:extLst>
      <p:ext uri="{BB962C8B-B14F-4D97-AF65-F5344CB8AC3E}">
        <p14:creationId xmlns:p14="http://schemas.microsoft.com/office/powerpoint/2010/main" val="392199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8-bit Spatial Reuse S</a:t>
            </a:r>
            <a:r>
              <a:rPr lang="en-US" altLang="ko-KR" dirty="0" smtClean="0"/>
              <a:t>ubfield </a:t>
            </a:r>
            <a:r>
              <a:rPr lang="en-US" altLang="ko-KR" dirty="0"/>
              <a:t>D</a:t>
            </a:r>
            <a:r>
              <a:rPr lang="en-US" altLang="ko-KR" dirty="0" smtClean="0"/>
              <a:t>esign</a:t>
            </a:r>
            <a:endParaRPr lang="ko-KR" altLang="en-US"/>
          </a:p>
        </p:txBody>
      </p:sp>
      <p:sp>
        <p:nvSpPr>
          <p:cNvPr id="3" name="내용 개체 틀 2"/>
          <p:cNvSpPr>
            <a:spLocks noGrp="1"/>
          </p:cNvSpPr>
          <p:nvPr>
            <p:ph idx="1"/>
          </p:nvPr>
        </p:nvSpPr>
        <p:spPr/>
        <p:txBody>
          <a:bodyPr/>
          <a:lstStyle/>
          <a:p>
            <a:r>
              <a:rPr lang="en-US" altLang="ko-KR" sz="1800" dirty="0" smtClean="0"/>
              <a:t>Based on the passed motion, the 8-bit Spatial Reuse subfield in Trigger Frame can be designed </a:t>
            </a:r>
          </a:p>
          <a:p>
            <a:pPr lvl="1"/>
            <a:r>
              <a:rPr lang="en-US" altLang="ko-KR" sz="1600" i="1" dirty="0" smtClean="0"/>
              <a:t>There </a:t>
            </a:r>
            <a:r>
              <a:rPr lang="en-US" altLang="ko-KR" sz="1600" i="1" dirty="0"/>
              <a:t>are two SR fields (4 bits each, total 8 bits), with granularity of half PPDU BW, but no smaller than 20 MHz, in the U-SIG of TB </a:t>
            </a:r>
            <a:r>
              <a:rPr lang="en-US" altLang="ko-KR" sz="1600" i="1" dirty="0" smtClean="0"/>
              <a:t>PPDU</a:t>
            </a:r>
            <a:endParaRPr lang="en-US" altLang="ko-KR" sz="1600" i="1" dirty="0"/>
          </a:p>
          <a:p>
            <a:pPr lvl="2"/>
            <a:r>
              <a:rPr lang="en-US" altLang="ko-KR" sz="1400" i="1" dirty="0"/>
              <a:t>Values in SR fields are defined as the same as in </a:t>
            </a:r>
            <a:r>
              <a:rPr lang="en-US" altLang="ko-KR" sz="1400" i="1" dirty="0" smtClean="0"/>
              <a:t>802.11ax</a:t>
            </a:r>
            <a:endParaRPr lang="en-US" altLang="ko-KR" sz="1400" i="1" dirty="0"/>
          </a:p>
          <a:p>
            <a:r>
              <a:rPr lang="en-US" altLang="ko-KR" sz="1800" dirty="0" smtClean="0"/>
              <a:t>20MHz</a:t>
            </a:r>
            <a:endParaRPr lang="en-US" altLang="ko-KR" sz="1800" dirty="0"/>
          </a:p>
          <a:p>
            <a:pPr lvl="1"/>
            <a:r>
              <a:rPr lang="en-US" altLang="ko-KR" sz="1600" dirty="0" smtClean="0"/>
              <a:t>ESR1: </a:t>
            </a:r>
            <a:r>
              <a:rPr lang="en-US" altLang="ko-KR" sz="1600" dirty="0"/>
              <a:t>a value corresponding to 20MHz</a:t>
            </a:r>
          </a:p>
          <a:p>
            <a:pPr lvl="1"/>
            <a:r>
              <a:rPr lang="en-US" altLang="ko-KR" sz="1600" dirty="0" smtClean="0"/>
              <a:t>ESR2: </a:t>
            </a:r>
            <a:r>
              <a:rPr lang="en-US" altLang="ko-KR" sz="1600" dirty="0"/>
              <a:t>a value corresponding to 20MHz</a:t>
            </a:r>
          </a:p>
          <a:p>
            <a:r>
              <a:rPr lang="en-US" altLang="ko-KR" sz="1800" dirty="0"/>
              <a:t>40MHz</a:t>
            </a:r>
          </a:p>
          <a:p>
            <a:pPr lvl="1"/>
            <a:r>
              <a:rPr lang="en-US" altLang="ko-KR" sz="1600" dirty="0"/>
              <a:t>ESR1: a value corresponding to first 20MHz</a:t>
            </a:r>
          </a:p>
          <a:p>
            <a:pPr lvl="1"/>
            <a:r>
              <a:rPr lang="en-US" altLang="ko-KR" sz="1600" dirty="0"/>
              <a:t>ESR2: a value corresponding to second 20MHz (first 20MHz if 2.4GHz)</a:t>
            </a:r>
          </a:p>
          <a:p>
            <a:r>
              <a:rPr lang="en-US" altLang="ko-KR" sz="1800" dirty="0" smtClean="0"/>
              <a:t>80/160/320MHz</a:t>
            </a:r>
            <a:endParaRPr lang="en-US" altLang="ko-KR" sz="1800" dirty="0"/>
          </a:p>
          <a:p>
            <a:pPr lvl="1"/>
            <a:r>
              <a:rPr lang="en-US" altLang="ko-KR" sz="1600" dirty="0"/>
              <a:t>ESR1: a value corresponding to first </a:t>
            </a:r>
            <a:r>
              <a:rPr lang="en-US" altLang="ko-KR" sz="1600" dirty="0" smtClean="0"/>
              <a:t>40/80/160MHz</a:t>
            </a:r>
            <a:endParaRPr lang="en-US" altLang="ko-KR" sz="1600" dirty="0"/>
          </a:p>
          <a:p>
            <a:pPr lvl="1"/>
            <a:r>
              <a:rPr lang="en-US" altLang="ko-KR" sz="1600" dirty="0"/>
              <a:t>ESR2: a value corresponding to second </a:t>
            </a:r>
            <a:r>
              <a:rPr lang="en-US" altLang="ko-KR" sz="1600" dirty="0" smtClean="0"/>
              <a:t>40/80/160MHz</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grpSp>
        <p:nvGrpSpPr>
          <p:cNvPr id="11" name="그룹 10"/>
          <p:cNvGrpSpPr/>
          <p:nvPr/>
        </p:nvGrpSpPr>
        <p:grpSpPr>
          <a:xfrm>
            <a:off x="6477000" y="5257800"/>
            <a:ext cx="1909762" cy="788759"/>
            <a:chOff x="6477000" y="5257800"/>
            <a:chExt cx="1909762" cy="788759"/>
          </a:xfrm>
        </p:grpSpPr>
        <p:grpSp>
          <p:nvGrpSpPr>
            <p:cNvPr id="9" name="그룹 8"/>
            <p:cNvGrpSpPr/>
            <p:nvPr/>
          </p:nvGrpSpPr>
          <p:grpSpPr>
            <a:xfrm>
              <a:off x="6629400" y="5257800"/>
              <a:ext cx="1525879" cy="457200"/>
              <a:chOff x="5791200" y="4724400"/>
              <a:chExt cx="1525879" cy="457200"/>
            </a:xfrm>
          </p:grpSpPr>
          <p:sp>
            <p:nvSpPr>
              <p:cNvPr id="7" name="직사각형 6"/>
              <p:cNvSpPr/>
              <p:nvPr/>
            </p:nvSpPr>
            <p:spPr bwMode="auto">
              <a:xfrm>
                <a:off x="5791200"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ESR1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 name="직사각형 7"/>
              <p:cNvSpPr/>
              <p:nvPr/>
            </p:nvSpPr>
            <p:spPr bwMode="auto">
              <a:xfrm>
                <a:off x="6555079" y="4724400"/>
                <a:ext cx="7620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ESR2</a:t>
                </a: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0" name="TextBox 9"/>
            <p:cNvSpPr txBox="1"/>
            <p:nvPr/>
          </p:nvSpPr>
          <p:spPr>
            <a:xfrm>
              <a:off x="6477000" y="5769560"/>
              <a:ext cx="1909762" cy="276999"/>
            </a:xfrm>
            <a:prstGeom prst="rect">
              <a:avLst/>
            </a:prstGeom>
            <a:noFill/>
          </p:spPr>
          <p:txBody>
            <a:bodyPr wrap="square" rtlCol="0">
              <a:spAutoFit/>
            </a:bodyPr>
            <a:lstStyle/>
            <a:p>
              <a:r>
                <a:rPr lang="en-US" altLang="ko-KR" dirty="0" smtClean="0"/>
                <a:t>8-bit Spatial Reuse subfield</a:t>
              </a:r>
              <a:endParaRPr lang="ko-KR" altLang="en-US"/>
            </a:p>
          </p:txBody>
        </p:sp>
      </p:grpSp>
    </p:spTree>
    <p:extLst>
      <p:ext uri="{BB962C8B-B14F-4D97-AF65-F5344CB8AC3E}">
        <p14:creationId xmlns:p14="http://schemas.microsoft.com/office/powerpoint/2010/main" val="277803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16-Bit UL Spatial Reuse Subfield</a:t>
            </a:r>
            <a:r>
              <a:rPr lang="en-US" altLang="ko-KR" dirty="0" smtClean="0"/>
              <a:t> Design (</a:t>
            </a:r>
            <a:r>
              <a:rPr lang="en-US" altLang="ko-KR" dirty="0"/>
              <a:t>1</a:t>
            </a:r>
            <a:r>
              <a:rPr lang="en-US" altLang="ko-KR" dirty="0" smtClean="0"/>
              <a:t>/5)</a:t>
            </a:r>
            <a:endParaRPr lang="ko-KR" altLang="en-US"/>
          </a:p>
        </p:txBody>
      </p:sp>
      <p:sp>
        <p:nvSpPr>
          <p:cNvPr id="3" name="내용 개체 틀 2"/>
          <p:cNvSpPr>
            <a:spLocks noGrp="1"/>
          </p:cNvSpPr>
          <p:nvPr>
            <p:ph idx="1"/>
          </p:nvPr>
        </p:nvSpPr>
        <p:spPr/>
        <p:txBody>
          <a:bodyPr/>
          <a:lstStyle/>
          <a:p>
            <a:r>
              <a:rPr lang="en-US" altLang="ko-KR" sz="1800" dirty="0" smtClean="0"/>
              <a:t>11ax spec says the following</a:t>
            </a:r>
          </a:p>
          <a:p>
            <a:pPr lvl="1"/>
            <a:r>
              <a:rPr lang="en-US" altLang="ko-KR" sz="1600" dirty="0"/>
              <a:t>“</a:t>
            </a:r>
            <a:r>
              <a:rPr lang="en-US" altLang="ko-KR" sz="1600" i="1" dirty="0"/>
              <a:t>A STA that identifies an PSR opportunity may issue a PHY-</a:t>
            </a:r>
            <a:r>
              <a:rPr lang="en-US" altLang="ko-KR" sz="1600" i="1" dirty="0" err="1"/>
              <a:t>CCARESET.request</a:t>
            </a:r>
            <a:r>
              <a:rPr lang="en-US" altLang="ko-KR" sz="1600" i="1" dirty="0"/>
              <a:t> to ignore the associated HE TB PPDU(s) that are triggered by </a:t>
            </a:r>
            <a:r>
              <a:rPr lang="en-US" altLang="ko-KR" sz="1600" i="1" dirty="0" smtClean="0"/>
              <a:t>the Trigger </a:t>
            </a:r>
            <a:r>
              <a:rPr lang="en-US" altLang="ko-KR" sz="1600" i="1" dirty="0"/>
              <a:t>frame of the PSRR PPDU and that occurs within </a:t>
            </a:r>
            <a:r>
              <a:rPr lang="en-US" altLang="ko-KR" sz="1600" i="1" dirty="0" err="1"/>
              <a:t>aSIFSTime</a:t>
            </a:r>
            <a:r>
              <a:rPr lang="en-US" altLang="ko-KR" sz="1600" i="1" dirty="0"/>
              <a:t> + </a:t>
            </a:r>
            <a:r>
              <a:rPr lang="en-US" altLang="ko-KR" sz="1600" i="1" dirty="0" err="1"/>
              <a:t>aRxPHYStartDelay</a:t>
            </a:r>
            <a:r>
              <a:rPr lang="en-US" altLang="ko-KR" sz="1600" i="1" dirty="0"/>
              <a:t> + 2 × </a:t>
            </a:r>
            <a:r>
              <a:rPr lang="en-US" altLang="ko-KR" sz="1600" i="1" dirty="0" err="1" smtClean="0"/>
              <a:t>aSlotTime</a:t>
            </a:r>
            <a:r>
              <a:rPr lang="en-US" altLang="ko-KR" sz="1600" i="1" dirty="0" smtClean="0"/>
              <a:t> of </a:t>
            </a:r>
            <a:r>
              <a:rPr lang="en-US" altLang="ko-KR" sz="1600" i="1" dirty="0"/>
              <a:t>the end of the last symbol on the air of the PPDU that contained the Trigger frame, </a:t>
            </a:r>
            <a:r>
              <a:rPr lang="en-US" altLang="ko-KR" sz="1600" i="1" u="sng" dirty="0"/>
              <a:t>provided that the </a:t>
            </a:r>
            <a:r>
              <a:rPr lang="en-US" altLang="ko-KR" sz="1600" i="1" u="sng" dirty="0" smtClean="0"/>
              <a:t>value of </a:t>
            </a:r>
            <a:r>
              <a:rPr lang="en-US" altLang="ko-KR" sz="1600" i="1" u="sng" dirty="0"/>
              <a:t>the RXVECTOR parameter BSS_COLOR of the HE TB PPDU matches the BSS </a:t>
            </a:r>
            <a:r>
              <a:rPr lang="en-US" altLang="ko-KR" sz="1600" i="1" u="sng" dirty="0" smtClean="0"/>
              <a:t>color </a:t>
            </a:r>
            <a:r>
              <a:rPr lang="en-US" altLang="ko-KR" sz="1600" i="1" u="sng" dirty="0"/>
              <a:t>of the </a:t>
            </a:r>
            <a:r>
              <a:rPr lang="en-US" altLang="ko-KR" sz="1600" i="1" u="sng" dirty="0" smtClean="0"/>
              <a:t>PSRR PPDU</a:t>
            </a:r>
            <a:r>
              <a:rPr lang="en-US" altLang="ko-KR" sz="1600" i="1" dirty="0" smtClean="0"/>
              <a:t>.”</a:t>
            </a:r>
          </a:p>
          <a:p>
            <a:r>
              <a:rPr lang="en-US" altLang="ko-KR" sz="1800" dirty="0" smtClean="0"/>
              <a:t>From </a:t>
            </a:r>
            <a:r>
              <a:rPr lang="en-US" altLang="ko-KR" sz="1800" dirty="0"/>
              <a:t>the spec point of </a:t>
            </a:r>
            <a:r>
              <a:rPr lang="en-US" altLang="ko-KR" sz="1800" dirty="0" smtClean="0"/>
              <a:t>view, OBSS HE STAs cannot perform spatial reuse during an EHT TB PPDU transmission</a:t>
            </a:r>
          </a:p>
          <a:p>
            <a:pPr lvl="1"/>
            <a:r>
              <a:rPr lang="en-US" altLang="ko-KR" sz="1600" dirty="0" smtClean="0"/>
              <a:t>HE </a:t>
            </a:r>
            <a:r>
              <a:rPr lang="en-US" altLang="ko-KR" sz="1600" dirty="0"/>
              <a:t>STAs cannot </a:t>
            </a:r>
            <a:r>
              <a:rPr lang="en-US" altLang="ko-KR" sz="1600" dirty="0" smtClean="0"/>
              <a:t>obtain </a:t>
            </a:r>
            <a:r>
              <a:rPr lang="en-US" altLang="ko-KR" sz="1600" dirty="0"/>
              <a:t>the BSS color </a:t>
            </a:r>
            <a:r>
              <a:rPr lang="en-US" altLang="ko-KR" sz="1600" dirty="0" smtClean="0"/>
              <a:t>information from </a:t>
            </a:r>
            <a:r>
              <a:rPr lang="en-US" altLang="ko-KR" sz="1600" dirty="0"/>
              <a:t>EHT TB </a:t>
            </a:r>
            <a:r>
              <a:rPr lang="en-US" altLang="ko-KR" sz="1600" dirty="0" smtClean="0"/>
              <a:t>PPDU</a:t>
            </a:r>
          </a:p>
          <a:p>
            <a:r>
              <a:rPr lang="en-US" altLang="ko-KR" sz="1800" dirty="0"/>
              <a:t>Here we provide one possible solution which is to </a:t>
            </a:r>
            <a:r>
              <a:rPr lang="en-US" altLang="ko-KR" sz="1800" u="sng" dirty="0" smtClean="0"/>
              <a:t>simply set </a:t>
            </a:r>
            <a:r>
              <a:rPr lang="en-US" altLang="ko-KR" sz="1800" u="sng" dirty="0"/>
              <a:t>the 16-bit UL Spatial Reuse subfield to the value that disallows spatial reuse</a:t>
            </a:r>
            <a:r>
              <a:rPr lang="en-US" altLang="ko-KR" sz="1800" dirty="0"/>
              <a:t> </a:t>
            </a:r>
            <a:r>
              <a:rPr lang="en-US" altLang="ko-KR" sz="1800" dirty="0" smtClean="0"/>
              <a:t>when only EHT TB PPDU is triggered as </a:t>
            </a:r>
            <a:r>
              <a:rPr lang="en-US" altLang="ko-KR" sz="1800" dirty="0"/>
              <a:t>follows</a:t>
            </a:r>
          </a:p>
          <a:p>
            <a:pPr lvl="1"/>
            <a:r>
              <a:rPr lang="en-US" altLang="ko-KR" sz="1600" dirty="0" smtClean="0"/>
              <a:t>HSR1 </a:t>
            </a:r>
            <a:r>
              <a:rPr lang="en-US" altLang="ko-KR" sz="1600" dirty="0"/>
              <a:t>= HSR2 = HSR3 = HSR4 = 0</a:t>
            </a:r>
          </a:p>
          <a:p>
            <a:pPr lvl="1">
              <a:buFont typeface="Wingdings" panose="05000000000000000000" pitchFamily="2" charset="2"/>
              <a:buChar char="à"/>
            </a:pPr>
            <a:r>
              <a:rPr lang="en-US" altLang="ko-KR" sz="1600" dirty="0" smtClean="0">
                <a:sym typeface="Wingdings" panose="05000000000000000000" pitchFamily="2" charset="2"/>
              </a:rPr>
              <a:t>By doing so, </a:t>
            </a:r>
            <a:r>
              <a:rPr lang="en-US" altLang="ko-KR" sz="1600" dirty="0">
                <a:sym typeface="Wingdings" panose="05000000000000000000" pitchFamily="2" charset="2"/>
              </a:rPr>
              <a:t>we may avoid that OBSS HE STAs </a:t>
            </a:r>
            <a:r>
              <a:rPr lang="en-US" altLang="ko-KR" sz="1600" dirty="0" smtClean="0">
                <a:sym typeface="Wingdings" panose="05000000000000000000" pitchFamily="2" charset="2"/>
              </a:rPr>
              <a:t>unnecessarily memorize BSS </a:t>
            </a:r>
            <a:r>
              <a:rPr lang="en-US" altLang="ko-KR" sz="1600" dirty="0">
                <a:sym typeface="Wingdings" panose="05000000000000000000" pitchFamily="2" charset="2"/>
              </a:rPr>
              <a:t>color information and spatial reuse values</a:t>
            </a:r>
          </a:p>
          <a:p>
            <a:pPr lvl="1"/>
            <a:endParaRPr lang="en-US" altLang="ko-KR" sz="16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Tree>
    <p:extLst>
      <p:ext uri="{BB962C8B-B14F-4D97-AF65-F5344CB8AC3E}">
        <p14:creationId xmlns:p14="http://schemas.microsoft.com/office/powerpoint/2010/main" val="2710329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16-Bit UL Spatial Reuse Subfield</a:t>
            </a:r>
            <a:r>
              <a:rPr lang="en-US" altLang="ko-KR" dirty="0" smtClean="0"/>
              <a:t> Design (2/5)</a:t>
            </a:r>
            <a:endParaRPr lang="ko-KR" altLang="en-US"/>
          </a:p>
        </p:txBody>
      </p:sp>
      <p:sp>
        <p:nvSpPr>
          <p:cNvPr id="3" name="내용 개체 틀 2"/>
          <p:cNvSpPr>
            <a:spLocks noGrp="1"/>
          </p:cNvSpPr>
          <p:nvPr>
            <p:ph idx="1"/>
          </p:nvPr>
        </p:nvSpPr>
        <p:spPr/>
        <p:txBody>
          <a:bodyPr/>
          <a:lstStyle/>
          <a:p>
            <a:r>
              <a:rPr lang="en-US" altLang="ko-KR" sz="1800" dirty="0" smtClean="0"/>
              <a:t>There </a:t>
            </a:r>
            <a:r>
              <a:rPr lang="en-US" altLang="ko-KR" sz="1800" dirty="0"/>
              <a:t>may be </a:t>
            </a:r>
            <a:r>
              <a:rPr lang="en-US" altLang="ko-KR" sz="1800" dirty="0" smtClean="0"/>
              <a:t>a chance that a particular </a:t>
            </a:r>
            <a:r>
              <a:rPr lang="en-US" altLang="ko-KR" sz="1800" dirty="0"/>
              <a:t>implementation </a:t>
            </a:r>
            <a:r>
              <a:rPr lang="en-US" altLang="ko-KR" sz="1800" dirty="0" smtClean="0"/>
              <a:t>enables </a:t>
            </a:r>
            <a:r>
              <a:rPr lang="en-US" altLang="ko-KR" sz="1800" dirty="0"/>
              <a:t>OBSS HE STAs to perform spatial reuse during </a:t>
            </a:r>
            <a:r>
              <a:rPr lang="en-US" altLang="ko-KR" sz="1800" dirty="0" smtClean="0"/>
              <a:t>an </a:t>
            </a:r>
            <a:r>
              <a:rPr lang="en-US" altLang="ko-KR" sz="1800" dirty="0"/>
              <a:t>EHT TB PPDU transmission</a:t>
            </a:r>
          </a:p>
          <a:p>
            <a:pPr lvl="1"/>
            <a:r>
              <a:rPr lang="en-US" altLang="ko-KR" sz="1600" dirty="0" smtClean="0"/>
              <a:t>OBSS </a:t>
            </a:r>
            <a:r>
              <a:rPr lang="en-US" altLang="ko-KR" sz="1600" dirty="0"/>
              <a:t>HE STAs can expect a certain TB PPDU transmission form Trigger Frame and can perform spatial reuse without obtaining the BSS color information from that TB PPDU</a:t>
            </a:r>
          </a:p>
          <a:p>
            <a:pPr lvl="1"/>
            <a:r>
              <a:rPr lang="en-US" altLang="ko-KR" sz="1600" dirty="0"/>
              <a:t>In this case, we can set the 16-bit UL Spatial Reuse subfield to </a:t>
            </a:r>
            <a:r>
              <a:rPr lang="en-US" altLang="ko-KR" sz="1600" dirty="0" smtClean="0"/>
              <a:t>meaningful </a:t>
            </a:r>
            <a:r>
              <a:rPr lang="en-US" altLang="ko-KR" sz="1600" dirty="0"/>
              <a:t>values as </a:t>
            </a:r>
            <a:r>
              <a:rPr lang="en-US" altLang="ko-KR" sz="1600" dirty="0" smtClean="0"/>
              <a:t>proposed in next slides</a:t>
            </a:r>
            <a:endParaRPr lang="en-US" altLang="ko-KR" sz="1600" dirty="0"/>
          </a:p>
          <a:p>
            <a:pPr marL="457200" lvl="1" indent="0">
              <a:buNone/>
            </a:pPr>
            <a:endParaRPr lang="en-US" altLang="ko-KR" sz="20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Tree>
    <p:extLst>
      <p:ext uri="{BB962C8B-B14F-4D97-AF65-F5344CB8AC3E}">
        <p14:creationId xmlns:p14="http://schemas.microsoft.com/office/powerpoint/2010/main" val="712948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16-Bit UL Spatial Reuse Subfield Design (3/5)</a:t>
            </a:r>
            <a:endParaRPr lang="ko-KR" altLang="en-US"/>
          </a:p>
        </p:txBody>
      </p:sp>
      <p:sp>
        <p:nvSpPr>
          <p:cNvPr id="3" name="내용 개체 틀 2"/>
          <p:cNvSpPr>
            <a:spLocks noGrp="1"/>
          </p:cNvSpPr>
          <p:nvPr>
            <p:ph idx="1"/>
          </p:nvPr>
        </p:nvSpPr>
        <p:spPr/>
        <p:txBody>
          <a:bodyPr/>
          <a:lstStyle/>
          <a:p>
            <a:r>
              <a:rPr lang="en-US" altLang="ko-KR" sz="1800" dirty="0" smtClean="0"/>
              <a:t>We provide two options as follows </a:t>
            </a:r>
            <a:r>
              <a:rPr lang="en-US" altLang="ko-KR" sz="1800" u="sng" dirty="0" smtClean="0"/>
              <a:t>when </a:t>
            </a:r>
            <a:r>
              <a:rPr lang="en-US" altLang="ko-KR" sz="1800" u="sng" dirty="0"/>
              <a:t>20/40/80/160MHz EHT TB PPDU is triggered in </a:t>
            </a:r>
            <a:r>
              <a:rPr lang="en-US" altLang="ko-KR" sz="1800" u="sng" dirty="0" smtClean="0"/>
              <a:t>R1</a:t>
            </a:r>
          </a:p>
          <a:p>
            <a:pPr lvl="1"/>
            <a:r>
              <a:rPr lang="en-US" altLang="ko-KR" sz="1600" dirty="0" smtClean="0"/>
              <a:t>Note that in this case, the BW indication of the UL BW subfield is the same as the BW of EHT TB PPDU</a:t>
            </a:r>
          </a:p>
          <a:p>
            <a:pPr lvl="1"/>
            <a:r>
              <a:rPr lang="en-US" altLang="ko-KR" sz="1600" u="sng" dirty="0" smtClean="0"/>
              <a:t>Option 1: Reuse the 11ax design</a:t>
            </a:r>
          </a:p>
          <a:p>
            <a:pPr lvl="2"/>
            <a:r>
              <a:rPr lang="en-US" altLang="ko-KR" sz="1400" dirty="0" smtClean="0"/>
              <a:t>For example 160MHz EHT TB PPDU is triggered in R1</a:t>
            </a:r>
          </a:p>
          <a:p>
            <a:pPr lvl="3"/>
            <a:r>
              <a:rPr lang="en-US" altLang="ko-KR" sz="1200" dirty="0" smtClean="0"/>
              <a:t>HSR1: </a:t>
            </a:r>
            <a:r>
              <a:rPr lang="en-US" altLang="ko-KR" sz="1200" dirty="0"/>
              <a:t>a value corresponding to </a:t>
            </a:r>
            <a:r>
              <a:rPr lang="en-US" altLang="ko-KR" sz="1200" dirty="0" smtClean="0"/>
              <a:t>first </a:t>
            </a:r>
            <a:r>
              <a:rPr lang="en-US" altLang="ko-KR" sz="1200" dirty="0"/>
              <a:t>40MHz</a:t>
            </a:r>
          </a:p>
          <a:p>
            <a:pPr lvl="3"/>
            <a:r>
              <a:rPr lang="en-US" altLang="ko-KR" sz="1200" dirty="0" smtClean="0"/>
              <a:t>HSR2: </a:t>
            </a:r>
            <a:r>
              <a:rPr lang="en-US" altLang="ko-KR" sz="1200" dirty="0"/>
              <a:t>a value corresponding to </a:t>
            </a:r>
            <a:r>
              <a:rPr lang="en-US" altLang="ko-KR" sz="1200" dirty="0" smtClean="0"/>
              <a:t>second </a:t>
            </a:r>
            <a:r>
              <a:rPr lang="en-US" altLang="ko-KR" sz="1200" dirty="0"/>
              <a:t>40MHz</a:t>
            </a:r>
          </a:p>
          <a:p>
            <a:pPr lvl="3"/>
            <a:r>
              <a:rPr lang="en-US" altLang="ko-KR" sz="1200" dirty="0" smtClean="0"/>
              <a:t>HSR3: </a:t>
            </a:r>
            <a:r>
              <a:rPr lang="en-US" altLang="ko-KR" sz="1200" dirty="0"/>
              <a:t>a value corresponding to </a:t>
            </a:r>
            <a:r>
              <a:rPr lang="en-US" altLang="ko-KR" sz="1200" dirty="0" smtClean="0"/>
              <a:t>third </a:t>
            </a:r>
            <a:r>
              <a:rPr lang="en-US" altLang="ko-KR" sz="1200" dirty="0"/>
              <a:t>40MHz</a:t>
            </a:r>
          </a:p>
          <a:p>
            <a:pPr lvl="3"/>
            <a:r>
              <a:rPr lang="en-US" altLang="ko-KR" sz="1200" dirty="0" smtClean="0"/>
              <a:t>HSR4: </a:t>
            </a:r>
            <a:r>
              <a:rPr lang="en-US" altLang="ko-KR" sz="1200" dirty="0"/>
              <a:t>a value corresponding to </a:t>
            </a:r>
            <a:r>
              <a:rPr lang="en-US" altLang="ko-KR" sz="1200" dirty="0" smtClean="0"/>
              <a:t>fourth 40MHz</a:t>
            </a:r>
          </a:p>
          <a:p>
            <a:pPr lvl="1"/>
            <a:r>
              <a:rPr lang="en-US" altLang="ko-KR" sz="1600" u="sng" dirty="0" smtClean="0"/>
              <a:t>Option 2: Copy and paste </a:t>
            </a:r>
            <a:r>
              <a:rPr lang="en-US" altLang="ko-KR" sz="1600" u="sng" dirty="0"/>
              <a:t>the (modified) </a:t>
            </a:r>
            <a:r>
              <a:rPr lang="en-US" altLang="ko-KR" sz="1600" u="sng" dirty="0" smtClean="0"/>
              <a:t>values in the 8-bit Spatial Reuse subfield</a:t>
            </a:r>
          </a:p>
          <a:p>
            <a:pPr lvl="2"/>
            <a:r>
              <a:rPr lang="en-US" altLang="ko-KR" sz="1400" dirty="0" smtClean="0"/>
              <a:t>20MHz</a:t>
            </a:r>
          </a:p>
          <a:p>
            <a:pPr lvl="3"/>
            <a:r>
              <a:rPr lang="en-US" altLang="ko-KR" sz="1200" dirty="0" smtClean="0"/>
              <a:t>HSR1 = HSR2 = HSR3 = HSR4 = ESR1 </a:t>
            </a:r>
          </a:p>
          <a:p>
            <a:pPr lvl="2"/>
            <a:r>
              <a:rPr lang="en-US" altLang="ko-KR" sz="1400" dirty="0" smtClean="0"/>
              <a:t>40MHz</a:t>
            </a:r>
          </a:p>
          <a:p>
            <a:pPr lvl="3"/>
            <a:r>
              <a:rPr lang="en-US" altLang="ko-KR" sz="1200" dirty="0" smtClean="0"/>
              <a:t>HSR1 = HSR3 = ESR1</a:t>
            </a:r>
          </a:p>
          <a:p>
            <a:pPr lvl="3"/>
            <a:r>
              <a:rPr lang="en-US" altLang="ko-KR" sz="1200" dirty="0" smtClean="0"/>
              <a:t>HSR2 = HSR4 = ESR2</a:t>
            </a:r>
          </a:p>
          <a:p>
            <a:pPr lvl="2"/>
            <a:r>
              <a:rPr lang="en-US" altLang="ko-KR" sz="1400" dirty="0" smtClean="0"/>
              <a:t>80/160MHz</a:t>
            </a:r>
          </a:p>
          <a:p>
            <a:pPr lvl="3"/>
            <a:r>
              <a:rPr lang="en-US" altLang="ko-KR" sz="1200" dirty="0" smtClean="0"/>
              <a:t>HSR1 = HSR2 = </a:t>
            </a:r>
            <a:r>
              <a:rPr lang="en-US" altLang="ko-KR" sz="1200" dirty="0"/>
              <a:t>*</a:t>
            </a:r>
            <a:r>
              <a:rPr lang="en-US" altLang="ko-KR" sz="1200" dirty="0" smtClean="0"/>
              <a:t>mESR1</a:t>
            </a:r>
          </a:p>
          <a:p>
            <a:pPr lvl="3"/>
            <a:r>
              <a:rPr lang="en-US" altLang="ko-KR" sz="1200" dirty="0" smtClean="0"/>
              <a:t>HSR3 = HSR4 = mESR2</a:t>
            </a:r>
            <a:endParaRPr lang="ko-KR" altLang="en-US" sz="14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January 2021</a:t>
            </a:r>
            <a:endParaRPr lang="en-US" dirty="0"/>
          </a:p>
        </p:txBody>
      </p:sp>
      <p:sp>
        <p:nvSpPr>
          <p:cNvPr id="7" name="TextBox 6"/>
          <p:cNvSpPr txBox="1"/>
          <p:nvPr/>
        </p:nvSpPr>
        <p:spPr>
          <a:xfrm>
            <a:off x="76200" y="5404676"/>
            <a:ext cx="1828800" cy="1015663"/>
          </a:xfrm>
          <a:prstGeom prst="rect">
            <a:avLst/>
          </a:prstGeom>
          <a:noFill/>
        </p:spPr>
        <p:txBody>
          <a:bodyPr wrap="square" rtlCol="0">
            <a:spAutoFit/>
          </a:bodyPr>
          <a:lstStyle/>
          <a:p>
            <a:r>
              <a:rPr lang="en-US" altLang="ko-KR" dirty="0" smtClean="0"/>
              <a:t>*</a:t>
            </a:r>
            <a:r>
              <a:rPr lang="en-US" altLang="ko-KR" dirty="0" err="1" smtClean="0"/>
              <a:t>mESR</a:t>
            </a:r>
            <a:r>
              <a:rPr lang="en-US" altLang="ko-KR" dirty="0" smtClean="0"/>
              <a:t> means the modified ESR considering the difference of the channel size</a:t>
            </a:r>
            <a:endParaRPr lang="en-US" altLang="ko-KR" dirty="0"/>
          </a:p>
          <a:p>
            <a:r>
              <a:rPr lang="en-US" altLang="ko-KR" dirty="0" smtClean="0"/>
              <a:t>(Please see Appendix)</a:t>
            </a:r>
          </a:p>
        </p:txBody>
      </p:sp>
      <p:pic>
        <p:nvPicPr>
          <p:cNvPr id="10" name="그림 9"/>
          <p:cNvPicPr>
            <a:picLocks noChangeAspect="1"/>
          </p:cNvPicPr>
          <p:nvPr/>
        </p:nvPicPr>
        <p:blipFill>
          <a:blip r:embed="rId2"/>
          <a:stretch>
            <a:fillRect/>
          </a:stretch>
        </p:blipFill>
        <p:spPr>
          <a:xfrm>
            <a:off x="3886200" y="5198891"/>
            <a:ext cx="2514600" cy="592309"/>
          </a:xfrm>
          <a:prstGeom prst="rect">
            <a:avLst/>
          </a:prstGeom>
        </p:spPr>
      </p:pic>
      <p:pic>
        <p:nvPicPr>
          <p:cNvPr id="11" name="그림 10"/>
          <p:cNvPicPr>
            <a:picLocks noChangeAspect="1"/>
          </p:cNvPicPr>
          <p:nvPr/>
        </p:nvPicPr>
        <p:blipFill>
          <a:blip r:embed="rId3"/>
          <a:stretch>
            <a:fillRect/>
          </a:stretch>
        </p:blipFill>
        <p:spPr>
          <a:xfrm>
            <a:off x="5105399" y="4579217"/>
            <a:ext cx="1295400" cy="602383"/>
          </a:xfrm>
          <a:prstGeom prst="rect">
            <a:avLst/>
          </a:prstGeom>
        </p:spPr>
      </p:pic>
      <p:pic>
        <p:nvPicPr>
          <p:cNvPr id="12" name="그림 11"/>
          <p:cNvPicPr>
            <a:picLocks noChangeAspect="1"/>
          </p:cNvPicPr>
          <p:nvPr/>
        </p:nvPicPr>
        <p:blipFill>
          <a:blip r:embed="rId4"/>
          <a:stretch>
            <a:fillRect/>
          </a:stretch>
        </p:blipFill>
        <p:spPr>
          <a:xfrm>
            <a:off x="3886199" y="5806442"/>
            <a:ext cx="5029201" cy="596206"/>
          </a:xfrm>
          <a:prstGeom prst="rect">
            <a:avLst/>
          </a:prstGeom>
        </p:spPr>
      </p:pic>
    </p:spTree>
    <p:extLst>
      <p:ext uri="{BB962C8B-B14F-4D97-AF65-F5344CB8AC3E}">
        <p14:creationId xmlns:p14="http://schemas.microsoft.com/office/powerpoint/2010/main" val="3666764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284773</TotalTime>
  <Words>3081</Words>
  <Application>Microsoft Office PowerPoint</Application>
  <PresentationFormat>화면 슬라이드 쇼(4:3)</PresentationFormat>
  <Paragraphs>347</Paragraphs>
  <Slides>24</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24</vt:i4>
      </vt:variant>
    </vt:vector>
  </HeadingPairs>
  <TitlesOfParts>
    <vt:vector size="30" baseType="lpstr">
      <vt:lpstr>굴림</vt:lpstr>
      <vt:lpstr>맑은 고딕</vt:lpstr>
      <vt:lpstr>Arial</vt:lpstr>
      <vt:lpstr>Times New Roman</vt:lpstr>
      <vt:lpstr>Wingdings</vt:lpstr>
      <vt:lpstr>802-11-Submission</vt:lpstr>
      <vt:lpstr>UL Spatial Reuse Subfield Design in Enhanced Trigger Frame</vt:lpstr>
      <vt:lpstr>Introduction</vt:lpstr>
      <vt:lpstr>Spatial Reuse for OBSS STAs</vt:lpstr>
      <vt:lpstr>UL BW and UL BW Extension Subfields</vt:lpstr>
      <vt:lpstr>Terminologies</vt:lpstr>
      <vt:lpstr>8-bit Spatial Reuse Subfield Design</vt:lpstr>
      <vt:lpstr>16-Bit UL Spatial Reuse Subfield Design (1/5)</vt:lpstr>
      <vt:lpstr>16-Bit UL Spatial Reuse Subfield Design (2/5)</vt:lpstr>
      <vt:lpstr>16-Bit UL Spatial Reuse Subfield Design (3/5)</vt:lpstr>
      <vt:lpstr>16-Bit UL Spatial Reuse Subfield Design (4/5)</vt:lpstr>
      <vt:lpstr>16-Bit UL Spatial Reuse Subfield Design (5/5)</vt:lpstr>
      <vt:lpstr>Conclusion</vt:lpstr>
      <vt:lpstr>Straw poll #1</vt:lpstr>
      <vt:lpstr>Straw poll #2</vt:lpstr>
      <vt:lpstr>Straw poll #2a</vt:lpstr>
      <vt:lpstr>Straw poll #2b</vt:lpstr>
      <vt:lpstr>Straw poll #3</vt:lpstr>
      <vt:lpstr>Straw poll #3a</vt:lpstr>
      <vt:lpstr>Straw poll #3b</vt:lpstr>
      <vt:lpstr>Straw poll #4a</vt:lpstr>
      <vt:lpstr>Straw poll #4b</vt:lpstr>
      <vt:lpstr>References</vt:lpstr>
      <vt:lpstr>Appendix</vt:lpstr>
      <vt:lpstr>Appendix</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박은성/책임연구원/차세대표준(연)ICS팀(esung.park@lge.com)</cp:lastModifiedBy>
  <cp:revision>6884</cp:revision>
  <cp:lastPrinted>2019-09-10T23:00:58Z</cp:lastPrinted>
  <dcterms:created xsi:type="dcterms:W3CDTF">2007-05-21T21:00:37Z</dcterms:created>
  <dcterms:modified xsi:type="dcterms:W3CDTF">2021-02-15T02:46:30Z</dcterms:modified>
</cp:coreProperties>
</file>