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548" r:id="rId3"/>
    <p:sldId id="393" r:id="rId4"/>
    <p:sldId id="424" r:id="rId5"/>
    <p:sldId id="581" r:id="rId6"/>
    <p:sldId id="579" r:id="rId7"/>
    <p:sldId id="593" r:id="rId8"/>
    <p:sldId id="590" r:id="rId9"/>
    <p:sldId id="575" r:id="rId10"/>
    <p:sldId id="584" r:id="rId11"/>
    <p:sldId id="576" r:id="rId12"/>
    <p:sldId id="577" r:id="rId13"/>
    <p:sldId id="583" r:id="rId14"/>
    <p:sldId id="587" r:id="rId15"/>
    <p:sldId id="588" r:id="rId16"/>
    <p:sldId id="569" r:id="rId17"/>
    <p:sldId id="570" r:id="rId18"/>
    <p:sldId id="591" r:id="rId19"/>
    <p:sldId id="594" r:id="rId20"/>
    <p:sldId id="592" r:id="rId21"/>
    <p:sldId id="59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1"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71" autoAdjust="0"/>
  </p:normalViewPr>
  <p:slideViewPr>
    <p:cSldViewPr>
      <p:cViewPr varScale="1">
        <p:scale>
          <a:sx n="111" d="100"/>
          <a:sy n="111" d="100"/>
        </p:scale>
        <p:origin x="195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4</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800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October </a:t>
            </a:r>
            <a:r>
              <a:rPr lang="en-US" altLang="zh-CN"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dirty="0" smtClean="0"/>
              <a:t>November 2019</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标题 7"/>
          <p:cNvSpPr>
            <a:spLocks noGrp="1"/>
          </p:cNvSpPr>
          <p:nvPr>
            <p:ph type="title"/>
          </p:nvPr>
        </p:nvSpPr>
        <p:spPr/>
        <p:txBody>
          <a:bodyPr/>
          <a:lstStyle/>
          <a:p>
            <a:r>
              <a:rPr lang="zh-CN" altLang="en-US" smtClean="0"/>
              <a:t>单击此处编辑母版标题样式</a:t>
            </a:r>
            <a:endParaRPr lang="en-US"/>
          </a:p>
        </p:txBody>
      </p:sp>
      <p:sp>
        <p:nvSpPr>
          <p:cNvPr id="9" name="日期占位符 8"/>
          <p:cNvSpPr>
            <a:spLocks noGrp="1"/>
          </p:cNvSpPr>
          <p:nvPr>
            <p:ph type="dt" sz="half" idx="10"/>
          </p:nvPr>
        </p:nvSpPr>
        <p:spPr/>
        <p:txBody>
          <a:bodyPr/>
          <a:lstStyle/>
          <a:p>
            <a:pPr>
              <a:defRPr/>
            </a:pPr>
            <a:r>
              <a:rPr lang="en-US" smtClean="0"/>
              <a:t>October 2019</a:t>
            </a:r>
            <a:endParaRPr lang="en-US" dirty="0"/>
          </a:p>
        </p:txBody>
      </p:sp>
      <p:sp>
        <p:nvSpPr>
          <p:cNvPr id="10" name="页脚占位符 9"/>
          <p:cNvSpPr>
            <a:spLocks noGrp="1"/>
          </p:cNvSpPr>
          <p:nvPr>
            <p:ph type="ftr" sz="quarter" idx="11"/>
          </p:nvPr>
        </p:nvSpPr>
        <p:spPr/>
        <p:txBody>
          <a:bodyPr/>
          <a:lstStyle/>
          <a:p>
            <a:pPr>
              <a:defRPr/>
            </a:pPr>
            <a:r>
              <a:rPr lang="en-US" altLang="zh-CN" smtClean="0"/>
              <a:t>Rui Du, et al. (Huawei)</a:t>
            </a:r>
            <a:endParaRPr lang="en-US" altLang="zh-CN" dirty="0"/>
          </a:p>
        </p:txBody>
      </p:sp>
      <p:sp>
        <p:nvSpPr>
          <p:cNvPr id="11" name="灯片编号占位符 10"/>
          <p:cNvSpPr>
            <a:spLocks noGrp="1"/>
          </p:cNvSpPr>
          <p:nvPr>
            <p:ph type="sldNum" sz="quarter" idx="12"/>
          </p:nvPr>
        </p:nvSpPr>
        <p:spPr/>
        <p:txBody>
          <a:bodyPr/>
          <a:lstStyle/>
          <a:p>
            <a:r>
              <a:rPr lang="en-US" altLang="zh-CN" smtClean="0"/>
              <a:t>Slide </a:t>
            </a:r>
            <a:fld id="{16E72C98-D8F5-4A09-9041-74D4DE6CBD42}" type="slidenum">
              <a:rPr lang="en-US" altLang="zh-CN" smtClean="0"/>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September 2020</a:t>
            </a:r>
            <a:endParaRPr lang="en-US" dirty="0"/>
          </a:p>
        </p:txBody>
      </p:sp>
      <p:sp>
        <p:nvSpPr>
          <p:cNvPr id="1029" name="Rectangle 5"/>
          <p:cNvSpPr>
            <a:spLocks noGrp="1" noChangeArrowheads="1"/>
          </p:cNvSpPr>
          <p:nvPr>
            <p:ph type="ftr" sz="quarter" idx="3"/>
          </p:nvPr>
        </p:nvSpPr>
        <p:spPr bwMode="auto">
          <a:xfrm>
            <a:off x="7096413" y="6475413"/>
            <a:ext cx="14475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Rui</a:t>
            </a:r>
            <a:r>
              <a:rPr lang="en-US" altLang="zh-CN" dirty="0" smtClean="0"/>
              <a:t> Du, et al.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802.11-21/0147r2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2021</a:t>
            </a:r>
            <a:endParaRPr lang="en-US" altLang="zh-CN" sz="1800" dirty="0"/>
          </a:p>
        </p:txBody>
      </p:sp>
      <p:sp>
        <p:nvSpPr>
          <p:cNvPr id="1028" name="Footer Placeholder 4"/>
          <p:cNvSpPr>
            <a:spLocks noGrp="1"/>
          </p:cNvSpPr>
          <p:nvPr>
            <p:ph type="ftr" sz="quarter" idx="4294967295"/>
          </p:nvPr>
        </p:nvSpPr>
        <p:spPr>
          <a:xfrm>
            <a:off x="7096413" y="6475413"/>
            <a:ext cx="144751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solidFill>
                  <a:schemeClr val="dk1"/>
                </a:solidFill>
                <a:cs typeface="Arial"/>
              </a:rPr>
              <a:t>Rui</a:t>
            </a:r>
            <a:r>
              <a:rPr lang="en-US" altLang="zh-CN" dirty="0" smtClean="0">
                <a:solidFill>
                  <a:schemeClr val="dk1"/>
                </a:solidFill>
                <a:cs typeface="Arial"/>
              </a:rPr>
              <a:t> Du</a:t>
            </a:r>
            <a:r>
              <a:rPr lang="en-US" altLang="zh-CN" dirty="0" smtClean="0"/>
              <a:t>, et al.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smtClean="0"/>
              <a:t>Definitions and scenarios of the WLAN sensing – follow ups</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2021-01-26</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999549741"/>
              </p:ext>
            </p:extLst>
          </p:nvPr>
        </p:nvGraphicFramePr>
        <p:xfrm>
          <a:off x="876300" y="315903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err="1" smtClean="0">
                          <a:solidFill>
                            <a:srgbClr val="000000"/>
                          </a:solidFill>
                          <a:latin typeface="+mn-lt"/>
                          <a:ea typeface="Times New Roman"/>
                          <a:cs typeface="Arial"/>
                        </a:rPr>
                        <a:t>Rui</a:t>
                      </a:r>
                      <a:r>
                        <a:rPr lang="en-US" altLang="zh-CN" sz="1200" b="0" dirty="0" smtClean="0">
                          <a:solidFill>
                            <a:srgbClr val="000000"/>
                          </a:solidFill>
                          <a:latin typeface="+mn-lt"/>
                          <a:ea typeface="Times New Roman"/>
                          <a:cs typeface="Arial"/>
                        </a:rPr>
                        <a:t> Du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Ray.du@Huawei.com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Meihong</a:t>
                      </a:r>
                      <a:r>
                        <a:rPr lang="en-US" altLang="zh-CN" sz="1200" i="0" kern="1200" dirty="0" smtClean="0">
                          <a:solidFill>
                            <a:schemeClr val="dk1"/>
                          </a:solidFill>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00"/>
                          </a:solidFill>
                          <a:latin typeface="+mn-lt"/>
                          <a:ea typeface="Times New Roman"/>
                          <a:cs typeface="Arial"/>
                        </a:rPr>
                        <a:t>Yingxiang</a:t>
                      </a:r>
                      <a:r>
                        <a:rPr lang="en-US" altLang="zh-CN" sz="1200" kern="1200" dirty="0" smtClean="0">
                          <a:solidFill>
                            <a:srgbClr val="000000"/>
                          </a:solidFill>
                          <a:latin typeface="+mn-lt"/>
                          <a:ea typeface="Times New Roman"/>
                          <a:cs typeface="Arial"/>
                        </a:rPr>
                        <a:t> Sun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00"/>
                          </a:solidFill>
                          <a:latin typeface="+mn-lt"/>
                          <a:ea typeface="Times New Roman"/>
                          <a:cs typeface="Arial"/>
                        </a:rPr>
                        <a:t>Danny Tan Kai Pin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1-2/3</a:t>
            </a:r>
            <a:br>
              <a:rPr lang="en-US" altLang="zh-CN" sz="2800" dirty="0" smtClean="0"/>
            </a:br>
            <a:r>
              <a:rPr lang="en-US" altLang="zh-CN" sz="2000" b="0" dirty="0" smtClean="0"/>
              <a:t>Coordinated CSI based sensing(multi transmitter or multi receiver, participators are transmitters or receivers)</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6" name="图片 5"/>
          <p:cNvPicPr>
            <a:picLocks noChangeAspect="1"/>
          </p:cNvPicPr>
          <p:nvPr/>
        </p:nvPicPr>
        <p:blipFill>
          <a:blip r:embed="rId2"/>
          <a:stretch>
            <a:fillRect/>
          </a:stretch>
        </p:blipFill>
        <p:spPr>
          <a:xfrm>
            <a:off x="1150868" y="1736785"/>
            <a:ext cx="7336695" cy="2520000"/>
          </a:xfrm>
          <a:prstGeom prst="rect">
            <a:avLst/>
          </a:prstGeom>
        </p:spPr>
      </p:pic>
      <p:sp>
        <p:nvSpPr>
          <p:cNvPr id="12"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STA2/STA3 </a:t>
            </a:r>
            <a:r>
              <a:rPr lang="en-US" altLang="zh-CN" sz="1100" dirty="0" smtClean="0"/>
              <a:t>are</a:t>
            </a:r>
            <a:r>
              <a:rPr lang="en-US" altLang="zh-CN" sz="1100" b="0" dirty="0" smtClean="0"/>
              <a:t> the sensing transmitters.</a:t>
            </a:r>
            <a:endParaRPr lang="en-US" altLang="zh-CN" sz="1100" b="0" dirty="0"/>
          </a:p>
          <a:p>
            <a:pPr marL="580050" lvl="1" indent="-180000"/>
            <a:r>
              <a:rPr lang="en-US" altLang="zh-CN" sz="1100" b="0" dirty="0"/>
              <a:t>STA1 </a:t>
            </a:r>
            <a:r>
              <a:rPr lang="en-US" altLang="zh-CN" sz="1100" b="0" dirty="0" smtClean="0"/>
              <a:t>initiates sensing </a:t>
            </a:r>
            <a:r>
              <a:rPr lang="en-US" altLang="zh-CN" sz="1100" b="0" dirty="0"/>
              <a:t>session, </a:t>
            </a:r>
            <a:r>
              <a:rPr lang="en-US" altLang="zh-CN" sz="1100" b="0" dirty="0" smtClean="0"/>
              <a:t>STA2/STA3 transmit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a:t>
            </a:r>
            <a:r>
              <a:rPr lang="en-US" altLang="zh-CN" sz="1100" dirty="0" smtClean="0"/>
              <a:t>STA2/STA3 are </a:t>
            </a:r>
            <a:r>
              <a:rPr lang="en-US" altLang="zh-CN" sz="1100" dirty="0"/>
              <a:t>the sensing </a:t>
            </a:r>
            <a:r>
              <a:rPr lang="en-US" altLang="zh-CN" sz="1100" dirty="0" smtClean="0"/>
              <a:t>receivers.</a:t>
            </a:r>
          </a:p>
          <a:p>
            <a:pPr marL="580050" lvl="1" indent="-180000"/>
            <a:r>
              <a:rPr lang="en-US" altLang="zh-CN" sz="1100" dirty="0"/>
              <a:t>STA1 initiates </a:t>
            </a:r>
            <a:r>
              <a:rPr lang="en-US" altLang="zh-CN" sz="1100" dirty="0" smtClean="0"/>
              <a:t>sensing </a:t>
            </a:r>
            <a:r>
              <a:rPr lang="en-US" altLang="zh-CN" sz="1100" dirty="0"/>
              <a:t>session, </a:t>
            </a:r>
            <a:r>
              <a:rPr lang="en-US" altLang="zh-CN" sz="1100" dirty="0" smtClean="0"/>
              <a:t>transmits </a:t>
            </a:r>
            <a:r>
              <a:rPr lang="en-US" altLang="zh-CN" sz="1100" dirty="0"/>
              <a:t>the illumination signal and </a:t>
            </a:r>
            <a:r>
              <a:rPr lang="en-US" altLang="zh-CN" sz="1100" dirty="0" smtClean="0"/>
              <a:t>STA2/STA3 receive </a:t>
            </a:r>
            <a:r>
              <a:rPr lang="en-US" altLang="zh-CN" sz="1100" dirty="0"/>
              <a:t>the echo </a:t>
            </a:r>
            <a:r>
              <a:rPr lang="en-US" altLang="zh-CN" sz="1100" dirty="0" smtClean="0"/>
              <a:t>signals </a:t>
            </a:r>
            <a:r>
              <a:rPr lang="en-US" altLang="zh-CN" sz="1100" dirty="0"/>
              <a:t>to measure the area of interest.</a:t>
            </a:r>
          </a:p>
          <a:p>
            <a:pPr marL="580050" lvl="1" indent="-180000"/>
            <a:r>
              <a:rPr lang="en-US" altLang="zh-CN" sz="1100" dirty="0" smtClean="0"/>
              <a:t>Sensing measurement or result could be fed back to 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STA3/STA4 are the sensing transmitters, </a:t>
            </a:r>
            <a:r>
              <a:rPr lang="en-US" altLang="zh-CN" sz="1100" dirty="0"/>
              <a:t>STA2 is the sensing receiver</a:t>
            </a:r>
            <a:r>
              <a:rPr lang="en-US" altLang="zh-CN" sz="1100" dirty="0" smtClean="0"/>
              <a:t>.</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077396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2</a:t>
            </a:r>
            <a:br>
              <a:rPr lang="en-US" altLang="zh-CN" sz="2800" dirty="0" smtClean="0"/>
            </a:br>
            <a:r>
              <a:rPr lang="en-US" altLang="zh-CN" sz="2000" b="0" dirty="0"/>
              <a:t>Un-</a:t>
            </a:r>
            <a:r>
              <a:rPr lang="en-US" altLang="zh-CN" sz="2000" b="0" dirty="0" smtClean="0"/>
              <a:t>coordinated </a:t>
            </a:r>
            <a:r>
              <a:rPr lang="en-US" altLang="zh-CN" sz="2000" b="0" dirty="0"/>
              <a:t>CSI based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11" name="图片 10"/>
          <p:cNvPicPr>
            <a:picLocks noChangeAspect="1"/>
          </p:cNvPicPr>
          <p:nvPr/>
        </p:nvPicPr>
        <p:blipFill>
          <a:blip r:embed="rId2"/>
          <a:stretch>
            <a:fillRect/>
          </a:stretch>
        </p:blipFill>
        <p:spPr>
          <a:xfrm>
            <a:off x="1688706" y="1600200"/>
            <a:ext cx="5766585" cy="2160000"/>
          </a:xfrm>
          <a:prstGeom prst="rect">
            <a:avLst/>
          </a:prstGeom>
        </p:spPr>
      </p:pic>
      <p:sp>
        <p:nvSpPr>
          <p:cNvPr id="14" name="内容占位符 2"/>
          <p:cNvSpPr txBox="1">
            <a:spLocks/>
          </p:cNvSpPr>
          <p:nvPr/>
        </p:nvSpPr>
        <p:spPr bwMode="auto">
          <a:xfrm>
            <a:off x="76199" y="3657600"/>
            <a:ext cx="8991601" cy="2817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and STA2 are communicating. </a:t>
            </a:r>
          </a:p>
          <a:p>
            <a:pPr marL="580050" lvl="1" indent="-180000"/>
            <a:r>
              <a:rPr lang="en-US" altLang="zh-CN" sz="1100" dirty="0"/>
              <a:t>STA3 is the sensing </a:t>
            </a:r>
            <a:r>
              <a:rPr lang="en-US" altLang="zh-CN" sz="1100" dirty="0" smtClean="0"/>
              <a:t>initiator(non-standalone), </a:t>
            </a:r>
            <a:r>
              <a:rPr lang="en-US" altLang="zh-CN" sz="1100" dirty="0"/>
              <a:t>sensing receiver and sensing processor</a:t>
            </a:r>
            <a:r>
              <a:rPr lang="en-US" altLang="zh-CN" sz="1100" dirty="0" smtClean="0"/>
              <a:t>. STA3 receives the echo signal to measure the area of interest.</a:t>
            </a:r>
            <a:endParaRPr lang="en-US" altLang="zh-CN" sz="1100" b="0" dirty="0" smtClean="0"/>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and STA2 are communicating. </a:t>
            </a:r>
          </a:p>
          <a:p>
            <a:pPr marL="580050" lvl="1" indent="-180000"/>
            <a:r>
              <a:rPr lang="en-US" altLang="zh-CN" sz="1100" dirty="0"/>
              <a:t>STA3 is the sensing </a:t>
            </a:r>
            <a:r>
              <a:rPr lang="en-US" altLang="zh-CN" sz="1100" dirty="0" smtClean="0"/>
              <a:t>initiator(standalone initiator), STA4 is the sensing </a:t>
            </a:r>
            <a:r>
              <a:rPr lang="en-US" altLang="zh-CN" sz="1100" dirty="0"/>
              <a:t>receiver and sensing processor. </a:t>
            </a:r>
            <a:r>
              <a:rPr lang="en-US" altLang="zh-CN" sz="1100" dirty="0" smtClean="0"/>
              <a:t>STA4 </a:t>
            </a:r>
            <a:r>
              <a:rPr lang="en-US" altLang="zh-CN" sz="1100" dirty="0"/>
              <a:t>receives the echo signal to measure the area of </a:t>
            </a:r>
            <a:r>
              <a:rPr lang="en-US" altLang="zh-CN" sz="1100" dirty="0" smtClean="0"/>
              <a:t>interest.</a:t>
            </a:r>
            <a:endParaRPr lang="en-US" altLang="zh-CN" sz="1100" dirty="0"/>
          </a:p>
          <a:p>
            <a:pPr marL="580050" lvl="1" indent="-180000"/>
            <a:r>
              <a:rPr lang="en-US" altLang="zh-CN" sz="1100" dirty="0" smtClean="0"/>
              <a:t>Sensing measurement or result could be reported to sensing initiator (STA3) as request.</a:t>
            </a:r>
            <a:endParaRPr lang="en-US" altLang="zh-CN" sz="1100" dirty="0"/>
          </a:p>
          <a:p>
            <a:pPr marL="180000" indent="-180000"/>
            <a:r>
              <a:rPr lang="en-US" altLang="zh-CN" sz="1200" b="0" dirty="0" smtClean="0"/>
              <a:t>Right figure</a:t>
            </a:r>
          </a:p>
          <a:p>
            <a:pPr marL="580050" lvl="1" indent="-180000"/>
            <a:r>
              <a:rPr lang="en-US" altLang="zh-CN" sz="1100" dirty="0"/>
              <a:t>STA1 and STA2 are communicating. </a:t>
            </a:r>
            <a:endParaRPr lang="en-US" altLang="zh-CN" sz="1100" dirty="0" smtClean="0"/>
          </a:p>
          <a:p>
            <a:pPr marL="580050" lvl="1" indent="-180000"/>
            <a:r>
              <a:rPr lang="en-US" altLang="zh-CN" sz="1100" dirty="0"/>
              <a:t>STA3 is the sensing </a:t>
            </a:r>
            <a:r>
              <a:rPr lang="en-US" altLang="zh-CN" sz="1100" dirty="0" smtClean="0"/>
              <a:t>initiator(non-standalone initiator), sensing receiver and sensing processor, </a:t>
            </a:r>
            <a:r>
              <a:rPr lang="en-US" altLang="zh-CN" sz="1100" dirty="0"/>
              <a:t>STA4 is the sensing </a:t>
            </a:r>
            <a:r>
              <a:rPr lang="en-US" altLang="zh-CN" sz="1100" dirty="0" smtClean="0"/>
              <a:t>receiver. </a:t>
            </a:r>
          </a:p>
          <a:p>
            <a:pPr marL="580050" lvl="1" indent="-180000"/>
            <a:r>
              <a:rPr lang="en-US" altLang="zh-CN" sz="1100" dirty="0" smtClean="0"/>
              <a:t>Sensing </a:t>
            </a:r>
            <a:r>
              <a:rPr lang="en-US" altLang="zh-CN" sz="1100" dirty="0"/>
              <a:t>measurement or result could be reported to sensing initiator (</a:t>
            </a:r>
            <a:r>
              <a:rPr lang="en-US" altLang="zh-CN" sz="1100" dirty="0" smtClean="0"/>
              <a:t>STA3) </a:t>
            </a:r>
            <a:r>
              <a:rPr lang="en-US" altLang="zh-CN" sz="1100" dirty="0"/>
              <a:t>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1014632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3-1</a:t>
            </a:r>
            <a:br>
              <a:rPr lang="en-US" altLang="zh-CN" sz="2800" dirty="0" smtClean="0"/>
            </a:br>
            <a:r>
              <a:rPr lang="en-US" altLang="zh-CN" sz="2000" b="0" dirty="0" smtClean="0"/>
              <a:t>Active radar sensing(one monostatic radar)</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12</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3" name="图片 2"/>
          <p:cNvPicPr>
            <a:picLocks noChangeAspect="1"/>
          </p:cNvPicPr>
          <p:nvPr/>
        </p:nvPicPr>
        <p:blipFill>
          <a:blip r:embed="rId2"/>
          <a:stretch>
            <a:fillRect/>
          </a:stretch>
        </p:blipFill>
        <p:spPr>
          <a:xfrm>
            <a:off x="1632276" y="1676400"/>
            <a:ext cx="5879447" cy="2520000"/>
          </a:xfrm>
          <a:prstGeom prst="rect">
            <a:avLst/>
          </a:prstGeom>
        </p:spPr>
      </p:pic>
      <p:sp>
        <p:nvSpPr>
          <p:cNvPr id="12"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a:t>
            </a:r>
            <a:r>
              <a:rPr lang="en-US" altLang="zh-CN" sz="1100" b="0" dirty="0" smtClean="0"/>
              <a:t>.</a:t>
            </a:r>
            <a:endParaRPr lang="en-US" altLang="zh-CN" sz="1100" b="0" dirty="0"/>
          </a:p>
          <a:p>
            <a:pPr marL="580050" lvl="1" indent="-180000"/>
            <a:r>
              <a:rPr lang="en-US" altLang="zh-CN" sz="1100" b="0" dirty="0"/>
              <a:t>STA1 </a:t>
            </a:r>
            <a:r>
              <a:rPr lang="en-US" altLang="zh-CN" sz="1100" b="0" dirty="0" smtClean="0"/>
              <a:t>initiates sensing session,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receives the echo signal to </a:t>
            </a:r>
            <a:r>
              <a:rPr lang="en-US" altLang="zh-CN" sz="1100" b="0" dirty="0"/>
              <a:t>measure the area of interest.</a:t>
            </a:r>
          </a:p>
          <a:p>
            <a:pPr marL="580050" lvl="1" indent="-180000"/>
            <a:r>
              <a:rPr lang="en-US" altLang="zh-CN" sz="1100" dirty="0" smtClean="0"/>
              <a:t>The echo signals received at STA1 could be processed to get the desired information.</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 is the sensing transmitter, sensing receiver and sensing processor.</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STA3/SAT4 transmit </a:t>
            </a:r>
            <a:r>
              <a:rPr lang="en-US" altLang="zh-CN" sz="1100" dirty="0"/>
              <a:t>the illumination </a:t>
            </a:r>
            <a:r>
              <a:rPr lang="en-US" altLang="zh-CN" sz="1100" dirty="0" smtClean="0"/>
              <a:t>signals </a:t>
            </a:r>
            <a:r>
              <a:rPr lang="en-US" altLang="zh-CN" sz="1100" dirty="0"/>
              <a:t>and STA2 receives 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spTree>
    <p:extLst>
      <p:ext uri="{BB962C8B-B14F-4D97-AF65-F5344CB8AC3E}">
        <p14:creationId xmlns:p14="http://schemas.microsoft.com/office/powerpoint/2010/main" val="3476857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3-2</a:t>
            </a:r>
            <a:br>
              <a:rPr lang="en-US" altLang="zh-CN" sz="2800" dirty="0" smtClean="0"/>
            </a:br>
            <a:r>
              <a:rPr lang="en-US" altLang="zh-CN" sz="2000" b="0" dirty="0" smtClean="0"/>
              <a:t>Active radar sensing(multi monostatic radars)</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13</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1" name="内容占位符 2"/>
          <p:cNvSpPr txBox="1">
            <a:spLocks/>
          </p:cNvSpPr>
          <p:nvPr/>
        </p:nvSpPr>
        <p:spPr bwMode="auto">
          <a:xfrm>
            <a:off x="76199" y="4196400"/>
            <a:ext cx="8991601" cy="227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a:t>
            </a:r>
            <a:r>
              <a:rPr lang="en-US" altLang="zh-CN" sz="1100" dirty="0" smtClean="0"/>
              <a:t>, sensing transmitter, </a:t>
            </a:r>
            <a:r>
              <a:rPr lang="en-US" altLang="zh-CN" sz="1100" b="0" dirty="0" smtClean="0"/>
              <a:t>sensing receiver</a:t>
            </a:r>
            <a:r>
              <a:rPr lang="en-US" altLang="zh-CN" sz="1100" dirty="0"/>
              <a:t> </a:t>
            </a:r>
            <a:r>
              <a:rPr lang="en-US" altLang="zh-CN" sz="1100" dirty="0" smtClean="0"/>
              <a:t>and sensing processor, STA2 is the sensing transmitter and sensing receiver.</a:t>
            </a:r>
            <a:endParaRPr lang="en-US" altLang="zh-CN" sz="1100" b="0" dirty="0"/>
          </a:p>
          <a:p>
            <a:pPr marL="580050" lvl="1" indent="-180000"/>
            <a:r>
              <a:rPr lang="en-US" altLang="zh-CN" sz="1100" b="0" dirty="0"/>
              <a:t>STA1 </a:t>
            </a:r>
            <a:r>
              <a:rPr lang="en-US" altLang="zh-CN" sz="1100" b="0" dirty="0" smtClean="0"/>
              <a:t>initiates sensing session, STA1/2 transmit </a:t>
            </a:r>
            <a:r>
              <a:rPr lang="en-US" altLang="zh-CN" sz="1100" b="0" dirty="0"/>
              <a:t>the </a:t>
            </a:r>
            <a:r>
              <a:rPr lang="en-US" altLang="zh-CN" sz="1100" dirty="0" smtClean="0"/>
              <a:t>illumination</a:t>
            </a:r>
            <a:r>
              <a:rPr lang="en-US" altLang="zh-CN" sz="1100" b="0" dirty="0" smtClean="0"/>
              <a:t> signals and receive the echo signals to </a:t>
            </a:r>
            <a:r>
              <a:rPr lang="en-US" altLang="zh-CN" sz="1100" b="0" dirty="0"/>
              <a:t>measure the area of interest.</a:t>
            </a:r>
          </a:p>
          <a:p>
            <a:pPr marL="580050" lvl="1" indent="-180000"/>
            <a:r>
              <a:rPr lang="en-US" altLang="zh-CN" sz="1100" dirty="0" smtClean="0"/>
              <a:t>The echo signals received at STA2 could be sent to STA1 as request.</a:t>
            </a:r>
            <a:endParaRPr lang="en-US" altLang="zh-CN" sz="1100" b="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STA2/3 are the sensing transmitters, sensing receivers.</a:t>
            </a:r>
          </a:p>
          <a:p>
            <a:pPr marL="580050" lvl="1" indent="-180000"/>
            <a:r>
              <a:rPr lang="en-US" altLang="zh-CN" sz="1100" dirty="0" smtClean="0"/>
              <a:t>STA1 </a:t>
            </a:r>
            <a:r>
              <a:rPr lang="en-US" altLang="zh-CN" sz="1100" dirty="0"/>
              <a:t>initiates </a:t>
            </a:r>
            <a:r>
              <a:rPr lang="en-US" altLang="zh-CN" sz="1100" dirty="0" smtClean="0"/>
              <a:t>sensing </a:t>
            </a:r>
            <a:r>
              <a:rPr lang="en-US" altLang="zh-CN" sz="1100" dirty="0"/>
              <a:t>session, </a:t>
            </a:r>
            <a:r>
              <a:rPr lang="en-US" altLang="zh-CN" sz="1100" dirty="0" smtClean="0"/>
              <a:t>STA2/SAT3 transmit </a:t>
            </a:r>
            <a:r>
              <a:rPr lang="en-US" altLang="zh-CN" sz="1100" dirty="0"/>
              <a:t>the illumination </a:t>
            </a:r>
            <a:r>
              <a:rPr lang="en-US" altLang="zh-CN" sz="1100" dirty="0" smtClean="0"/>
              <a:t>signals </a:t>
            </a:r>
            <a:r>
              <a:rPr lang="en-US" altLang="zh-CN" sz="1100" dirty="0"/>
              <a:t>and STA2 </a:t>
            </a:r>
            <a:r>
              <a:rPr lang="en-US" altLang="zh-CN" sz="1100" dirty="0" smtClean="0"/>
              <a:t>receive </a:t>
            </a:r>
            <a:r>
              <a:rPr lang="en-US" altLang="zh-CN" sz="1100" dirty="0"/>
              <a:t>the echo </a:t>
            </a:r>
            <a:r>
              <a:rPr lang="en-US" altLang="zh-CN" sz="1100" dirty="0" smtClean="0"/>
              <a:t>signals </a:t>
            </a:r>
            <a:r>
              <a:rPr lang="en-US" altLang="zh-CN" sz="1100" dirty="0"/>
              <a:t>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pic>
        <p:nvPicPr>
          <p:cNvPr id="12" name="图片 11"/>
          <p:cNvPicPr>
            <a:picLocks noChangeAspect="1"/>
          </p:cNvPicPr>
          <p:nvPr/>
        </p:nvPicPr>
        <p:blipFill>
          <a:blip r:embed="rId2"/>
          <a:stretch>
            <a:fillRect/>
          </a:stretch>
        </p:blipFill>
        <p:spPr>
          <a:xfrm>
            <a:off x="1388759" y="1714500"/>
            <a:ext cx="6972908" cy="2520000"/>
          </a:xfrm>
          <a:prstGeom prst="rect">
            <a:avLst/>
          </a:prstGeom>
        </p:spPr>
      </p:pic>
    </p:spTree>
    <p:extLst>
      <p:ext uri="{BB962C8B-B14F-4D97-AF65-F5344CB8AC3E}">
        <p14:creationId xmlns:p14="http://schemas.microsoft.com/office/powerpoint/2010/main" val="4010018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3-3</a:t>
            </a:r>
            <a:br>
              <a:rPr lang="en-US" altLang="zh-CN" sz="2800" dirty="0" smtClean="0"/>
            </a:br>
            <a:r>
              <a:rPr lang="en-US" altLang="zh-CN" sz="2000" b="0" dirty="0" err="1"/>
              <a:t>B</a:t>
            </a:r>
            <a:r>
              <a:rPr lang="en-US" altLang="zh-CN" sz="2000" b="0" dirty="0" err="1" smtClean="0"/>
              <a:t>istatic</a:t>
            </a:r>
            <a:r>
              <a:rPr lang="en-US" altLang="zh-CN" sz="2000" b="0" dirty="0" smtClean="0"/>
              <a:t>/</a:t>
            </a:r>
            <a:r>
              <a:rPr lang="en-US" altLang="zh-CN" sz="2000" b="0" dirty="0" err="1" smtClean="0"/>
              <a:t>multistatic</a:t>
            </a:r>
            <a:r>
              <a:rPr lang="en-US" altLang="zh-CN" sz="2000" b="0" dirty="0" smtClean="0"/>
              <a:t>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14</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3" name="内容占位符 2"/>
          <p:cNvSpPr>
            <a:spLocks noGrp="1"/>
          </p:cNvSpPr>
          <p:nvPr>
            <p:ph idx="1"/>
          </p:nvPr>
        </p:nvSpPr>
        <p:spPr>
          <a:xfrm>
            <a:off x="685800" y="2514600"/>
            <a:ext cx="7772400" cy="3581400"/>
          </a:xfrm>
        </p:spPr>
        <p:txBody>
          <a:bodyPr/>
          <a:lstStyle/>
          <a:p>
            <a:r>
              <a:rPr lang="en-US" altLang="zh-CN" dirty="0" err="1" smtClean="0"/>
              <a:t>Bistatic</a:t>
            </a:r>
            <a:r>
              <a:rPr lang="en-US" altLang="zh-CN" dirty="0" smtClean="0"/>
              <a:t>/</a:t>
            </a:r>
            <a:r>
              <a:rPr lang="en-US" altLang="zh-CN" dirty="0" err="1" smtClean="0"/>
              <a:t>multistatic</a:t>
            </a:r>
            <a:r>
              <a:rPr lang="en-US" altLang="zh-CN" dirty="0" smtClean="0"/>
              <a:t> radar sensing scenarios are similar with the scenarios have been shown in slide 9/10.</a:t>
            </a:r>
          </a:p>
        </p:txBody>
      </p:sp>
    </p:spTree>
    <p:extLst>
      <p:ext uri="{BB962C8B-B14F-4D97-AF65-F5344CB8AC3E}">
        <p14:creationId xmlns:p14="http://schemas.microsoft.com/office/powerpoint/2010/main" val="1005397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4</a:t>
            </a:r>
            <a:br>
              <a:rPr lang="en-US" altLang="zh-CN" sz="2800" dirty="0" smtClean="0"/>
            </a:br>
            <a:r>
              <a:rPr lang="en-US" altLang="zh-CN" sz="2000" b="0" dirty="0" smtClean="0"/>
              <a:t>Passive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15</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0" name="内容占位符 2"/>
          <p:cNvSpPr>
            <a:spLocks noGrp="1"/>
          </p:cNvSpPr>
          <p:nvPr>
            <p:ph idx="1"/>
          </p:nvPr>
        </p:nvSpPr>
        <p:spPr>
          <a:xfrm>
            <a:off x="685800" y="2514600"/>
            <a:ext cx="7772400" cy="3581400"/>
          </a:xfrm>
        </p:spPr>
        <p:txBody>
          <a:bodyPr/>
          <a:lstStyle/>
          <a:p>
            <a:r>
              <a:rPr lang="en-US" altLang="zh-CN" dirty="0" smtClean="0"/>
              <a:t>Passive radar sensing scenarios are similar with the scenarios have been shown in slide 11.</a:t>
            </a:r>
            <a:endParaRPr lang="zh-CN" altLang="en-US" dirty="0"/>
          </a:p>
        </p:txBody>
      </p:sp>
    </p:spTree>
    <p:extLst>
      <p:ext uri="{BB962C8B-B14F-4D97-AF65-F5344CB8AC3E}">
        <p14:creationId xmlns:p14="http://schemas.microsoft.com/office/powerpoint/2010/main" val="3112522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 </a:t>
            </a:r>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16</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3" name="内容占位符 2"/>
          <p:cNvSpPr>
            <a:spLocks noGrp="1"/>
          </p:cNvSpPr>
          <p:nvPr>
            <p:ph idx="1"/>
          </p:nvPr>
        </p:nvSpPr>
        <p:spPr>
          <a:xfrm>
            <a:off x="685800" y="1953399"/>
            <a:ext cx="7772400" cy="4142601"/>
          </a:xfrm>
        </p:spPr>
        <p:txBody>
          <a:bodyPr/>
          <a:lstStyle/>
          <a:p>
            <a:r>
              <a:rPr lang="en-US" altLang="zh-CN" dirty="0" smtClean="0"/>
              <a:t>In </a:t>
            </a:r>
            <a:r>
              <a:rPr lang="en-US" altLang="zh-CN" dirty="0"/>
              <a:t>this contribution, </a:t>
            </a:r>
            <a:r>
              <a:rPr lang="en-US" altLang="zh-CN" dirty="0" smtClean="0"/>
              <a:t>relevant basic definitions of WLAN sensing are shown and discussed.</a:t>
            </a:r>
          </a:p>
          <a:p>
            <a:endParaRPr lang="en-US" altLang="zh-CN" dirty="0"/>
          </a:p>
          <a:p>
            <a:r>
              <a:rPr lang="en-US" altLang="zh-CN" dirty="0" smtClean="0"/>
              <a:t>Details of some typical scenarios of WLAN sensing are presented and discussed. </a:t>
            </a:r>
            <a:endParaRPr lang="en-US" altLang="zh-CN" dirty="0"/>
          </a:p>
        </p:txBody>
      </p:sp>
    </p:spTree>
    <p:extLst>
      <p:ext uri="{BB962C8B-B14F-4D97-AF65-F5344CB8AC3E}">
        <p14:creationId xmlns:p14="http://schemas.microsoft.com/office/powerpoint/2010/main" val="1092241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 </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2000" kern="0" dirty="0" smtClean="0"/>
              <a:t>[1] 11-20-1849-01-00bf-wi-fi-sensing-definitions.pptx</a:t>
            </a:r>
          </a:p>
          <a:p>
            <a:pPr marL="0" indent="0">
              <a:buNone/>
            </a:pPr>
            <a:r>
              <a:rPr lang="en-US" altLang="zh-CN" sz="2000" kern="0" dirty="0" smtClean="0"/>
              <a:t>[2] 11-20-1850-00-00bf-overview-of-wi-fi-sensing-scenarios.pptx</a:t>
            </a:r>
          </a:p>
          <a:p>
            <a:pPr marL="0" indent="0">
              <a:buNone/>
            </a:pPr>
            <a:r>
              <a:rPr lang="en-US" altLang="zh-CN" sz="2000" kern="0" dirty="0"/>
              <a:t>[3] </a:t>
            </a:r>
            <a:r>
              <a:rPr lang="en-US" altLang="zh-CN" sz="2000" kern="0" dirty="0" smtClean="0"/>
              <a:t>11-20-1805-00-00bf-discussion-on-wlan-sensing-roles.pptx</a:t>
            </a:r>
          </a:p>
          <a:p>
            <a:pPr marL="0" indent="0">
              <a:buNone/>
            </a:pPr>
            <a:r>
              <a:rPr lang="en-US" altLang="zh-CN" sz="2000" kern="0" dirty="0" smtClean="0"/>
              <a:t>[4] 11-20-1804-00-00bf-discussion-on-wlan-sensing-procedure.pptx</a:t>
            </a:r>
          </a:p>
          <a:p>
            <a:pPr marL="0" indent="0">
              <a:buNone/>
            </a:pPr>
            <a:r>
              <a:rPr lang="en-US" altLang="zh-CN" sz="2000" kern="0" dirty="0"/>
              <a:t>[5] </a:t>
            </a:r>
            <a:r>
              <a:rPr lang="en-US" altLang="zh-CN" sz="2000" kern="0" dirty="0" smtClean="0"/>
              <a:t>11-20-1960-00-00bf-analysis-of-the-functionality-of-sensing.pptx</a:t>
            </a:r>
          </a:p>
          <a:p>
            <a:pPr marL="0" indent="0">
              <a:buNone/>
            </a:pPr>
            <a:r>
              <a:rPr lang="en-US" altLang="zh-CN" sz="2000" kern="0" dirty="0" smtClean="0"/>
              <a:t>[6</a:t>
            </a:r>
            <a:r>
              <a:rPr lang="en-US" altLang="zh-CN" sz="2000" kern="0" dirty="0"/>
              <a:t>] </a:t>
            </a:r>
            <a:r>
              <a:rPr lang="en-US" altLang="zh-CN" sz="2000" kern="0" dirty="0" smtClean="0"/>
              <a:t>11-21-0035-00-00bf-definitions-and-scenarios-of-the-wlan-sensing.pptx</a:t>
            </a:r>
            <a:endParaRPr lang="zh-CN" altLang="en-US" sz="2000" kern="0" dirty="0"/>
          </a:p>
        </p:txBody>
      </p:sp>
    </p:spTree>
    <p:extLst>
      <p:ext uri="{BB962C8B-B14F-4D97-AF65-F5344CB8AC3E}">
        <p14:creationId xmlns:p14="http://schemas.microsoft.com/office/powerpoint/2010/main" val="3625477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18</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smtClean="0"/>
              <a:t>A sensing initiator may act as a sensing transmitter, a sensing receiver, or neither.</a:t>
            </a:r>
            <a:endParaRPr lang="zh-CN" altLang="zh-CN" sz="1800" dirty="0"/>
          </a:p>
          <a:p>
            <a:pPr latinLnBrk="1"/>
            <a:endParaRPr lang="zh-CN" altLang="zh-CN" sz="1800" dirty="0">
              <a:cs typeface="+mn-cs"/>
            </a:endParaRPr>
          </a:p>
        </p:txBody>
      </p:sp>
    </p:spTree>
    <p:extLst>
      <p:ext uri="{BB962C8B-B14F-4D97-AF65-F5344CB8AC3E}">
        <p14:creationId xmlns:p14="http://schemas.microsoft.com/office/powerpoint/2010/main" val="1676094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19</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smtClean="0"/>
              <a:t>Results of measurement performed in </a:t>
            </a:r>
            <a:r>
              <a:rPr lang="en-US" altLang="zh-CN" sz="1800" dirty="0"/>
              <a:t>a sensing session </a:t>
            </a:r>
            <a:r>
              <a:rPr lang="en-US" altLang="zh-CN" sz="1800" dirty="0" smtClean="0"/>
              <a:t>shall be </a:t>
            </a:r>
            <a:r>
              <a:rPr lang="en-US" altLang="zh-CN" sz="1800" dirty="0"/>
              <a:t>obtained by or reported to its initiator.</a:t>
            </a:r>
            <a:endParaRPr lang="zh-CN" altLang="zh-CN" sz="1800" dirty="0"/>
          </a:p>
          <a:p>
            <a:pPr latinLnBrk="1"/>
            <a:endParaRPr lang="zh-CN" altLang="zh-CN" sz="1800" dirty="0"/>
          </a:p>
        </p:txBody>
      </p:sp>
    </p:spTree>
    <p:extLst>
      <p:ext uri="{BB962C8B-B14F-4D97-AF65-F5344CB8AC3E}">
        <p14:creationId xmlns:p14="http://schemas.microsoft.com/office/powerpoint/2010/main" val="4003279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066800"/>
          </a:xfrm>
        </p:spPr>
        <p:txBody>
          <a:bodyPr/>
          <a:lstStyle/>
          <a:p>
            <a:r>
              <a:rPr lang="en-US" dirty="0" smtClean="0"/>
              <a:t>Outline </a:t>
            </a:r>
            <a:endParaRPr lang="en-US" dirty="0"/>
          </a:p>
        </p:txBody>
      </p:sp>
      <p:sp>
        <p:nvSpPr>
          <p:cNvPr id="3" name="内容占位符 2"/>
          <p:cNvSpPr>
            <a:spLocks noGrp="1"/>
          </p:cNvSpPr>
          <p:nvPr>
            <p:ph idx="1"/>
          </p:nvPr>
        </p:nvSpPr>
        <p:spPr>
          <a:xfrm>
            <a:off x="685800" y="1953398"/>
            <a:ext cx="7772400" cy="4142601"/>
          </a:xfrm>
        </p:spPr>
        <p:txBody>
          <a:bodyPr/>
          <a:lstStyle/>
          <a:p>
            <a:r>
              <a:rPr lang="en-US" sz="2000" dirty="0" smtClean="0"/>
              <a:t>Abstract </a:t>
            </a:r>
          </a:p>
          <a:p>
            <a:r>
              <a:rPr lang="en-US" altLang="zh-CN" sz="2000" dirty="0" smtClean="0"/>
              <a:t>Definitions </a:t>
            </a:r>
            <a:r>
              <a:rPr lang="en-US" altLang="zh-CN" sz="2000" dirty="0"/>
              <a:t>of </a:t>
            </a:r>
            <a:r>
              <a:rPr lang="en-US" altLang="zh-CN" sz="2000" dirty="0" smtClean="0"/>
              <a:t>WLAN sensing</a:t>
            </a:r>
          </a:p>
          <a:p>
            <a:pPr lvl="1">
              <a:buFont typeface="Wingdings" panose="05000000000000000000" pitchFamily="2" charset="2"/>
              <a:buChar char="Ø"/>
            </a:pPr>
            <a:r>
              <a:rPr lang="en-US" altLang="zh-CN" sz="1600" b="0" dirty="0" smtClean="0"/>
              <a:t>Roles of WLAN sensing</a:t>
            </a:r>
          </a:p>
          <a:p>
            <a:pPr lvl="1">
              <a:buFont typeface="Wingdings" panose="05000000000000000000" pitchFamily="2" charset="2"/>
              <a:buChar char="Ø"/>
            </a:pPr>
            <a:r>
              <a:rPr lang="en-US" altLang="zh-CN" sz="1600" b="0" dirty="0" smtClean="0"/>
              <a:t>Related </a:t>
            </a:r>
            <a:r>
              <a:rPr lang="en-US" altLang="zh-CN" sz="1600" b="0" dirty="0"/>
              <a:t>terms in WLAN sensing</a:t>
            </a:r>
            <a:endParaRPr lang="en-US" sz="1600" b="0" dirty="0" smtClean="0"/>
          </a:p>
          <a:p>
            <a:pPr lvl="1">
              <a:buFont typeface="Wingdings" panose="05000000000000000000" pitchFamily="2" charset="2"/>
              <a:buChar char="Ø"/>
            </a:pPr>
            <a:r>
              <a:rPr lang="en-US" altLang="zh-CN" sz="1600" b="0" dirty="0" smtClean="0"/>
              <a:t>Sensing session</a:t>
            </a:r>
          </a:p>
          <a:p>
            <a:pPr lvl="1">
              <a:buFont typeface="Wingdings" panose="05000000000000000000" pitchFamily="2" charset="2"/>
              <a:buChar char="Ø"/>
            </a:pPr>
            <a:r>
              <a:rPr lang="en-US" altLang="zh-CN" sz="1600" b="0" dirty="0" smtClean="0"/>
              <a:t>Sensing </a:t>
            </a:r>
            <a:r>
              <a:rPr lang="en-US" altLang="zh-CN" sz="1600" b="0" dirty="0"/>
              <a:t>types</a:t>
            </a:r>
            <a:endParaRPr lang="en-US" sz="1600" b="0" dirty="0" smtClean="0"/>
          </a:p>
          <a:p>
            <a:r>
              <a:rPr lang="en-US" altLang="zh-CN" sz="2000" dirty="0" smtClean="0"/>
              <a:t>Scenarios of WLAN sensing</a:t>
            </a:r>
            <a:endParaRPr lang="en-GB" sz="2000" dirty="0" smtClean="0"/>
          </a:p>
          <a:p>
            <a:r>
              <a:rPr lang="en-GB" sz="2000" dirty="0" smtClean="0"/>
              <a:t>Summary </a:t>
            </a:r>
          </a:p>
          <a:p>
            <a:r>
              <a:rPr lang="en-GB" sz="2000" dirty="0" smtClean="0"/>
              <a:t>References</a:t>
            </a:r>
            <a:endParaRPr lang="en-GB" sz="2000" dirty="0"/>
          </a:p>
          <a:p>
            <a:endParaRPr 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Tree>
    <p:extLst>
      <p:ext uri="{BB962C8B-B14F-4D97-AF65-F5344CB8AC3E}">
        <p14:creationId xmlns:p14="http://schemas.microsoft.com/office/powerpoint/2010/main" val="1785584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20</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a:r>
              <a:rPr lang="en-US" altLang="zh-CN" sz="1800" dirty="0"/>
              <a:t>The 11bf amendment shall define different types of sensing </a:t>
            </a:r>
            <a:r>
              <a:rPr lang="en-US" altLang="zh-CN" sz="1800" dirty="0" smtClean="0"/>
              <a:t>measurement results.</a:t>
            </a:r>
            <a:endParaRPr lang="en-US" altLang="zh-CN" sz="1800" dirty="0"/>
          </a:p>
          <a:p>
            <a:pPr lvl="1" latinLnBrk="0"/>
            <a:endParaRPr lang="en-US" altLang="zh-CN" sz="1800" dirty="0"/>
          </a:p>
        </p:txBody>
      </p:sp>
    </p:spTree>
    <p:extLst>
      <p:ext uri="{BB962C8B-B14F-4D97-AF65-F5344CB8AC3E}">
        <p14:creationId xmlns:p14="http://schemas.microsoft.com/office/powerpoint/2010/main" val="1138824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21</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latinLnBrk="0"/>
            <a:r>
              <a:rPr lang="en-US" altLang="zh-CN" dirty="0"/>
              <a:t>Do you agree with the following?</a:t>
            </a:r>
            <a:endParaRPr lang="zh-CN" altLang="zh-CN" sz="2000" dirty="0"/>
          </a:p>
          <a:p>
            <a:pPr latinLnBrk="1"/>
            <a:endParaRPr lang="zh-CN" altLang="zh-CN" sz="2000" dirty="0"/>
          </a:p>
          <a:p>
            <a:pPr lvl="1" latinLnBrk="1"/>
            <a:r>
              <a:rPr lang="en-US" altLang="zh-CN" sz="1800" dirty="0" smtClean="0"/>
              <a:t>The </a:t>
            </a:r>
            <a:r>
              <a:rPr lang="en-US" altLang="zh-CN" sz="1800" dirty="0"/>
              <a:t>type of measurement </a:t>
            </a:r>
            <a:r>
              <a:rPr lang="en-US" altLang="zh-CN" sz="1800" dirty="0" smtClean="0"/>
              <a:t>result obtained in </a:t>
            </a:r>
            <a:r>
              <a:rPr lang="en-US" altLang="zh-CN" sz="1800" dirty="0"/>
              <a:t>a sensing session shall be </a:t>
            </a:r>
            <a:r>
              <a:rPr lang="en-US" altLang="zh-CN" sz="1800" dirty="0" smtClean="0"/>
              <a:t>indicated by </a:t>
            </a:r>
            <a:r>
              <a:rPr lang="en-US" altLang="zh-CN" sz="1800" dirty="0"/>
              <a:t>its initiator.</a:t>
            </a:r>
          </a:p>
          <a:p>
            <a:pPr latinLnBrk="1"/>
            <a:endParaRPr lang="zh-CN" altLang="zh-CN" sz="1800" dirty="0"/>
          </a:p>
        </p:txBody>
      </p:sp>
    </p:spTree>
    <p:extLst>
      <p:ext uri="{BB962C8B-B14F-4D97-AF65-F5344CB8AC3E}">
        <p14:creationId xmlns:p14="http://schemas.microsoft.com/office/powerpoint/2010/main" val="1219744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1" name="Rectangle 2"/>
          <p:cNvSpPr>
            <a:spLocks noGrp="1" noChangeArrowheads="1"/>
          </p:cNvSpPr>
          <p:nvPr>
            <p:ph type="title"/>
          </p:nvPr>
        </p:nvSpPr>
        <p:spPr>
          <a:xfrm>
            <a:off x="685800" y="609600"/>
            <a:ext cx="7772400" cy="1066800"/>
          </a:xfrm>
          <a:noFill/>
        </p:spPr>
        <p:txBody>
          <a:bodyPr/>
          <a:lstStyle/>
          <a:p>
            <a:r>
              <a:rPr lang="en-GB" altLang="zh-CN" dirty="0"/>
              <a:t>Abstract</a:t>
            </a:r>
          </a:p>
        </p:txBody>
      </p:sp>
      <p:sp>
        <p:nvSpPr>
          <p:cNvPr id="14342" name="Rectangle 3"/>
          <p:cNvSpPr txBox="1">
            <a:spLocks noChangeArrowheads="1"/>
          </p:cNvSpPr>
          <p:nvPr/>
        </p:nvSpPr>
        <p:spPr bwMode="auto">
          <a:xfrm>
            <a:off x="723900" y="176554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endParaRPr lang="en-US" altLang="zh-CN" sz="2000" dirty="0" smtClean="0">
              <a:latin typeface="Times New Roman"/>
              <a:ea typeface="Times New Roman"/>
              <a:cs typeface="Times New Roman"/>
              <a:sym typeface="Times New Roman"/>
            </a:endParaRPr>
          </a:p>
        </p:txBody>
      </p:sp>
      <p:sp>
        <p:nvSpPr>
          <p:cNvPr id="8"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9" name="内容占位符 2"/>
          <p:cNvSpPr>
            <a:spLocks noGrp="1"/>
          </p:cNvSpPr>
          <p:nvPr>
            <p:ph idx="1"/>
          </p:nvPr>
        </p:nvSpPr>
        <p:spPr>
          <a:xfrm>
            <a:off x="685800" y="2133600"/>
            <a:ext cx="7772400" cy="3962400"/>
          </a:xfrm>
        </p:spPr>
        <p:txBody>
          <a:bodyPr/>
          <a:lstStyle/>
          <a:p>
            <a:r>
              <a:rPr lang="en-US" altLang="zh-CN" sz="2000" dirty="0" smtClean="0"/>
              <a:t>WLAN sensing definitions and scenarios have been discussed in previous contributions[1-6]. </a:t>
            </a:r>
          </a:p>
          <a:p>
            <a:endParaRPr lang="en-US" altLang="zh-CN" sz="2000" dirty="0"/>
          </a:p>
          <a:p>
            <a:r>
              <a:rPr lang="en-US" altLang="zh-CN" sz="2000" dirty="0" smtClean="0"/>
              <a:t>Based on the discussion on our previous contribution[6], a follow up contribution is shown.</a:t>
            </a:r>
          </a:p>
          <a:p>
            <a:endParaRPr lang="en-US" altLang="zh-CN" sz="2000" dirty="0"/>
          </a:p>
          <a:p>
            <a:r>
              <a:rPr lang="en-US" altLang="zh-CN" sz="2000" dirty="0" smtClean="0"/>
              <a:t>In this contribution, some of the typical WLAN sensing scenarios proposed in [6] are further introduced and discussed.   </a:t>
            </a:r>
          </a:p>
          <a:p>
            <a:pPr marL="0" indent="0">
              <a:buNone/>
            </a:pPr>
            <a:endParaRPr lang="en-US" altLang="zh-CN"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4</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676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1800" kern="0" dirty="0" smtClean="0">
                <a:solidFill>
                  <a:srgbClr val="000000"/>
                </a:solidFill>
              </a:rPr>
              <a:t>Roles in the WLAN sensing </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initiator </a:t>
            </a:r>
          </a:p>
          <a:p>
            <a:pPr indent="0" algn="just">
              <a:spcBef>
                <a:spcPts val="0"/>
              </a:spcBef>
              <a:spcAft>
                <a:spcPts val="0"/>
              </a:spcAft>
              <a:buNone/>
            </a:pPr>
            <a:r>
              <a:rPr lang="en-US" altLang="zh-CN" sz="1400" b="0" kern="0" dirty="0" smtClean="0">
                <a:solidFill>
                  <a:srgbClr val="000000"/>
                </a:solidFill>
              </a:rPr>
              <a:t>Device who initiates the sensing session and wants the sensing results. It is not mandatory for the sensing initiator to participate in the sensing measurement or processing.</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sensing initiator also is sensing transmitter or receiver, it is a non-standalone initiator.</a:t>
            </a:r>
          </a:p>
          <a:p>
            <a:pPr marL="628650" indent="-285750" algn="just">
              <a:spcBef>
                <a:spcPts val="0"/>
              </a:spcBef>
              <a:spcAft>
                <a:spcPts val="0"/>
              </a:spcAft>
              <a:buFont typeface="Wingdings" panose="05000000000000000000" pitchFamily="2" charset="2"/>
              <a:buChar char="n"/>
            </a:pPr>
            <a:r>
              <a:rPr lang="en-US" altLang="zh-CN" sz="1200" b="0" dirty="0" smtClean="0">
                <a:solidFill>
                  <a:srgbClr val="000000"/>
                </a:solidFill>
              </a:rPr>
              <a:t>If </a:t>
            </a:r>
            <a:r>
              <a:rPr lang="en-US" altLang="zh-CN" sz="1200" b="0" dirty="0">
                <a:solidFill>
                  <a:srgbClr val="000000"/>
                </a:solidFill>
              </a:rPr>
              <a:t>sensing initiator is neither sensing transmitter nor receiver, it is a standalone </a:t>
            </a:r>
            <a:r>
              <a:rPr lang="en-US" altLang="zh-CN" sz="1200" b="0" dirty="0" smtClean="0">
                <a:solidFill>
                  <a:srgbClr val="000000"/>
                </a:solidFill>
              </a:rPr>
              <a:t>initiator.</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responder </a:t>
            </a:r>
            <a:endParaRPr lang="en-US" altLang="zh-CN" sz="1600" kern="0" dirty="0" smtClean="0">
              <a:solidFill>
                <a:srgbClr val="000000"/>
              </a:solidFill>
            </a:endParaRPr>
          </a:p>
          <a:p>
            <a:pPr indent="0" algn="just">
              <a:spcBef>
                <a:spcPts val="0"/>
              </a:spcBef>
              <a:spcAft>
                <a:spcPts val="0"/>
              </a:spcAft>
              <a:buNone/>
            </a:pPr>
            <a:r>
              <a:rPr lang="en-US" altLang="zh-CN" sz="1400" b="0" kern="0" dirty="0">
                <a:solidFill>
                  <a:srgbClr val="000000"/>
                </a:solidFill>
              </a:rPr>
              <a:t>Non-initiator device who participates in the sensing session.</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transmitter </a:t>
            </a:r>
          </a:p>
          <a:p>
            <a:pPr indent="0" algn="just">
              <a:spcBef>
                <a:spcPts val="0"/>
              </a:spcBef>
              <a:spcAft>
                <a:spcPts val="0"/>
              </a:spcAft>
              <a:buNone/>
            </a:pPr>
            <a:r>
              <a:rPr lang="en-US" altLang="zh-CN" sz="1400" b="0" kern="0" dirty="0">
                <a:solidFill>
                  <a:srgbClr val="000000"/>
                </a:solidFill>
              </a:rPr>
              <a:t>Device who transmits </a:t>
            </a:r>
            <a:r>
              <a:rPr lang="en-US" altLang="zh-CN" sz="1400" b="0" kern="0" dirty="0" smtClean="0">
                <a:solidFill>
                  <a:srgbClr val="000000"/>
                </a:solidFill>
              </a:rPr>
              <a:t>sensing illuminatio</a:t>
            </a:r>
            <a:r>
              <a:rPr lang="en-US" altLang="zh-CN" sz="1400" b="0" kern="0" dirty="0">
                <a:solidFill>
                  <a:srgbClr val="000000"/>
                </a:solidFill>
              </a:rPr>
              <a:t>n</a:t>
            </a:r>
            <a:r>
              <a:rPr lang="en-US" altLang="zh-CN" sz="1400" b="0" kern="0" dirty="0" smtClean="0">
                <a:solidFill>
                  <a:srgbClr val="000000"/>
                </a:solidFill>
              </a:rPr>
              <a:t> signal to illuminate the area of 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receiver </a:t>
            </a:r>
          </a:p>
          <a:p>
            <a:pPr indent="0" algn="just">
              <a:spcBef>
                <a:spcPts val="0"/>
              </a:spcBef>
              <a:spcAft>
                <a:spcPts val="0"/>
              </a:spcAft>
              <a:buNone/>
            </a:pPr>
            <a:r>
              <a:rPr lang="en-US" altLang="zh-CN" sz="1400" b="0" kern="0" dirty="0">
                <a:solidFill>
                  <a:srgbClr val="000000"/>
                </a:solidFill>
              </a:rPr>
              <a:t>Device who receives </a:t>
            </a:r>
            <a:r>
              <a:rPr lang="en-US" altLang="zh-CN" sz="1400" b="0" kern="0" dirty="0" smtClean="0">
                <a:solidFill>
                  <a:srgbClr val="000000"/>
                </a:solidFill>
              </a:rPr>
              <a:t>echo signal and measure the </a:t>
            </a:r>
            <a:r>
              <a:rPr lang="en-US" altLang="zh-CN" sz="1400" b="0" kern="0" dirty="0">
                <a:solidFill>
                  <a:srgbClr val="000000"/>
                </a:solidFill>
              </a:rPr>
              <a:t>area of </a:t>
            </a:r>
            <a:r>
              <a:rPr lang="en-US" altLang="zh-CN" sz="1400" b="0" kern="0" dirty="0" smtClean="0">
                <a:solidFill>
                  <a:srgbClr val="000000"/>
                </a:solidFill>
              </a:rPr>
              <a:t>interest.</a:t>
            </a:r>
            <a:endParaRPr lang="en-US" altLang="zh-CN" sz="14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processor </a:t>
            </a:r>
          </a:p>
          <a:p>
            <a:pPr indent="0" algn="just">
              <a:spcBef>
                <a:spcPts val="0"/>
              </a:spcBef>
              <a:spcAft>
                <a:spcPts val="0"/>
              </a:spcAft>
              <a:buNone/>
            </a:pPr>
            <a:r>
              <a:rPr lang="en-US" altLang="zh-CN" sz="1400" b="0" kern="0" dirty="0"/>
              <a:t>Device who </a:t>
            </a:r>
            <a:r>
              <a:rPr lang="en-US" altLang="zh-CN" sz="1400" b="0" kern="0" dirty="0" smtClean="0"/>
              <a:t>processes </a:t>
            </a:r>
            <a:r>
              <a:rPr lang="en-US" altLang="zh-CN" sz="1400" b="0" kern="0" dirty="0"/>
              <a:t>the sensing </a:t>
            </a:r>
            <a:r>
              <a:rPr lang="en-US" altLang="zh-CN" sz="1400" b="0" kern="0" dirty="0" smtClean="0"/>
              <a:t>measurements </a:t>
            </a:r>
            <a:r>
              <a:rPr lang="en-US" altLang="zh-CN" sz="1400" b="0" kern="0" dirty="0"/>
              <a:t>and </a:t>
            </a:r>
            <a:r>
              <a:rPr lang="en-US" altLang="zh-CN" sz="1400" b="0" kern="0" dirty="0" smtClean="0"/>
              <a:t>gets </a:t>
            </a:r>
            <a:r>
              <a:rPr lang="en-US" altLang="zh-CN" sz="1400" b="0" kern="0" dirty="0"/>
              <a:t>sensing </a:t>
            </a:r>
            <a:r>
              <a:rPr lang="en-US" altLang="zh-CN" sz="1400" b="0" kern="0" dirty="0" smtClean="0"/>
              <a:t>result. </a:t>
            </a:r>
          </a:p>
          <a:p>
            <a:pPr marL="628650" indent="-285750" algn="just">
              <a:spcBef>
                <a:spcPts val="0"/>
              </a:spcBef>
              <a:spcAft>
                <a:spcPts val="0"/>
              </a:spcAft>
              <a:buFont typeface="Wingdings" panose="05000000000000000000" pitchFamily="2" charset="2"/>
              <a:buChar char="n"/>
            </a:pPr>
            <a:r>
              <a:rPr lang="en-US" altLang="zh-CN" sz="1200" b="0" dirty="0" smtClean="0"/>
              <a:t>Sensing processor </a:t>
            </a:r>
            <a:r>
              <a:rPr lang="en-US" altLang="zh-CN" sz="1200" b="0" dirty="0"/>
              <a:t>could be the same device with sensing initiator, which means sensing measurements are processed at sensing initiator. </a:t>
            </a:r>
            <a:endParaRPr lang="en-US" altLang="zh-CN" sz="1200" b="0" dirty="0" smtClean="0"/>
          </a:p>
          <a:p>
            <a:pPr marL="628650" indent="-285750" algn="just">
              <a:spcBef>
                <a:spcPts val="0"/>
              </a:spcBef>
              <a:spcAft>
                <a:spcPts val="0"/>
              </a:spcAft>
              <a:buFont typeface="Wingdings" panose="05000000000000000000" pitchFamily="2" charset="2"/>
              <a:buChar char="n"/>
            </a:pPr>
            <a:r>
              <a:rPr lang="en-US" altLang="zh-CN" sz="1200" b="0" dirty="0" smtClean="0"/>
              <a:t>Sensing processor also could be different device with sensing initiator(could be sensing transmitter and/or receiver), which means sensing measurements are processed and the sensing results are further feedback to sensing initiator.</a:t>
            </a:r>
          </a:p>
          <a:p>
            <a:pPr marL="628650" indent="-285750" algn="just">
              <a:spcBef>
                <a:spcPts val="0"/>
              </a:spcBef>
              <a:spcAft>
                <a:spcPts val="0"/>
              </a:spcAft>
              <a:buFont typeface="Wingdings" panose="05000000000000000000" pitchFamily="2" charset="2"/>
              <a:buChar char="n"/>
            </a:pPr>
            <a:r>
              <a:rPr lang="en-US" altLang="zh-CN" sz="1200" b="0" kern="0" dirty="0" smtClean="0"/>
              <a:t>During the sensing session, there could be more than one sensing processor.</a:t>
            </a:r>
          </a:p>
          <a:p>
            <a:pPr marL="628650" indent="-285750" algn="just">
              <a:spcBef>
                <a:spcPts val="0"/>
              </a:spcBef>
              <a:spcAft>
                <a:spcPts val="0"/>
              </a:spcAft>
              <a:buFont typeface="Wingdings" panose="05000000000000000000" pitchFamily="2" charset="2"/>
              <a:buChar char="n"/>
            </a:pPr>
            <a:endParaRPr lang="en-US" altLang="zh-CN" sz="1200" b="0" kern="0" dirty="0"/>
          </a:p>
          <a:p>
            <a:pPr indent="0" algn="just">
              <a:spcBef>
                <a:spcPts val="0"/>
              </a:spcBef>
              <a:spcAft>
                <a:spcPts val="0"/>
              </a:spcAft>
              <a:buNone/>
            </a:pPr>
            <a:r>
              <a:rPr lang="en-US" altLang="zh-CN" sz="1600" kern="0" dirty="0" smtClean="0">
                <a:solidFill>
                  <a:srgbClr val="000000"/>
                </a:solidFill>
              </a:rPr>
              <a:t>Note: the roles discussed here are functions rather than fixed roles of stations.</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smtClean="0">
                <a:solidFill>
                  <a:schemeClr val="tx1"/>
                </a:solidFill>
              </a:rPr>
              <a:t>Definition of roles in WLAN sensing</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877198"/>
            <a:ext cx="7772400" cy="4447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2000" kern="0" dirty="0" smtClean="0">
                <a:solidFill>
                  <a:srgbClr val="000000"/>
                </a:solidFill>
              </a:rPr>
              <a:t>Signals in the WLAN sensing</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Illumination signal</a:t>
            </a:r>
          </a:p>
          <a:p>
            <a:pPr indent="0" algn="just">
              <a:spcBef>
                <a:spcPts val="0"/>
              </a:spcBef>
              <a:spcAft>
                <a:spcPts val="0"/>
              </a:spcAft>
              <a:buNone/>
            </a:pPr>
            <a:r>
              <a:rPr lang="en-US" altLang="zh-CN" sz="1400" b="0" kern="0" dirty="0" smtClean="0">
                <a:solidFill>
                  <a:srgbClr val="000000"/>
                </a:solidFill>
              </a:rPr>
              <a:t>The illumination signal is transmitted by a sensing transmitter to illuminate the area of interest. </a:t>
            </a:r>
          </a:p>
          <a:p>
            <a:pPr indent="0" algn="just">
              <a:spcBef>
                <a:spcPts val="0"/>
              </a:spcBef>
              <a:spcAft>
                <a:spcPts val="0"/>
              </a:spcAft>
              <a:buNone/>
            </a:pPr>
            <a:r>
              <a:rPr lang="en-US" altLang="zh-CN" sz="1400" b="0" kern="0" dirty="0" smtClean="0">
                <a:solidFill>
                  <a:srgbClr val="000000"/>
                </a:solidFill>
              </a:rPr>
              <a:t>The illumination signal could be non-dedicated illumination signal in the environment(un-coordinated or passive mode).</a:t>
            </a:r>
          </a:p>
          <a:p>
            <a:pPr indent="342900" algn="just">
              <a:spcBef>
                <a:spcPts val="0"/>
              </a:spcBef>
              <a:spcAft>
                <a:spcPts val="0"/>
              </a:spcAft>
              <a:buFont typeface="Wingdings" panose="05000000000000000000" pitchFamily="2" charset="2"/>
              <a:buChar char="Ø"/>
            </a:pPr>
            <a:r>
              <a:rPr lang="en-US" altLang="zh-CN" sz="1600" kern="0" dirty="0" smtClean="0">
                <a:solidFill>
                  <a:srgbClr val="000000"/>
                </a:solidFill>
              </a:rPr>
              <a:t>Echo signal  </a:t>
            </a:r>
          </a:p>
          <a:p>
            <a:pPr indent="0" algn="just">
              <a:spcBef>
                <a:spcPts val="0"/>
              </a:spcBef>
              <a:spcAft>
                <a:spcPts val="0"/>
              </a:spcAft>
              <a:buNone/>
            </a:pPr>
            <a:r>
              <a:rPr lang="en-US" altLang="zh-CN" sz="1400" b="0" kern="0" dirty="0">
                <a:solidFill>
                  <a:srgbClr val="000000"/>
                </a:solidFill>
              </a:rPr>
              <a:t>The echo signal </a:t>
            </a:r>
            <a:r>
              <a:rPr lang="en-US" altLang="zh-CN" sz="1400" b="0" kern="0" dirty="0" smtClean="0">
                <a:solidFill>
                  <a:srgbClr val="000000"/>
                </a:solidFill>
              </a:rPr>
              <a:t>is the signal received at the sensing receiver which contains the information of the </a:t>
            </a:r>
            <a:r>
              <a:rPr lang="en-US" altLang="zh-CN" sz="1400" b="0" kern="0" dirty="0">
                <a:solidFill>
                  <a:srgbClr val="000000"/>
                </a:solidFill>
              </a:rPr>
              <a:t>area of interest</a:t>
            </a:r>
            <a:r>
              <a:rPr lang="en-US" altLang="zh-CN" sz="1400" b="0" kern="0" dirty="0" smtClean="0">
                <a:solidFill>
                  <a:srgbClr val="000000"/>
                </a:solidFill>
              </a:rPr>
              <a:t>.</a:t>
            </a:r>
          </a:p>
          <a:p>
            <a:pPr indent="0" algn="just">
              <a:spcBef>
                <a:spcPts val="0"/>
              </a:spcBef>
              <a:spcAft>
                <a:spcPts val="0"/>
              </a:spcAft>
              <a:buNone/>
            </a:pPr>
            <a:endParaRPr lang="en-US" altLang="zh-CN" sz="1600" b="0" kern="0" dirty="0">
              <a:solidFill>
                <a:srgbClr val="000000"/>
              </a:solidFill>
            </a:endParaRPr>
          </a:p>
          <a:p>
            <a:pPr algn="just">
              <a:spcBef>
                <a:spcPts val="0"/>
              </a:spcBef>
              <a:spcAft>
                <a:spcPts val="0"/>
              </a:spcAft>
            </a:pPr>
            <a:r>
              <a:rPr lang="en-US" altLang="zh-CN" sz="2000" kern="0" dirty="0" smtClean="0">
                <a:solidFill>
                  <a:srgbClr val="000000"/>
                </a:solidFill>
              </a:rPr>
              <a:t>Measurement result in the WLAN sensing </a:t>
            </a:r>
          </a:p>
          <a:p>
            <a:pPr indent="342900" algn="just">
              <a:spcBef>
                <a:spcPts val="0"/>
              </a:spcBef>
              <a:spcAft>
                <a:spcPts val="0"/>
              </a:spcAft>
              <a:buFont typeface="Wingdings" panose="05000000000000000000" pitchFamily="2" charset="2"/>
              <a:buChar char="Ø"/>
            </a:pPr>
            <a:r>
              <a:rPr lang="en-US" altLang="zh-CN" sz="1600" kern="0" dirty="0" smtClean="0"/>
              <a:t>Sensing measurement </a:t>
            </a:r>
          </a:p>
          <a:p>
            <a:pPr indent="0" algn="just">
              <a:spcBef>
                <a:spcPts val="0"/>
              </a:spcBef>
              <a:spcAft>
                <a:spcPts val="0"/>
              </a:spcAft>
              <a:buNone/>
            </a:pPr>
            <a:r>
              <a:rPr lang="en-US" altLang="zh-CN" sz="1400" b="0" kern="0" dirty="0" smtClean="0"/>
              <a:t>The sensing measurement is the measurement of the </a:t>
            </a:r>
            <a:r>
              <a:rPr lang="en-US" altLang="zh-CN" sz="1400" b="0" kern="0" dirty="0"/>
              <a:t>area of </a:t>
            </a:r>
            <a:r>
              <a:rPr lang="en-US" altLang="zh-CN" sz="1400" b="0" kern="0" dirty="0" smtClean="0"/>
              <a:t>interest</a:t>
            </a:r>
            <a:r>
              <a:rPr lang="zh-CN" altLang="en-US" sz="1400" b="0" kern="0" dirty="0" smtClean="0"/>
              <a:t>（</a:t>
            </a:r>
            <a:r>
              <a:rPr lang="en-US" altLang="zh-CN" sz="1400" b="0" kern="0" dirty="0" smtClean="0"/>
              <a:t>e.g. raw CSI, received radar signal</a:t>
            </a:r>
            <a:r>
              <a:rPr lang="zh-CN" altLang="en-US" sz="1400" b="0" kern="0" dirty="0" smtClean="0"/>
              <a:t>）</a:t>
            </a:r>
            <a:r>
              <a:rPr lang="en-US" altLang="zh-CN" sz="1400" b="0" kern="0" dirty="0" smtClean="0"/>
              <a:t>.</a:t>
            </a:r>
            <a:endParaRPr lang="en-US" altLang="zh-CN" sz="1400" b="0" kern="0" dirty="0" smtClean="0">
              <a:solidFill>
                <a:srgbClr val="C00000"/>
              </a:solidFill>
            </a:endParaRPr>
          </a:p>
          <a:p>
            <a:pPr indent="342900" algn="just">
              <a:spcBef>
                <a:spcPts val="0"/>
              </a:spcBef>
              <a:spcAft>
                <a:spcPts val="0"/>
              </a:spcAft>
              <a:buFont typeface="Wingdings" panose="05000000000000000000" pitchFamily="2" charset="2"/>
              <a:buChar char="Ø"/>
            </a:pPr>
            <a:r>
              <a:rPr lang="en-US" altLang="zh-CN" sz="1600" kern="0" dirty="0" smtClean="0"/>
              <a:t>Sensing result </a:t>
            </a:r>
          </a:p>
          <a:p>
            <a:pPr indent="0" algn="just">
              <a:spcBef>
                <a:spcPts val="0"/>
              </a:spcBef>
              <a:spcAft>
                <a:spcPts val="0"/>
              </a:spcAft>
              <a:buNone/>
            </a:pPr>
            <a:r>
              <a:rPr lang="en-US" altLang="zh-CN" sz="1400" b="0" kern="0" dirty="0" smtClean="0"/>
              <a:t>The sensing result is the result after signal processing at the sensing processor(e.g. compressed CSI, range-Doppler map, range-time map). </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a:solidFill>
                  <a:schemeClr val="tx1"/>
                </a:solidFill>
              </a:rPr>
              <a:t>Definition of </a:t>
            </a:r>
            <a:r>
              <a:rPr lang="en-US" altLang="zh-CN" dirty="0" smtClean="0">
                <a:solidFill>
                  <a:schemeClr val="tx1"/>
                </a:solidFill>
              </a:rPr>
              <a:t>related terms in </a:t>
            </a:r>
            <a:r>
              <a:rPr lang="en-US" altLang="zh-CN" dirty="0">
                <a:solidFill>
                  <a:schemeClr val="tx1"/>
                </a:solidFill>
              </a:rPr>
              <a:t>WLAN sensing </a:t>
            </a:r>
            <a:endParaRPr lang="zh-CN" altLang="en-US" dirty="0">
              <a:solidFill>
                <a:schemeClr val="tx1"/>
              </a:solidFill>
            </a:endParaRPr>
          </a:p>
        </p:txBody>
      </p:sp>
    </p:spTree>
    <p:extLst>
      <p:ext uri="{BB962C8B-B14F-4D97-AF65-F5344CB8AC3E}">
        <p14:creationId xmlns:p14="http://schemas.microsoft.com/office/powerpoint/2010/main" val="3406167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Definition of sensing </a:t>
            </a:r>
            <a:r>
              <a:rPr lang="en-US" altLang="zh-CN" dirty="0" smtClean="0"/>
              <a:t>session</a:t>
            </a:r>
            <a:endParaRPr lang="zh-CN" altLang="en-US" dirty="0"/>
          </a:p>
        </p:txBody>
      </p:sp>
      <p:sp>
        <p:nvSpPr>
          <p:cNvPr id="3" name="内容占位符 2"/>
          <p:cNvSpPr>
            <a:spLocks noGrp="1"/>
          </p:cNvSpPr>
          <p:nvPr>
            <p:ph idx="1"/>
          </p:nvPr>
        </p:nvSpPr>
        <p:spPr>
          <a:xfrm>
            <a:off x="685800" y="2057400"/>
            <a:ext cx="7772400" cy="4343400"/>
          </a:xfrm>
        </p:spPr>
        <p:txBody>
          <a:bodyPr/>
          <a:lstStyle/>
          <a:p>
            <a:pPr>
              <a:spcBef>
                <a:spcPts val="600"/>
              </a:spcBef>
              <a:spcAft>
                <a:spcPts val="600"/>
              </a:spcAft>
            </a:pPr>
            <a:r>
              <a:rPr lang="en-US" altLang="zh-CN" sz="2000" dirty="0"/>
              <a:t>Three phases are </a:t>
            </a:r>
            <a:r>
              <a:rPr lang="en-US" altLang="zh-CN" sz="2000" dirty="0" smtClean="0"/>
              <a:t>defined as </a:t>
            </a:r>
            <a:r>
              <a:rPr lang="en-US" altLang="zh-CN" sz="2000" dirty="0"/>
              <a:t>follows</a:t>
            </a:r>
            <a:r>
              <a:rPr lang="en-US" altLang="zh-CN" sz="2000" dirty="0" smtClean="0"/>
              <a:t>.</a:t>
            </a:r>
            <a:endParaRPr lang="en-US" altLang="zh-CN" dirty="0"/>
          </a:p>
          <a:p>
            <a:pPr indent="342900" algn="just">
              <a:spcBef>
                <a:spcPts val="0"/>
              </a:spcBef>
              <a:spcAft>
                <a:spcPts val="0"/>
              </a:spcAft>
              <a:buFont typeface="Wingdings" panose="05000000000000000000" pitchFamily="2" charset="2"/>
              <a:buChar char="Ø"/>
            </a:pPr>
            <a:r>
              <a:rPr lang="en-US" altLang="zh-CN" sz="1800" dirty="0">
                <a:solidFill>
                  <a:srgbClr val="000000"/>
                </a:solidFill>
              </a:rPr>
              <a:t>N</a:t>
            </a:r>
            <a:r>
              <a:rPr lang="en-US" altLang="zh-CN" sz="1800" dirty="0" smtClean="0">
                <a:solidFill>
                  <a:srgbClr val="000000"/>
                </a:solidFill>
              </a:rPr>
              <a:t>egotiation phase</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negotiation phase, initiator negotiat</a:t>
            </a:r>
            <a:r>
              <a:rPr lang="en-US" altLang="zh-CN" sz="1600" b="0" dirty="0" smtClean="0"/>
              <a:t>es </a:t>
            </a:r>
            <a:r>
              <a:rPr lang="en-US" altLang="zh-CN" sz="1600" b="0" dirty="0" smtClean="0">
                <a:solidFill>
                  <a:srgbClr val="000000"/>
                </a:solidFill>
              </a:rPr>
              <a:t>with the station who will participate in the sensing session and identi</a:t>
            </a:r>
            <a:r>
              <a:rPr lang="en-US" altLang="zh-CN" sz="1600" b="0" dirty="0" smtClean="0"/>
              <a:t>fies </a:t>
            </a:r>
            <a:r>
              <a:rPr lang="en-US" altLang="zh-CN" sz="1600" b="0" dirty="0" smtClean="0">
                <a:solidFill>
                  <a:srgbClr val="000000"/>
                </a:solidFill>
              </a:rPr>
              <a:t>the transmitter, receiver and processer.</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Measurement phase </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measurement phase, sensing transmitter transmits the illumination signal to illuminate the area of interest, sensing receiver receives the echo signal to measure the area of interest.</a:t>
            </a:r>
          </a:p>
          <a:p>
            <a:pPr indent="0" algn="just">
              <a:spcBef>
                <a:spcPts val="0"/>
              </a:spcBef>
              <a:spcAft>
                <a:spcPts val="0"/>
              </a:spcAft>
              <a:buNone/>
            </a:pP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smtClean="0">
                <a:solidFill>
                  <a:srgbClr val="000000"/>
                </a:solidFill>
              </a:rPr>
              <a:t>Feedback phase(if needed)</a:t>
            </a:r>
            <a:endParaRPr lang="en-US" altLang="zh-CN" sz="1800" dirty="0">
              <a:solidFill>
                <a:srgbClr val="000000"/>
              </a:solidFill>
            </a:endParaRPr>
          </a:p>
          <a:p>
            <a:pPr indent="0" algn="just">
              <a:spcBef>
                <a:spcPts val="0"/>
              </a:spcBef>
              <a:spcAft>
                <a:spcPts val="0"/>
              </a:spcAft>
              <a:buNone/>
            </a:pPr>
            <a:r>
              <a:rPr lang="en-US" altLang="zh-CN" sz="1600" b="0" dirty="0" smtClean="0">
                <a:solidFill>
                  <a:srgbClr val="000000"/>
                </a:solidFill>
              </a:rPr>
              <a:t>During the feedback phase, two kinds of information could be feedback to the initiator. </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initiator also is the sensing processor, sensing measurement(s</a:t>
            </a:r>
            <a:r>
              <a:rPr lang="en-US" altLang="zh-CN" sz="1400" b="0" dirty="0">
                <a:solidFill>
                  <a:srgbClr val="000000"/>
                </a:solidFill>
              </a:rPr>
              <a:t>) </a:t>
            </a:r>
            <a:r>
              <a:rPr lang="en-US" altLang="zh-CN" sz="1400" b="0" dirty="0" smtClean="0">
                <a:solidFill>
                  <a:srgbClr val="000000"/>
                </a:solidFill>
              </a:rPr>
              <a:t>will be feedback to the </a:t>
            </a:r>
            <a:r>
              <a:rPr lang="en-US" altLang="zh-CN" sz="1400" b="0" dirty="0">
                <a:solidFill>
                  <a:srgbClr val="000000"/>
                </a:solidFill>
              </a:rPr>
              <a:t>initiator </a:t>
            </a:r>
            <a:r>
              <a:rPr lang="en-US" altLang="zh-CN" sz="1400" b="0" dirty="0" smtClean="0">
                <a:solidFill>
                  <a:srgbClr val="000000"/>
                </a:solidFill>
              </a:rPr>
              <a:t>and processed to get the sensing result.</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a:t>
            </a:r>
            <a:r>
              <a:rPr lang="en-US" altLang="zh-CN" sz="1400" b="0" dirty="0">
                <a:solidFill>
                  <a:srgbClr val="000000"/>
                </a:solidFill>
              </a:rPr>
              <a:t>initiator </a:t>
            </a:r>
            <a:r>
              <a:rPr lang="en-US" altLang="zh-CN" sz="1400" b="0" dirty="0" smtClean="0">
                <a:solidFill>
                  <a:srgbClr val="000000"/>
                </a:solidFill>
              </a:rPr>
              <a:t>is not the </a:t>
            </a:r>
            <a:r>
              <a:rPr lang="en-US" altLang="zh-CN" sz="1400" b="0" dirty="0">
                <a:solidFill>
                  <a:srgbClr val="000000"/>
                </a:solidFill>
              </a:rPr>
              <a:t>sensing </a:t>
            </a:r>
            <a:r>
              <a:rPr lang="en-US" altLang="zh-CN" sz="1400" b="0" dirty="0" smtClean="0">
                <a:solidFill>
                  <a:srgbClr val="000000"/>
                </a:solidFill>
              </a:rPr>
              <a:t>processor, sensing measurement(s</a:t>
            </a:r>
            <a:r>
              <a:rPr lang="en-US" altLang="zh-CN" sz="1400" b="0" dirty="0">
                <a:solidFill>
                  <a:srgbClr val="000000"/>
                </a:solidFill>
              </a:rPr>
              <a:t>) will be </a:t>
            </a:r>
            <a:r>
              <a:rPr lang="en-US" altLang="zh-CN" sz="1400" b="0" dirty="0" smtClean="0">
                <a:solidFill>
                  <a:srgbClr val="000000"/>
                </a:solidFill>
              </a:rPr>
              <a:t>sent to the sensing processor and the sensing result will be reported to sensing initiator.</a:t>
            </a:r>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6</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1307501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Definitions of </a:t>
            </a:r>
            <a:r>
              <a:rPr lang="en-US" altLang="zh-CN" dirty="0"/>
              <a:t>s</a:t>
            </a:r>
            <a:r>
              <a:rPr lang="en-US" altLang="zh-CN" dirty="0" smtClean="0"/>
              <a:t>ensing types</a:t>
            </a:r>
            <a:endParaRPr lang="zh-CN" altLang="en-US" dirty="0"/>
          </a:p>
        </p:txBody>
      </p:sp>
      <p:sp>
        <p:nvSpPr>
          <p:cNvPr id="3" name="内容占位符 2"/>
          <p:cNvSpPr>
            <a:spLocks noGrp="1"/>
          </p:cNvSpPr>
          <p:nvPr>
            <p:ph idx="1"/>
          </p:nvPr>
        </p:nvSpPr>
        <p:spPr>
          <a:xfrm>
            <a:off x="177766" y="2019300"/>
            <a:ext cx="3784634" cy="3771900"/>
          </a:xfrm>
        </p:spPr>
        <p:txBody>
          <a:bodyPr/>
          <a:lstStyle/>
          <a:p>
            <a:pPr marL="0" indent="0">
              <a:buNone/>
            </a:pPr>
            <a:r>
              <a:rPr lang="en-US" altLang="zh-CN" sz="1600" b="0" dirty="0" smtClean="0"/>
              <a:t>The transmitter and receiver do not need to be synchronized.</a:t>
            </a:r>
          </a:p>
          <a:p>
            <a:pPr marL="0" indent="0">
              <a:buNone/>
            </a:pPr>
            <a:endParaRPr lang="en-US" altLang="zh-CN" sz="1400" b="0" dirty="0" smtClean="0"/>
          </a:p>
          <a:p>
            <a:pPr marL="0" indent="0">
              <a:buNone/>
            </a:pPr>
            <a:endParaRPr lang="en-US" altLang="zh-CN" sz="1400" b="0" dirty="0" smtClean="0"/>
          </a:p>
          <a:p>
            <a:pPr marL="0" indent="342900">
              <a:buFont typeface="Wingdings" panose="05000000000000000000" pitchFamily="2" charset="2"/>
              <a:buChar char="Ø"/>
            </a:pPr>
            <a:r>
              <a:rPr lang="en-US" altLang="zh-CN" sz="1600" b="0" dirty="0" smtClean="0"/>
              <a:t>Coordinated </a:t>
            </a:r>
          </a:p>
          <a:p>
            <a:pPr marL="0" indent="0">
              <a:buNone/>
            </a:pPr>
            <a:r>
              <a:rPr lang="en-US" altLang="zh-CN" sz="1400" b="0" dirty="0" smtClean="0">
                <a:solidFill>
                  <a:srgbClr val="0000FF"/>
                </a:solidFill>
              </a:rPr>
              <a:t>Sensing transmitter(s) will be involved </a:t>
            </a:r>
            <a:r>
              <a:rPr lang="en-US" altLang="zh-CN" sz="1400" b="0" dirty="0" smtClean="0"/>
              <a:t>in the sensing session and would transmit illumination signal to illuminate the</a:t>
            </a:r>
            <a:r>
              <a:rPr lang="en-US" altLang="zh-CN" sz="1400" b="0" dirty="0">
                <a:solidFill>
                  <a:srgbClr val="000000"/>
                </a:solidFill>
              </a:rPr>
              <a:t> area of interest</a:t>
            </a:r>
            <a:r>
              <a:rPr lang="en-US" altLang="zh-CN" sz="1400" b="0" dirty="0" smtClean="0"/>
              <a:t>. The sensing receiver receives the echo signal to measure the area of interest.</a:t>
            </a:r>
            <a:endParaRPr lang="en-US" altLang="zh-CN" sz="1200" b="0" dirty="0" smtClean="0"/>
          </a:p>
          <a:p>
            <a:pPr marL="0" indent="342900">
              <a:buFont typeface="Wingdings" panose="05000000000000000000" pitchFamily="2" charset="2"/>
              <a:buChar char="Ø"/>
            </a:pPr>
            <a:r>
              <a:rPr lang="en-US" altLang="zh-CN" sz="1600" b="0" dirty="0"/>
              <a:t>Un-coordinated </a:t>
            </a:r>
            <a:endParaRPr lang="en-US" altLang="zh-CN" sz="1600" b="0" dirty="0" smtClean="0"/>
          </a:p>
          <a:p>
            <a:pPr marL="0" indent="0">
              <a:buNone/>
            </a:pPr>
            <a:r>
              <a:rPr lang="en-US" altLang="zh-CN" sz="1400" b="0" dirty="0">
                <a:solidFill>
                  <a:srgbClr val="0000FF"/>
                </a:solidFill>
              </a:rPr>
              <a:t>There is no </a:t>
            </a:r>
            <a:r>
              <a:rPr lang="en-US" altLang="zh-CN" sz="1400" b="0" dirty="0" smtClean="0">
                <a:solidFill>
                  <a:srgbClr val="0000FF"/>
                </a:solidFill>
              </a:rPr>
              <a:t>dedicated sensing </a:t>
            </a:r>
            <a:r>
              <a:rPr lang="en-US" altLang="zh-CN" sz="1400" b="0" dirty="0">
                <a:solidFill>
                  <a:srgbClr val="0000FF"/>
                </a:solidFill>
              </a:rPr>
              <a:t>transmitter </a:t>
            </a:r>
            <a:r>
              <a:rPr lang="en-US" altLang="zh-CN" sz="1400" b="0" dirty="0" smtClean="0"/>
              <a:t>involved in the sensing session and </a:t>
            </a:r>
            <a:r>
              <a:rPr lang="en-US" altLang="zh-CN" sz="1400" b="0" dirty="0"/>
              <a:t>the </a:t>
            </a:r>
            <a:r>
              <a:rPr lang="en-US" altLang="zh-CN" sz="1400" b="0" dirty="0" smtClean="0"/>
              <a:t>sensing receiver measures the area of interest by receiving the </a:t>
            </a:r>
            <a:r>
              <a:rPr lang="en-US" altLang="zh-CN" sz="1400" b="0" dirty="0"/>
              <a:t>illumination </a:t>
            </a:r>
            <a:r>
              <a:rPr lang="en-US" altLang="zh-CN" sz="1400" b="0" dirty="0" smtClean="0"/>
              <a:t>signal in the environment.</a:t>
            </a:r>
            <a:endParaRPr lang="en-US" altLang="zh-CN" sz="14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7</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6" name="圆角矩形 5"/>
          <p:cNvSpPr/>
          <p:nvPr/>
        </p:nvSpPr>
        <p:spPr bwMode="auto">
          <a:xfrm>
            <a:off x="194827" y="1905000"/>
            <a:ext cx="3784634" cy="4419600"/>
          </a:xfrm>
          <a:prstGeom prst="roundRect">
            <a:avLst>
              <a:gd name="adj" fmla="val 1322"/>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1066800" y="1600200"/>
            <a:ext cx="1905000" cy="304800"/>
          </a:xfrm>
          <a:prstGeom prst="rect">
            <a:avLst/>
          </a:prstGeom>
          <a:solidFill>
            <a:srgbClr val="0070C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a:solidFill>
                  <a:schemeClr val="bg1"/>
                </a:solidFill>
              </a:rPr>
              <a:t>CSI </a:t>
            </a:r>
            <a:r>
              <a:rPr lang="en-US" altLang="zh-CN" sz="1400" b="1" dirty="0" smtClean="0">
                <a:solidFill>
                  <a:schemeClr val="bg1"/>
                </a:solidFill>
              </a:rPr>
              <a:t>based sensing</a:t>
            </a:r>
            <a:endParaRPr lang="en-US" altLang="zh-CN" sz="1400" b="1" dirty="0">
              <a:solidFill>
                <a:schemeClr val="bg1"/>
              </a:solidFill>
            </a:endParaRPr>
          </a:p>
        </p:txBody>
      </p:sp>
      <p:grpSp>
        <p:nvGrpSpPr>
          <p:cNvPr id="12" name="组合 11"/>
          <p:cNvGrpSpPr/>
          <p:nvPr/>
        </p:nvGrpSpPr>
        <p:grpSpPr>
          <a:xfrm>
            <a:off x="4055662" y="1600200"/>
            <a:ext cx="5012138" cy="4724400"/>
            <a:chOff x="4055662" y="1828800"/>
            <a:chExt cx="5012138" cy="4724400"/>
          </a:xfrm>
        </p:grpSpPr>
        <p:sp>
          <p:nvSpPr>
            <p:cNvPr id="8" name="内容占位符 2"/>
            <p:cNvSpPr txBox="1">
              <a:spLocks/>
            </p:cNvSpPr>
            <p:nvPr/>
          </p:nvSpPr>
          <p:spPr bwMode="auto">
            <a:xfrm>
              <a:off x="4114799" y="2247900"/>
              <a:ext cx="4953001"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1600" b="0" dirty="0" smtClean="0"/>
                <a:t>The </a:t>
              </a:r>
              <a:r>
                <a:rPr lang="en-US" altLang="zh-CN" sz="1600" b="0" dirty="0"/>
                <a:t>transmitter and receiver are usually </a:t>
              </a:r>
              <a:r>
                <a:rPr lang="en-US" altLang="zh-CN" sz="1600" b="0" dirty="0" smtClean="0"/>
                <a:t>synchronized (usually ask for much higher synchronization performance than wireless communication, e.g. STF ).</a:t>
              </a:r>
            </a:p>
            <a:p>
              <a:pPr marL="0" indent="0">
                <a:buNone/>
              </a:pPr>
              <a:endParaRPr lang="en-US" altLang="zh-CN" sz="1600" b="0" dirty="0"/>
            </a:p>
            <a:p>
              <a:pPr marL="0" indent="342900">
                <a:buFont typeface="Wingdings" panose="05000000000000000000" pitchFamily="2" charset="2"/>
                <a:buChar char="Ø"/>
              </a:pPr>
              <a:r>
                <a:rPr lang="en-US" altLang="zh-CN" sz="1600" b="0" dirty="0"/>
                <a:t>Active radar (coordinated)</a:t>
              </a:r>
            </a:p>
            <a:p>
              <a:pPr marL="0" indent="0">
                <a:buFontTx/>
                <a:buNone/>
              </a:pPr>
              <a:r>
                <a:rPr lang="en-US" altLang="zh-CN" sz="1200" b="0" dirty="0">
                  <a:solidFill>
                    <a:srgbClr val="0000FF"/>
                  </a:solidFill>
                </a:rPr>
                <a:t>Sensing transmitter(s) will be involved </a:t>
              </a:r>
              <a:r>
                <a:rPr lang="en-US" altLang="zh-CN" sz="1200" b="0" dirty="0"/>
                <a:t>in the sensing session and would transmit illumination signal to illuminate the area of interest. The sensing receiver receives </a:t>
              </a:r>
              <a:r>
                <a:rPr lang="en-US" altLang="zh-CN" sz="1200" b="0" dirty="0" smtClean="0"/>
                <a:t>the echo </a:t>
              </a:r>
              <a:r>
                <a:rPr lang="en-US" altLang="zh-CN" sz="1200" b="0" dirty="0"/>
                <a:t>signal to measure the area. There could be different geometries for active radar, e.g.</a:t>
              </a:r>
            </a:p>
            <a:p>
              <a:pPr marL="0" indent="285750">
                <a:buFont typeface="Arial" panose="020B0604020202020204" pitchFamily="34" charset="0"/>
                <a:buChar char="•"/>
              </a:pPr>
              <a:r>
                <a:rPr lang="en-US" altLang="zh-CN" sz="1200" b="0" dirty="0"/>
                <a:t>Monostatic radar </a:t>
              </a:r>
            </a:p>
            <a:p>
              <a:pPr marL="0" indent="285750">
                <a:buFont typeface="Arial" panose="020B0604020202020204" pitchFamily="34" charset="0"/>
                <a:buChar char="•"/>
              </a:pPr>
              <a:r>
                <a:rPr lang="en-US" altLang="zh-CN" sz="1200" b="0" dirty="0" err="1"/>
                <a:t>Bistatic</a:t>
              </a:r>
              <a:r>
                <a:rPr lang="en-US" altLang="zh-CN" sz="1200" b="0" dirty="0"/>
                <a:t> radar </a:t>
              </a:r>
            </a:p>
            <a:p>
              <a:pPr marL="0" indent="285750">
                <a:buFont typeface="Arial" panose="020B0604020202020204" pitchFamily="34" charset="0"/>
                <a:buChar char="•"/>
              </a:pPr>
              <a:r>
                <a:rPr lang="en-US" altLang="zh-CN" sz="1200" b="0" dirty="0" err="1"/>
                <a:t>Multistatic</a:t>
              </a:r>
              <a:r>
                <a:rPr lang="en-US" altLang="zh-CN" sz="1200" b="0" dirty="0"/>
                <a:t> radar </a:t>
              </a:r>
            </a:p>
            <a:p>
              <a:pPr marL="0" indent="342900">
                <a:buFont typeface="Wingdings" panose="05000000000000000000" pitchFamily="2" charset="2"/>
                <a:buChar char="Ø"/>
              </a:pPr>
              <a:r>
                <a:rPr lang="en-US" altLang="zh-CN" sz="1600" b="0" dirty="0"/>
                <a:t>Passive radar (un-coordinated)</a:t>
              </a:r>
            </a:p>
            <a:p>
              <a:pPr marL="0" indent="0">
                <a:buFontTx/>
                <a:buNone/>
              </a:pPr>
              <a:r>
                <a:rPr lang="en-US" altLang="zh-CN" sz="1200" b="0" dirty="0">
                  <a:solidFill>
                    <a:srgbClr val="0000FF"/>
                  </a:solidFill>
                </a:rPr>
                <a:t>There is no dedicated sensing transmitter </a:t>
              </a:r>
              <a:r>
                <a:rPr lang="en-US" altLang="zh-CN" sz="1200" b="0" dirty="0"/>
                <a:t>involved in the sensing session and the sensing receiver </a:t>
              </a:r>
              <a:r>
                <a:rPr lang="en-US" altLang="zh-CN" sz="1200" b="0" dirty="0" smtClean="0"/>
                <a:t>measures </a:t>
              </a:r>
              <a:r>
                <a:rPr lang="en-US" altLang="zh-CN" sz="1200" b="0" dirty="0"/>
                <a:t>the area of interest by receiving the illumination signal in the environment. Although the transmitter and receiver are not synchronized in the passive radar, the reference signal channel and echo signal channel at the receiver are synchronized.</a:t>
              </a:r>
            </a:p>
            <a:p>
              <a:endParaRPr lang="en-US" altLang="zh-CN" sz="1600" kern="0" dirty="0"/>
            </a:p>
          </p:txBody>
        </p:sp>
        <p:sp>
          <p:nvSpPr>
            <p:cNvPr id="10" name="圆角矩形 9"/>
            <p:cNvSpPr/>
            <p:nvPr/>
          </p:nvSpPr>
          <p:spPr bwMode="auto">
            <a:xfrm>
              <a:off x="4055662" y="2133600"/>
              <a:ext cx="4935937" cy="4419600"/>
            </a:xfrm>
            <a:prstGeom prst="roundRect">
              <a:avLst>
                <a:gd name="adj" fmla="val 1322"/>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5486400" y="1828800"/>
              <a:ext cx="2133600" cy="304800"/>
            </a:xfrm>
            <a:prstGeom prst="rect">
              <a:avLst/>
            </a:prstGeom>
            <a:solidFill>
              <a:srgbClr val="C00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smtClean="0">
                  <a:solidFill>
                    <a:schemeClr val="bg1"/>
                  </a:solidFill>
                </a:rPr>
                <a:t>Radar based sensing</a:t>
              </a:r>
              <a:endParaRPr lang="en-US" altLang="zh-CN" sz="1400" b="1" dirty="0">
                <a:solidFill>
                  <a:schemeClr val="bg1"/>
                </a:solidFill>
              </a:endParaRPr>
            </a:p>
          </p:txBody>
        </p:sp>
      </p:grpSp>
    </p:spTree>
    <p:extLst>
      <p:ext uri="{BB962C8B-B14F-4D97-AF65-F5344CB8AC3E}">
        <p14:creationId xmlns:p14="http://schemas.microsoft.com/office/powerpoint/2010/main" val="2743676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Scenarios of WLAN sensing</a:t>
            </a:r>
            <a:endParaRPr lang="zh-CN" alt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8</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8" name="日期占位符 3"/>
          <p:cNvSpPr txBox="1">
            <a:spLocks/>
          </p:cNvSpPr>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t>January 2021</a:t>
            </a:r>
            <a:endParaRPr lang="en-US" altLang="zh-CN" dirty="0"/>
          </a:p>
        </p:txBody>
      </p:sp>
      <p:sp>
        <p:nvSpPr>
          <p:cNvPr id="12" name="内容占位符 2"/>
          <p:cNvSpPr>
            <a:spLocks noGrp="1"/>
          </p:cNvSpPr>
          <p:nvPr>
            <p:ph idx="1"/>
          </p:nvPr>
        </p:nvSpPr>
        <p:spPr>
          <a:xfrm>
            <a:off x="457200" y="5562600"/>
            <a:ext cx="8153400" cy="762000"/>
          </a:xfrm>
        </p:spPr>
        <p:txBody>
          <a:bodyPr/>
          <a:lstStyle/>
          <a:p>
            <a:pPr marL="180000" indent="-180000"/>
            <a:r>
              <a:rPr lang="en-US" altLang="zh-CN" sz="1400" b="0" dirty="0" smtClean="0"/>
              <a:t>The scenarios of WLAN sensing are quite complicated and we classify them into different categories.</a:t>
            </a:r>
          </a:p>
          <a:p>
            <a:pPr marL="180000" indent="-180000"/>
            <a:r>
              <a:rPr lang="en-US" altLang="zh-CN" sz="1400" b="0" dirty="0" smtClean="0"/>
              <a:t>Each individual scenario is further discussed in the following slides. </a:t>
            </a:r>
            <a:endParaRPr lang="en-US" altLang="zh-CN" sz="1400" b="0" dirty="0"/>
          </a:p>
          <a:p>
            <a:pPr marL="0" indent="0">
              <a:buNone/>
            </a:pPr>
            <a:endParaRPr lang="en-US" altLang="zh-CN" sz="1200" b="0" dirty="0" smtClean="0"/>
          </a:p>
          <a:p>
            <a:endParaRPr lang="en-US" altLang="zh-CN" sz="1400" b="0" dirty="0" smtClean="0"/>
          </a:p>
        </p:txBody>
      </p:sp>
      <p:pic>
        <p:nvPicPr>
          <p:cNvPr id="13" name="图片 12"/>
          <p:cNvPicPr>
            <a:picLocks noChangeAspect="1"/>
          </p:cNvPicPr>
          <p:nvPr/>
        </p:nvPicPr>
        <p:blipFill>
          <a:blip r:embed="rId2"/>
          <a:stretch>
            <a:fillRect/>
          </a:stretch>
        </p:blipFill>
        <p:spPr>
          <a:xfrm>
            <a:off x="0" y="1683462"/>
            <a:ext cx="9144000" cy="3491075"/>
          </a:xfrm>
          <a:prstGeom prst="rect">
            <a:avLst/>
          </a:prstGeom>
        </p:spPr>
      </p:pic>
    </p:spTree>
    <p:extLst>
      <p:ext uri="{BB962C8B-B14F-4D97-AF65-F5344CB8AC3E}">
        <p14:creationId xmlns:p14="http://schemas.microsoft.com/office/powerpoint/2010/main" val="194661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a:t>
            </a:r>
            <a:r>
              <a:rPr lang="en-US" altLang="zh-CN" sz="2800" dirty="0" smtClean="0"/>
              <a:t>sensing</a:t>
            </a:r>
            <a:r>
              <a:rPr lang="en-GB" altLang="zh-CN" sz="2800" dirty="0" smtClean="0"/>
              <a:t> </a:t>
            </a:r>
            <a:r>
              <a:rPr lang="en-US" altLang="zh-CN" sz="2800" dirty="0" smtClean="0"/>
              <a:t>1-1</a:t>
            </a:r>
            <a:br>
              <a:rPr lang="en-US" altLang="zh-CN" sz="2800" dirty="0" smtClean="0"/>
            </a:br>
            <a:r>
              <a:rPr lang="en-US" altLang="zh-CN" sz="2000" b="0" dirty="0" smtClean="0"/>
              <a:t>Coordinated CSI based sensing(one transmitter and one receiver)</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9</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20" name="内容占位符 2"/>
          <p:cNvSpPr txBox="1">
            <a:spLocks/>
          </p:cNvSpPr>
          <p:nvPr/>
        </p:nvSpPr>
        <p:spPr bwMode="auto">
          <a:xfrm>
            <a:off x="76199" y="3962399"/>
            <a:ext cx="8991601"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smtClean="0"/>
              <a:t>Left figure:</a:t>
            </a:r>
          </a:p>
          <a:p>
            <a:pPr marL="580050" lvl="1" indent="-180000"/>
            <a:r>
              <a:rPr lang="en-US" altLang="zh-CN" sz="1100" b="0" dirty="0" smtClean="0"/>
              <a:t>STA1 </a:t>
            </a:r>
            <a:r>
              <a:rPr lang="en-US" altLang="zh-CN" sz="1100" b="0" dirty="0"/>
              <a:t>is the sensing </a:t>
            </a:r>
            <a:r>
              <a:rPr lang="en-US" altLang="zh-CN" sz="1100" b="0" dirty="0" smtClean="0"/>
              <a:t>initiator(non-standalone </a:t>
            </a:r>
            <a:r>
              <a:rPr lang="en-US" altLang="zh-CN" sz="1100" b="0" dirty="0"/>
              <a:t>initiator</a:t>
            </a:r>
            <a:r>
              <a:rPr lang="en-US" altLang="zh-CN" sz="1100" b="0" dirty="0" smtClean="0"/>
              <a:t>) </a:t>
            </a:r>
            <a:r>
              <a:rPr lang="en-US" altLang="zh-CN" sz="1100" b="0" dirty="0"/>
              <a:t>and sensing </a:t>
            </a:r>
            <a:r>
              <a:rPr lang="en-US" altLang="zh-CN" sz="1100" b="0" dirty="0" smtClean="0"/>
              <a:t>receiver</a:t>
            </a:r>
            <a:r>
              <a:rPr lang="en-US" altLang="zh-CN" sz="1100" dirty="0" smtClean="0"/>
              <a:t>, </a:t>
            </a:r>
            <a:r>
              <a:rPr lang="en-US" altLang="zh-CN" sz="1100" b="0" dirty="0" smtClean="0"/>
              <a:t>STA2 </a:t>
            </a:r>
            <a:r>
              <a:rPr lang="en-US" altLang="zh-CN" sz="1100" b="0" dirty="0"/>
              <a:t>is the sensing </a:t>
            </a:r>
            <a:r>
              <a:rPr lang="en-US" altLang="zh-CN" sz="1100" b="0" dirty="0" smtClean="0"/>
              <a:t>transmitter.</a:t>
            </a:r>
            <a:endParaRPr lang="en-US" altLang="zh-CN" sz="1100" b="0" dirty="0"/>
          </a:p>
          <a:p>
            <a:pPr marL="580050" lvl="1" indent="-180000"/>
            <a:r>
              <a:rPr lang="en-US" altLang="zh-CN" sz="1100" b="0" dirty="0"/>
              <a:t>STA1 </a:t>
            </a:r>
            <a:r>
              <a:rPr lang="en-US" altLang="zh-CN" sz="1100" b="0" dirty="0" smtClean="0"/>
              <a:t>initiates </a:t>
            </a:r>
            <a:r>
              <a:rPr lang="en-US" altLang="zh-CN" sz="1100" b="0" dirty="0"/>
              <a:t>the sensing session, </a:t>
            </a:r>
            <a:r>
              <a:rPr lang="en-US" altLang="zh-CN" sz="1100" b="0" dirty="0" smtClean="0"/>
              <a:t>STA2 transmits </a:t>
            </a:r>
            <a:r>
              <a:rPr lang="en-US" altLang="zh-CN" sz="1100" b="0" dirty="0"/>
              <a:t>the </a:t>
            </a:r>
            <a:r>
              <a:rPr lang="en-US" altLang="zh-CN" sz="1100" dirty="0" smtClean="0"/>
              <a:t>illumination</a:t>
            </a:r>
            <a:r>
              <a:rPr lang="en-US" altLang="zh-CN" sz="1100" b="0" dirty="0" smtClean="0"/>
              <a:t> </a:t>
            </a:r>
            <a:r>
              <a:rPr lang="en-US" altLang="zh-CN" sz="1100" b="0" dirty="0"/>
              <a:t>signal </a:t>
            </a:r>
            <a:r>
              <a:rPr lang="en-US" altLang="zh-CN" sz="1100" b="0" dirty="0" smtClean="0"/>
              <a:t>and STA1 receives the echo signal to </a:t>
            </a:r>
            <a:r>
              <a:rPr lang="en-US" altLang="zh-CN" sz="1100" b="0" dirty="0"/>
              <a:t>measure the area of interest.</a:t>
            </a:r>
          </a:p>
          <a:p>
            <a:pPr marL="580050" lvl="1" indent="-180000"/>
            <a:r>
              <a:rPr lang="en-US" altLang="zh-CN" sz="1100" dirty="0" smtClean="0"/>
              <a:t>The echo signal received at STA1 could be processed to get the desired information.</a:t>
            </a:r>
            <a:endParaRPr lang="en-US" altLang="zh-CN" sz="1100" b="0" dirty="0"/>
          </a:p>
          <a:p>
            <a:pPr marL="180000" indent="-180000"/>
            <a:r>
              <a:rPr lang="en-US" altLang="zh-CN" sz="1200" b="0" dirty="0" smtClean="0"/>
              <a:t>Middle figure</a:t>
            </a:r>
          </a:p>
          <a:p>
            <a:pPr marL="580050" lvl="1" indent="-180000"/>
            <a:r>
              <a:rPr lang="en-US" altLang="zh-CN" sz="1100" dirty="0"/>
              <a:t>STA1 is the sensing initiator(non-standalone initiator) and sensing transmitter, STA2 is the sensing receiver</a:t>
            </a:r>
            <a:r>
              <a:rPr lang="en-US" altLang="zh-CN" sz="1100" dirty="0" smtClean="0"/>
              <a:t>.</a:t>
            </a:r>
          </a:p>
          <a:p>
            <a:pPr marL="580050" lvl="1" indent="-180000"/>
            <a:r>
              <a:rPr lang="en-US" altLang="zh-CN" sz="1100" dirty="0"/>
              <a:t>STA1 initiates the sensing session, </a:t>
            </a:r>
            <a:r>
              <a:rPr lang="en-US" altLang="zh-CN" sz="1100" dirty="0" smtClean="0"/>
              <a:t>transmits </a:t>
            </a:r>
            <a:r>
              <a:rPr lang="en-US" altLang="zh-CN" sz="1100" dirty="0"/>
              <a:t>the illumination signal and </a:t>
            </a:r>
            <a:r>
              <a:rPr lang="en-US" altLang="zh-CN" sz="1100" dirty="0" smtClean="0"/>
              <a:t>STA2 </a:t>
            </a:r>
            <a:r>
              <a:rPr lang="en-US" altLang="zh-CN" sz="1100" dirty="0"/>
              <a:t>receives the echo signal to measure the area of interest.</a:t>
            </a:r>
          </a:p>
          <a:p>
            <a:pPr marL="580050" lvl="1" indent="-180000"/>
            <a:r>
              <a:rPr lang="en-US" altLang="zh-CN" sz="1100" dirty="0" smtClean="0"/>
              <a:t>Sensing measurement or result could be fed back to sensing initiator (STA1) as request.</a:t>
            </a:r>
            <a:endParaRPr lang="en-US" altLang="zh-CN" sz="1100" dirty="0"/>
          </a:p>
          <a:p>
            <a:pPr marL="180000" indent="-180000"/>
            <a:r>
              <a:rPr lang="en-US" altLang="zh-CN" sz="1200" b="0" dirty="0" smtClean="0"/>
              <a:t>Right figure</a:t>
            </a:r>
          </a:p>
          <a:p>
            <a:pPr marL="580050" lvl="1" indent="-180000"/>
            <a:r>
              <a:rPr lang="en-US" altLang="zh-CN" sz="1100" dirty="0"/>
              <a:t>STA1 is the sensing </a:t>
            </a:r>
            <a:r>
              <a:rPr lang="en-US" altLang="zh-CN" sz="1100" dirty="0" smtClean="0"/>
              <a:t>initiator(standalone </a:t>
            </a:r>
            <a:r>
              <a:rPr lang="en-US" altLang="zh-CN" sz="1100" dirty="0"/>
              <a:t>initiator</a:t>
            </a:r>
            <a:r>
              <a:rPr lang="en-US" altLang="zh-CN" sz="1100" dirty="0" smtClean="0"/>
              <a:t>), STA3 is the sensing </a:t>
            </a:r>
            <a:r>
              <a:rPr lang="en-US" altLang="zh-CN" sz="1100" dirty="0"/>
              <a:t>transmitter, STA2 is the sensing receiver</a:t>
            </a:r>
            <a:r>
              <a:rPr lang="en-US" altLang="zh-CN" sz="1100" dirty="0" smtClean="0"/>
              <a:t>.</a:t>
            </a:r>
          </a:p>
          <a:p>
            <a:pPr marL="580050" lvl="1" indent="-180000"/>
            <a:r>
              <a:rPr lang="en-US" altLang="zh-CN" sz="1100" dirty="0" smtClean="0"/>
              <a:t>STA1 </a:t>
            </a:r>
            <a:r>
              <a:rPr lang="en-US" altLang="zh-CN" sz="1100" dirty="0"/>
              <a:t>initiates the sensing session, </a:t>
            </a:r>
            <a:r>
              <a:rPr lang="en-US" altLang="zh-CN" sz="1100" dirty="0" smtClean="0"/>
              <a:t>STA3 transmits </a:t>
            </a:r>
            <a:r>
              <a:rPr lang="en-US" altLang="zh-CN" sz="1100" dirty="0"/>
              <a:t>the illumination signal and STA2 receives the echo signal to measure the area of interest</a:t>
            </a:r>
            <a:r>
              <a:rPr lang="en-US" altLang="zh-CN" sz="1100" dirty="0" smtClean="0"/>
              <a:t>.</a:t>
            </a:r>
          </a:p>
          <a:p>
            <a:pPr marL="580050" lvl="1" indent="-180000"/>
            <a:r>
              <a:rPr lang="en-US" altLang="zh-CN" sz="1100" dirty="0"/>
              <a:t>Sensing measurement or result could be </a:t>
            </a:r>
            <a:r>
              <a:rPr lang="en-US" altLang="zh-CN" sz="1100" dirty="0" smtClean="0"/>
              <a:t>reported to </a:t>
            </a:r>
            <a:r>
              <a:rPr lang="en-US" altLang="zh-CN" sz="1100" dirty="0"/>
              <a:t>sensing initiator (STA1) as request</a:t>
            </a:r>
            <a:r>
              <a:rPr lang="en-US" altLang="zh-CN" sz="1100" dirty="0" smtClean="0"/>
              <a:t>.</a:t>
            </a:r>
            <a:endParaRPr lang="en-US" altLang="zh-CN" sz="1200" dirty="0"/>
          </a:p>
          <a:p>
            <a:pPr marL="580050" lvl="1" indent="-180000"/>
            <a:endParaRPr lang="en-US" altLang="zh-CN" sz="1200" dirty="0"/>
          </a:p>
        </p:txBody>
      </p:sp>
      <p:pic>
        <p:nvPicPr>
          <p:cNvPr id="8" name="图片 7"/>
          <p:cNvPicPr>
            <a:picLocks noChangeAspect="1"/>
          </p:cNvPicPr>
          <p:nvPr/>
        </p:nvPicPr>
        <p:blipFill>
          <a:blip r:embed="rId2"/>
          <a:stretch>
            <a:fillRect/>
          </a:stretch>
        </p:blipFill>
        <p:spPr>
          <a:xfrm>
            <a:off x="1862044" y="1676400"/>
            <a:ext cx="5496112" cy="2520000"/>
          </a:xfrm>
          <a:prstGeom prst="rect">
            <a:avLst/>
          </a:prstGeom>
        </p:spPr>
      </p:pic>
    </p:spTree>
    <p:extLst>
      <p:ext uri="{BB962C8B-B14F-4D97-AF65-F5344CB8AC3E}">
        <p14:creationId xmlns:p14="http://schemas.microsoft.com/office/powerpoint/2010/main" val="3745579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131135</TotalTime>
  <Words>2124</Words>
  <Application>Microsoft Office PowerPoint</Application>
  <PresentationFormat>全屏显示(4:3)</PresentationFormat>
  <Paragraphs>265</Paragraphs>
  <Slides>21</Slides>
  <Notes>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21</vt:i4>
      </vt:variant>
    </vt:vector>
  </HeadingPairs>
  <TitlesOfParts>
    <vt:vector size="27" baseType="lpstr">
      <vt:lpstr>MS PGothic</vt:lpstr>
      <vt:lpstr>MS PGothic</vt:lpstr>
      <vt:lpstr>Arial</vt:lpstr>
      <vt:lpstr>Times New Roman</vt:lpstr>
      <vt:lpstr>Wingdings</vt:lpstr>
      <vt:lpstr>802-11-Submission</vt:lpstr>
      <vt:lpstr>Definitions and scenarios of the WLAN sensing – follow ups</vt:lpstr>
      <vt:lpstr>Outline </vt:lpstr>
      <vt:lpstr>Abstract</vt:lpstr>
      <vt:lpstr>Definition of roles in WLAN sensing</vt:lpstr>
      <vt:lpstr>Definition of related terms in WLAN sensing </vt:lpstr>
      <vt:lpstr>Definition of sensing session</vt:lpstr>
      <vt:lpstr>Definitions of sensing types</vt:lpstr>
      <vt:lpstr>Scenarios of WLAN sensing</vt:lpstr>
      <vt:lpstr>Scenarios of WLAN sensing 1-1 Coordinated CSI based sensing(one transmitter and one receiver)</vt:lpstr>
      <vt:lpstr>Scenarios of WLAN sensing 1-2/3 Coordinated CSI based sensing(multi transmitter or multi receiver, participators are transmitters or receivers)</vt:lpstr>
      <vt:lpstr>Scenarios of WLAN sensing 2 Un-coordinated CSI based sensing</vt:lpstr>
      <vt:lpstr>Scenarios of WLAN sensing 3-1 Active radar sensing(one monostatic radar)</vt:lpstr>
      <vt:lpstr>Scenarios of WLAN sensing 3-2 Active radar sensing(multi monostatic radars)</vt:lpstr>
      <vt:lpstr>Scenarios of WLAN sensing 3-3 Bistatic/multistatic radar sensing</vt:lpstr>
      <vt:lpstr>Scenarios of WLAN sensing 4 Passive radar sensing</vt:lpstr>
      <vt:lpstr>Summary </vt:lpstr>
      <vt:lpstr>References </vt:lpstr>
      <vt:lpstr>SP 1</vt:lpstr>
      <vt:lpstr>SP 2</vt:lpstr>
      <vt:lpstr>SP 3</vt:lpstr>
      <vt:lpstr>SP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and scenarios of the WLAN sensing - follow ups</dc:title>
  <dc:creator>Rui Du</dc:creator>
  <cp:lastModifiedBy>durui (D)</cp:lastModifiedBy>
  <cp:revision>1520</cp:revision>
  <cp:lastPrinted>1998-02-10T13:28:06Z</cp:lastPrinted>
  <dcterms:created xsi:type="dcterms:W3CDTF">2007-04-17T18:10:23Z</dcterms:created>
  <dcterms:modified xsi:type="dcterms:W3CDTF">2021-02-02T02:00:09Z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(3)O4gG0FSip3vNlsY8EgCZkr6oubPKPzj5xE9QlVHUpFD+KYYMt+NPj3UqVXhUdhmGdIUGZmT1
xECvErLW+7k/LQrua0g2lMpGq1762/PTTP47Bc4AVzEUKasDxEAFpWWQ/rMSyg18g9gsL8jw
PsV68CsaqG90/X/cZv19nihqGeA5fz2kcgxkVHnq1p1RXYqa4jBFNUIG1mCBHL0cbOOu/+Y+
0K3YC4pLC6sGqSdeVQ</vt:lpwstr>
  </property>
  <property fmtid="{D5CDD505-2E9C-101B-9397-08002B2CF9AE}" pid="10" name="_2015_ms_pID_7253431">
    <vt:lpwstr>TgtPFGUx0faC9nEDPMHJvqFHTBd9aoV/BP8PaH7q97PxXQT2P3T/x2
Kxl0hd9DSvNJe1Zx0rSPe4EbTJFzziBdBB/gQgcX5kdkdXqlDFcgjXynjRt8856xACIPPoXF
6dazkhkpRIaJSsr/wOo2+DwI8Y6zuKf5sLn7I7A0wsrEBWkINySrrWElVszXR2PtM4h3H6c8
HBwZG2RymyxNKBWjZqLTJRdsm3nuDzeLZBCX</vt:lpwstr>
  </property>
  <property fmtid="{D5CDD505-2E9C-101B-9397-08002B2CF9AE}" pid="11" name="_2015_ms_pID_7253432">
    <vt:lpwstr>S/8zR+01qiQjHY5Rzp1m1fU=</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1610363359</vt:lpwstr>
  </property>
</Properties>
</file>