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83" r:id="rId2"/>
    <p:sldId id="285" r:id="rId3"/>
    <p:sldId id="304" r:id="rId4"/>
    <p:sldId id="307" r:id="rId5"/>
    <p:sldId id="313" r:id="rId6"/>
    <p:sldId id="314" r:id="rId7"/>
    <p:sldId id="315" r:id="rId8"/>
    <p:sldId id="319" r:id="rId9"/>
    <p:sldId id="323" r:id="rId10"/>
    <p:sldId id="321" r:id="rId11"/>
    <p:sldId id="324" r:id="rId12"/>
    <p:sldId id="308" r:id="rId13"/>
    <p:sldId id="310" r:id="rId14"/>
    <p:sldId id="293" r:id="rId15"/>
    <p:sldId id="294" r:id="rId16"/>
    <p:sldId id="325" r:id="rId17"/>
    <p:sldId id="326" r:id="rId18"/>
    <p:sldId id="322" r:id="rId19"/>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1385059" cy="276999"/>
          </a:xfrm>
        </p:spPr>
        <p:txBody>
          <a:bodyPr/>
          <a:lstStyle/>
          <a:p>
            <a:pPr>
              <a:defRPr/>
            </a:pPr>
            <a:r>
              <a:rPr lang="en-US" altLang="ko-KR" dirty="0" smtClean="0"/>
              <a:t>January, 2021</a:t>
            </a:r>
            <a:endParaRPr lang="en-US" dirty="0"/>
          </a:p>
        </p:txBody>
      </p:sp>
      <p:sp>
        <p:nvSpPr>
          <p:cNvPr id="9" name="바닥글 개체 틀 8"/>
          <p:cNvSpPr>
            <a:spLocks noGrp="1"/>
          </p:cNvSpPr>
          <p:nvPr>
            <p:ph type="ftr" sz="quarter" idx="11"/>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February, 2021</a:t>
            </a:r>
            <a:endParaRPr lang="en-US" dirty="0"/>
          </a:p>
        </p:txBody>
      </p:sp>
      <p:sp>
        <p:nvSpPr>
          <p:cNvPr id="5"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a:t>
            </a:r>
            <a:r>
              <a:rPr kumimoji="0" lang="en-US" altLang="ko-KR" sz="1800" b="1" dirty="0" smtClean="0">
                <a:cs typeface="Arial" charset="0"/>
              </a:rPr>
              <a:t>802.11-21/0145r3</a:t>
            </a:r>
            <a:endParaRPr kumimoji="0" lang="en-US" altLang="ko-KR" sz="1800" b="1" dirty="0" smtClean="0">
              <a:cs typeface="Arial"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 – Follow Ups</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2021-2-01</a:t>
            </a: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10</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5" name="Straight Connector 104"/>
          <p:cNvCxnSpPr/>
          <p:nvPr/>
        </p:nvCxnSpPr>
        <p:spPr>
          <a:xfrm>
            <a:off x="1153907" y="2643044"/>
            <a:ext cx="2720546" cy="6459"/>
          </a:xfrm>
          <a:prstGeom prst="line">
            <a:avLst/>
          </a:prstGeom>
          <a:noFill/>
          <a:ln w="6350" cap="flat" cmpd="sng" algn="ctr">
            <a:solidFill>
              <a:srgbClr val="5B9BD5"/>
            </a:solidFill>
            <a:prstDash val="solid"/>
            <a:miter lim="800000"/>
          </a:ln>
          <a:effectLst/>
        </p:spPr>
      </p:cxnSp>
      <p:cxnSp>
        <p:nvCxnSpPr>
          <p:cNvPr id="106" name="Straight Connector 105"/>
          <p:cNvCxnSpPr/>
          <p:nvPr/>
        </p:nvCxnSpPr>
        <p:spPr>
          <a:xfrm>
            <a:off x="1153907" y="3078620"/>
            <a:ext cx="2720546" cy="12224"/>
          </a:xfrm>
          <a:prstGeom prst="line">
            <a:avLst/>
          </a:prstGeom>
          <a:noFill/>
          <a:ln w="6350" cap="flat" cmpd="sng" algn="ctr">
            <a:solidFill>
              <a:srgbClr val="5B9BD5"/>
            </a:solidFill>
            <a:prstDash val="solid"/>
            <a:miter lim="800000"/>
          </a:ln>
          <a:effectLst/>
        </p:spPr>
      </p:cxnSp>
      <p:cxnSp>
        <p:nvCxnSpPr>
          <p:cNvPr id="107" name="Straight Connector 106"/>
          <p:cNvCxnSpPr/>
          <p:nvPr/>
        </p:nvCxnSpPr>
        <p:spPr>
          <a:xfrm>
            <a:off x="1153907" y="3560534"/>
            <a:ext cx="2720546" cy="938"/>
          </a:xfrm>
          <a:prstGeom prst="line">
            <a:avLst/>
          </a:prstGeom>
          <a:noFill/>
          <a:ln w="6350" cap="flat" cmpd="sng" algn="ctr">
            <a:solidFill>
              <a:srgbClr val="5B9BD5"/>
            </a:solidFill>
            <a:prstDash val="solid"/>
            <a:miter lim="800000"/>
          </a:ln>
          <a:effectLst/>
        </p:spPr>
      </p:cxnSp>
      <p:sp>
        <p:nvSpPr>
          <p:cNvPr id="111" name="TextBox 110"/>
          <p:cNvSpPr txBox="1"/>
          <p:nvPr/>
        </p:nvSpPr>
        <p:spPr>
          <a:xfrm>
            <a:off x="674053" y="2410570"/>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2" name="TextBox 111"/>
          <p:cNvSpPr txBox="1"/>
          <p:nvPr/>
        </p:nvSpPr>
        <p:spPr>
          <a:xfrm>
            <a:off x="799912" y="287013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TextBox 112"/>
          <p:cNvSpPr txBox="1"/>
          <p:nvPr/>
        </p:nvSpPr>
        <p:spPr>
          <a:xfrm>
            <a:off x="799912" y="333535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7" name="Rectangle 116"/>
          <p:cNvSpPr/>
          <p:nvPr/>
        </p:nvSpPr>
        <p:spPr>
          <a:xfrm>
            <a:off x="2154178" y="241193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8" name="TextBox 117"/>
          <p:cNvSpPr txBox="1"/>
          <p:nvPr/>
        </p:nvSpPr>
        <p:spPr>
          <a:xfrm>
            <a:off x="2132011" y="243502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19" name="Rectangle 118"/>
          <p:cNvSpPr/>
          <p:nvPr/>
        </p:nvSpPr>
        <p:spPr>
          <a:xfrm>
            <a:off x="2841154" y="241210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0" name="TextBox 119"/>
          <p:cNvSpPr txBox="1"/>
          <p:nvPr/>
        </p:nvSpPr>
        <p:spPr>
          <a:xfrm>
            <a:off x="2818986" y="243518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1" name="Rectangle 120"/>
          <p:cNvSpPr/>
          <p:nvPr/>
        </p:nvSpPr>
        <p:spPr>
          <a:xfrm>
            <a:off x="2156276" y="28590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2134109" y="288217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23" name="Rectangle 122"/>
          <p:cNvSpPr/>
          <p:nvPr/>
        </p:nvSpPr>
        <p:spPr>
          <a:xfrm>
            <a:off x="2841154" y="2854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4" name="TextBox 123"/>
          <p:cNvSpPr txBox="1"/>
          <p:nvPr/>
        </p:nvSpPr>
        <p:spPr>
          <a:xfrm>
            <a:off x="2818986" y="28778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5" name="Rectangle 124"/>
          <p:cNvSpPr/>
          <p:nvPr/>
        </p:nvSpPr>
        <p:spPr>
          <a:xfrm>
            <a:off x="2156276" y="332856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6" name="TextBox 125"/>
          <p:cNvSpPr txBox="1"/>
          <p:nvPr/>
        </p:nvSpPr>
        <p:spPr>
          <a:xfrm>
            <a:off x="2134109" y="335165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127" name="Rectangle 126"/>
          <p:cNvSpPr/>
          <p:nvPr/>
        </p:nvSpPr>
        <p:spPr>
          <a:xfrm>
            <a:off x="2841154" y="332428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8" name="TextBox 127"/>
          <p:cNvSpPr txBox="1"/>
          <p:nvPr/>
        </p:nvSpPr>
        <p:spPr>
          <a:xfrm>
            <a:off x="2818986" y="334736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129" name="Straight Arrow Connector 128"/>
          <p:cNvCxnSpPr/>
          <p:nvPr/>
        </p:nvCxnSpPr>
        <p:spPr>
          <a:xfrm flipH="1">
            <a:off x="2286021" y="264537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0" name="Straight Arrow Connector 129"/>
          <p:cNvCxnSpPr/>
          <p:nvPr/>
        </p:nvCxnSpPr>
        <p:spPr>
          <a:xfrm flipH="1">
            <a:off x="2973251" y="263839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1" name="Straight Arrow Connector 130"/>
          <p:cNvCxnSpPr/>
          <p:nvPr/>
        </p:nvCxnSpPr>
        <p:spPr>
          <a:xfrm flipH="1">
            <a:off x="2497540" y="3084442"/>
            <a:ext cx="1298" cy="249603"/>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p:cNvCxnSpPr/>
          <p:nvPr/>
        </p:nvCxnSpPr>
        <p:spPr>
          <a:xfrm flipH="1">
            <a:off x="3195150" y="3084442"/>
            <a:ext cx="1990" cy="252540"/>
          </a:xfrm>
          <a:prstGeom prst="straightConnector1">
            <a:avLst/>
          </a:prstGeom>
          <a:noFill/>
          <a:ln w="6350" cap="flat" cmpd="sng" algn="ctr">
            <a:solidFill>
              <a:srgbClr val="5B9BD5"/>
            </a:solidFill>
            <a:prstDash val="solid"/>
            <a:miter lim="800000"/>
            <a:tailEnd type="triangle"/>
          </a:ln>
          <a:effectLst/>
        </p:spPr>
      </p:cxnSp>
      <p:sp>
        <p:nvSpPr>
          <p:cNvPr id="133" name="TextBox 132"/>
          <p:cNvSpPr txBox="1"/>
          <p:nvPr/>
        </p:nvSpPr>
        <p:spPr>
          <a:xfrm>
            <a:off x="3659671" y="5567318"/>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35" name="TextBox 134"/>
          <p:cNvSpPr txBox="1"/>
          <p:nvPr/>
        </p:nvSpPr>
        <p:spPr>
          <a:xfrm>
            <a:off x="2134109" y="3612596"/>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37" name="Oval 136"/>
          <p:cNvSpPr/>
          <p:nvPr/>
        </p:nvSpPr>
        <p:spPr>
          <a:xfrm>
            <a:off x="4329401" y="42530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38" name="TextBox 137"/>
          <p:cNvSpPr txBox="1"/>
          <p:nvPr/>
        </p:nvSpPr>
        <p:spPr>
          <a:xfrm>
            <a:off x="4390813" y="43271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9" name="Oval 138"/>
          <p:cNvSpPr/>
          <p:nvPr/>
        </p:nvSpPr>
        <p:spPr>
          <a:xfrm>
            <a:off x="5412604" y="394157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0" name="TextBox 139"/>
          <p:cNvSpPr txBox="1"/>
          <p:nvPr/>
        </p:nvSpPr>
        <p:spPr>
          <a:xfrm>
            <a:off x="5474016" y="40156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41" name="Oval 140"/>
          <p:cNvSpPr/>
          <p:nvPr/>
        </p:nvSpPr>
        <p:spPr>
          <a:xfrm>
            <a:off x="5408381" y="46438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2" name="TextBox 141"/>
          <p:cNvSpPr txBox="1"/>
          <p:nvPr/>
        </p:nvSpPr>
        <p:spPr>
          <a:xfrm>
            <a:off x="5469793" y="47179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43" name="Straight Arrow Connector 142"/>
          <p:cNvCxnSpPr>
            <a:stCxn id="137" idx="6"/>
            <a:endCxn id="139" idx="2"/>
          </p:cNvCxnSpPr>
          <p:nvPr/>
        </p:nvCxnSpPr>
        <p:spPr>
          <a:xfrm flipV="1">
            <a:off x="4909826" y="4136972"/>
            <a:ext cx="502778"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49" name="Oval 248"/>
          <p:cNvSpPr/>
          <p:nvPr/>
        </p:nvSpPr>
        <p:spPr>
          <a:xfrm>
            <a:off x="6398047" y="393567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0" name="TextBox 249"/>
          <p:cNvSpPr txBox="1"/>
          <p:nvPr/>
        </p:nvSpPr>
        <p:spPr>
          <a:xfrm>
            <a:off x="6484092" y="400218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2</a:t>
            </a:r>
            <a:endParaRPr kumimoji="0" lang="en-US" sz="1050" dirty="0">
              <a:solidFill>
                <a:prstClr val="black"/>
              </a:solidFill>
              <a:latin typeface="Calibri" panose="020F0502020204030204"/>
            </a:endParaRPr>
          </a:p>
        </p:txBody>
      </p:sp>
      <p:sp>
        <p:nvSpPr>
          <p:cNvPr id="251" name="Oval 250"/>
          <p:cNvSpPr/>
          <p:nvPr/>
        </p:nvSpPr>
        <p:spPr>
          <a:xfrm>
            <a:off x="7406381" y="393785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2" name="TextBox 251"/>
          <p:cNvSpPr txBox="1"/>
          <p:nvPr/>
        </p:nvSpPr>
        <p:spPr>
          <a:xfrm>
            <a:off x="7467793" y="401194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3" name="Straight Arrow Connector 252"/>
          <p:cNvCxnSpPr>
            <a:stCxn id="249" idx="6"/>
            <a:endCxn id="251" idx="2"/>
          </p:cNvCxnSpPr>
          <p:nvPr/>
        </p:nvCxnSpPr>
        <p:spPr>
          <a:xfrm>
            <a:off x="6978472" y="4131076"/>
            <a:ext cx="427909" cy="2183"/>
          </a:xfrm>
          <a:prstGeom prst="straightConnector1">
            <a:avLst/>
          </a:prstGeom>
          <a:noFill/>
          <a:ln w="6350" cap="flat" cmpd="sng" algn="ctr">
            <a:solidFill>
              <a:srgbClr val="FF0000"/>
            </a:solidFill>
            <a:prstDash val="dash"/>
            <a:miter lim="800000"/>
            <a:tailEnd type="triangle"/>
          </a:ln>
          <a:effectLst/>
        </p:spPr>
      </p:cxnSp>
      <p:cxnSp>
        <p:nvCxnSpPr>
          <p:cNvPr id="281" name="Straight Arrow Connector 280"/>
          <p:cNvCxnSpPr>
            <a:stCxn id="141" idx="0"/>
            <a:endCxn id="139" idx="4"/>
          </p:cNvCxnSpPr>
          <p:nvPr/>
        </p:nvCxnSpPr>
        <p:spPr>
          <a:xfrm flipV="1">
            <a:off x="5698594" y="4332374"/>
            <a:ext cx="4223"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88" name="TextBox 287"/>
          <p:cNvSpPr txBox="1"/>
          <p:nvPr/>
        </p:nvSpPr>
        <p:spPr>
          <a:xfrm>
            <a:off x="5163264" y="5389517"/>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0" name="TextBox 289"/>
          <p:cNvSpPr txBox="1"/>
          <p:nvPr/>
        </p:nvSpPr>
        <p:spPr>
          <a:xfrm>
            <a:off x="6463694" y="4519293"/>
            <a:ext cx="2564869" cy="507831"/>
          </a:xfrm>
          <a:prstGeom prst="rect">
            <a:avLst/>
          </a:prstGeom>
          <a:noFill/>
        </p:spPr>
        <p:txBody>
          <a:bodyPr wrap="none" rtlCol="0">
            <a:spAutoFit/>
          </a:bodyPr>
          <a:lstStyle/>
          <a:p>
            <a:pPr eaLnBrk="1" fontAlgn="auto" hangingPunct="1">
              <a:spcBef>
                <a:spcPts val="0"/>
              </a:spcBef>
              <a:spcAft>
                <a:spcPts val="0"/>
              </a:spcAft>
            </a:pPr>
            <a:r>
              <a:rPr kumimoji="0" lang="en-US" sz="1350" dirty="0" smtClean="0">
                <a:solidFill>
                  <a:prstClr val="black"/>
                </a:solidFill>
                <a:latin typeface="Calibri" panose="020F0502020204030204"/>
              </a:rPr>
              <a:t>Sensing Transmission for Channel </a:t>
            </a:r>
          </a:p>
          <a:p>
            <a:pPr eaLnBrk="1" fontAlgn="auto" hangingPunct="1">
              <a:spcBef>
                <a:spcPts val="0"/>
              </a:spcBef>
              <a:spcAft>
                <a:spcPts val="0"/>
              </a:spcAft>
            </a:pPr>
            <a:r>
              <a:rPr kumimoji="0" lang="en-US" sz="1350" dirty="0" smtClean="0">
                <a:latin typeface="Calibri" panose="020F0502020204030204"/>
              </a:rPr>
              <a:t>Measurement </a:t>
            </a:r>
            <a:endParaRPr kumimoji="0" lang="en-US" sz="1350" dirty="0">
              <a:solidFill>
                <a:prstClr val="black"/>
              </a:solidFill>
              <a:latin typeface="Calibri" panose="020F0502020204030204"/>
            </a:endParaRPr>
          </a:p>
        </p:txBody>
      </p:sp>
      <p:sp>
        <p:nvSpPr>
          <p:cNvPr id="292" name="Rectangular Callout 291"/>
          <p:cNvSpPr/>
          <p:nvPr/>
        </p:nvSpPr>
        <p:spPr>
          <a:xfrm>
            <a:off x="6992221" y="3529195"/>
            <a:ext cx="536984" cy="3713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3" name="TextBox 292"/>
          <p:cNvSpPr txBox="1"/>
          <p:nvPr/>
        </p:nvSpPr>
        <p:spPr>
          <a:xfrm>
            <a:off x="6983142" y="3572846"/>
            <a:ext cx="590226"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Implicit</a:t>
            </a: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sp>
        <p:nvSpPr>
          <p:cNvPr id="103" name="Rectangle 102"/>
          <p:cNvSpPr/>
          <p:nvPr/>
        </p:nvSpPr>
        <p:spPr>
          <a:xfrm>
            <a:off x="1476251" y="24165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483091" y="244276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476251" y="284837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476251" y="332876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605996" y="2645572"/>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817514" y="2640346"/>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483091" y="286183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458252" y="3347471"/>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Oval 151"/>
          <p:cNvSpPr/>
          <p:nvPr/>
        </p:nvSpPr>
        <p:spPr bwMode="auto">
          <a:xfrm>
            <a:off x="2101218" y="2711875"/>
            <a:ext cx="1171506" cy="106635"/>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53" name="Curved Connector 152"/>
          <p:cNvCxnSpPr>
            <a:stCxn id="152" idx="6"/>
            <a:endCxn id="292" idx="1"/>
          </p:cNvCxnSpPr>
          <p:nvPr/>
        </p:nvCxnSpPr>
        <p:spPr bwMode="auto">
          <a:xfrm>
            <a:off x="3272724" y="2765193"/>
            <a:ext cx="3719497" cy="949691"/>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61"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2161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11</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8" name="Straight Connector 107"/>
          <p:cNvCxnSpPr/>
          <p:nvPr/>
        </p:nvCxnSpPr>
        <p:spPr>
          <a:xfrm flipV="1">
            <a:off x="855830" y="2906842"/>
            <a:ext cx="3707027" cy="3197"/>
          </a:xfrm>
          <a:prstGeom prst="line">
            <a:avLst/>
          </a:prstGeom>
          <a:noFill/>
          <a:ln w="6350" cap="flat" cmpd="sng" algn="ctr">
            <a:solidFill>
              <a:srgbClr val="5B9BD5"/>
            </a:solidFill>
            <a:prstDash val="solid"/>
            <a:miter lim="800000"/>
          </a:ln>
          <a:effectLst/>
        </p:spPr>
      </p:cxnSp>
      <p:cxnSp>
        <p:nvCxnSpPr>
          <p:cNvPr id="109" name="Straight Connector 108"/>
          <p:cNvCxnSpPr/>
          <p:nvPr/>
        </p:nvCxnSpPr>
        <p:spPr>
          <a:xfrm>
            <a:off x="855830" y="3345614"/>
            <a:ext cx="3707027" cy="7156"/>
          </a:xfrm>
          <a:prstGeom prst="line">
            <a:avLst/>
          </a:prstGeom>
          <a:noFill/>
          <a:ln w="6350" cap="flat" cmpd="sng" algn="ctr">
            <a:solidFill>
              <a:srgbClr val="5B9BD5"/>
            </a:solidFill>
            <a:prstDash val="solid"/>
            <a:miter lim="800000"/>
          </a:ln>
          <a:effectLst/>
        </p:spPr>
      </p:cxnSp>
      <p:cxnSp>
        <p:nvCxnSpPr>
          <p:cNvPr id="110" name="Straight Connector 109"/>
          <p:cNvCxnSpPr/>
          <p:nvPr/>
        </p:nvCxnSpPr>
        <p:spPr>
          <a:xfrm>
            <a:off x="855830" y="3827528"/>
            <a:ext cx="3707027" cy="7294"/>
          </a:xfrm>
          <a:prstGeom prst="line">
            <a:avLst/>
          </a:prstGeom>
          <a:noFill/>
          <a:ln w="6350" cap="flat" cmpd="sng" algn="ctr">
            <a:solidFill>
              <a:srgbClr val="5B9BD5"/>
            </a:solidFill>
            <a:prstDash val="solid"/>
            <a:miter lim="800000"/>
          </a:ln>
          <a:effectLst/>
        </p:spPr>
      </p:cxnSp>
      <p:sp>
        <p:nvSpPr>
          <p:cNvPr id="114" name="TextBox 113"/>
          <p:cNvSpPr txBox="1"/>
          <p:nvPr/>
        </p:nvSpPr>
        <p:spPr>
          <a:xfrm>
            <a:off x="375976" y="267920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5" name="TextBox 114"/>
          <p:cNvSpPr txBox="1"/>
          <p:nvPr/>
        </p:nvSpPr>
        <p:spPr>
          <a:xfrm>
            <a:off x="501835" y="313877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6" name="TextBox 115"/>
          <p:cNvSpPr txBox="1"/>
          <p:nvPr/>
        </p:nvSpPr>
        <p:spPr>
          <a:xfrm>
            <a:off x="501835" y="36039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4" name="TextBox 133"/>
          <p:cNvSpPr txBox="1"/>
          <p:nvPr/>
        </p:nvSpPr>
        <p:spPr>
          <a:xfrm>
            <a:off x="2250053" y="4519657"/>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cxnSp>
        <p:nvCxnSpPr>
          <p:cNvPr id="136" name="Straight Connector 135"/>
          <p:cNvCxnSpPr/>
          <p:nvPr/>
        </p:nvCxnSpPr>
        <p:spPr>
          <a:xfrm>
            <a:off x="855830" y="3826514"/>
            <a:ext cx="3707027" cy="5652"/>
          </a:xfrm>
          <a:prstGeom prst="line">
            <a:avLst/>
          </a:prstGeom>
          <a:noFill/>
          <a:ln w="6350" cap="flat" cmpd="sng" algn="ctr">
            <a:solidFill>
              <a:srgbClr val="5B9BD5"/>
            </a:solidFill>
            <a:prstDash val="solid"/>
            <a:miter lim="800000"/>
          </a:ln>
          <a:effectLst/>
        </p:spPr>
      </p:cxnSp>
      <p:sp>
        <p:nvSpPr>
          <p:cNvPr id="144" name="Oval 143"/>
          <p:cNvSpPr/>
          <p:nvPr/>
        </p:nvSpPr>
        <p:spPr>
          <a:xfrm>
            <a:off x="4744190" y="449881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5" name="TextBox 144"/>
          <p:cNvSpPr txBox="1"/>
          <p:nvPr/>
        </p:nvSpPr>
        <p:spPr>
          <a:xfrm>
            <a:off x="4805602" y="4572907"/>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244" name="Oval 243"/>
          <p:cNvSpPr/>
          <p:nvPr/>
        </p:nvSpPr>
        <p:spPr>
          <a:xfrm>
            <a:off x="5827393"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5" name="TextBox 244"/>
          <p:cNvSpPr txBox="1"/>
          <p:nvPr/>
        </p:nvSpPr>
        <p:spPr>
          <a:xfrm>
            <a:off x="5888806"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46" name="Oval 245"/>
          <p:cNvSpPr/>
          <p:nvPr/>
        </p:nvSpPr>
        <p:spPr>
          <a:xfrm>
            <a:off x="5823170" y="4889622"/>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7" name="TextBox 246"/>
          <p:cNvSpPr txBox="1"/>
          <p:nvPr/>
        </p:nvSpPr>
        <p:spPr>
          <a:xfrm>
            <a:off x="5884582" y="496371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48" name="Straight Arrow Connector 247"/>
          <p:cNvCxnSpPr>
            <a:stCxn id="144" idx="6"/>
            <a:endCxn id="246" idx="2"/>
          </p:cNvCxnSpPr>
          <p:nvPr/>
        </p:nvCxnSpPr>
        <p:spPr>
          <a:xfrm>
            <a:off x="5324615" y="4694220"/>
            <a:ext cx="498555" cy="390804"/>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54" name="Oval 253"/>
          <p:cNvSpPr/>
          <p:nvPr/>
        </p:nvSpPr>
        <p:spPr>
          <a:xfrm>
            <a:off x="6793241" y="493118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55" name="TextBox 254"/>
          <p:cNvSpPr txBox="1"/>
          <p:nvPr/>
        </p:nvSpPr>
        <p:spPr>
          <a:xfrm>
            <a:off x="6879286" y="499769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3</a:t>
            </a:r>
            <a:endParaRPr kumimoji="0" lang="en-US" sz="1050" dirty="0">
              <a:solidFill>
                <a:prstClr val="black"/>
              </a:solidFill>
              <a:latin typeface="Calibri" panose="020F0502020204030204"/>
            </a:endParaRPr>
          </a:p>
        </p:txBody>
      </p:sp>
      <p:sp>
        <p:nvSpPr>
          <p:cNvPr id="256" name="Oval 255"/>
          <p:cNvSpPr/>
          <p:nvPr/>
        </p:nvSpPr>
        <p:spPr>
          <a:xfrm>
            <a:off x="7801575" y="4933363"/>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7" name="TextBox 256"/>
          <p:cNvSpPr txBox="1"/>
          <p:nvPr/>
        </p:nvSpPr>
        <p:spPr>
          <a:xfrm>
            <a:off x="7862987" y="50074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8" name="Straight Arrow Connector 257"/>
          <p:cNvCxnSpPr>
            <a:stCxn id="254" idx="6"/>
            <a:endCxn id="256" idx="2"/>
          </p:cNvCxnSpPr>
          <p:nvPr/>
        </p:nvCxnSpPr>
        <p:spPr>
          <a:xfrm>
            <a:off x="7373666" y="5126582"/>
            <a:ext cx="427909" cy="2183"/>
          </a:xfrm>
          <a:prstGeom prst="straightConnector1">
            <a:avLst/>
          </a:prstGeom>
          <a:noFill/>
          <a:ln w="6350" cap="flat" cmpd="sng" algn="ctr">
            <a:solidFill>
              <a:srgbClr val="00B050"/>
            </a:solidFill>
            <a:prstDash val="dash"/>
            <a:miter lim="800000"/>
            <a:tailEnd type="triangle"/>
          </a:ln>
          <a:effectLst/>
        </p:spPr>
      </p:cxnSp>
      <p:sp>
        <p:nvSpPr>
          <p:cNvPr id="259" name="Oval 258"/>
          <p:cNvSpPr/>
          <p:nvPr/>
        </p:nvSpPr>
        <p:spPr>
          <a:xfrm>
            <a:off x="6757787" y="418517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0" name="TextBox 259"/>
          <p:cNvSpPr txBox="1"/>
          <p:nvPr/>
        </p:nvSpPr>
        <p:spPr>
          <a:xfrm>
            <a:off x="6843832" y="42516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61" name="Oval 260"/>
          <p:cNvSpPr/>
          <p:nvPr/>
        </p:nvSpPr>
        <p:spPr>
          <a:xfrm>
            <a:off x="7766121"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2" name="TextBox 261"/>
          <p:cNvSpPr txBox="1"/>
          <p:nvPr/>
        </p:nvSpPr>
        <p:spPr>
          <a:xfrm>
            <a:off x="7827533"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63" name="Straight Arrow Connector 262"/>
          <p:cNvCxnSpPr>
            <a:stCxn id="259" idx="6"/>
            <a:endCxn id="261" idx="2"/>
          </p:cNvCxnSpPr>
          <p:nvPr/>
        </p:nvCxnSpPr>
        <p:spPr>
          <a:xfrm>
            <a:off x="7338212" y="4380580"/>
            <a:ext cx="427909" cy="2183"/>
          </a:xfrm>
          <a:prstGeom prst="straightConnector1">
            <a:avLst/>
          </a:prstGeom>
          <a:noFill/>
          <a:ln w="6350" cap="flat" cmpd="sng" algn="ctr">
            <a:solidFill>
              <a:srgbClr val="FFC000"/>
            </a:solidFill>
            <a:prstDash val="solid"/>
            <a:miter lim="800000"/>
            <a:tailEnd type="triangle"/>
          </a:ln>
          <a:effectLst/>
        </p:spPr>
      </p:cxnSp>
      <p:sp>
        <p:nvSpPr>
          <p:cNvPr id="264" name="Rectangle 263"/>
          <p:cNvSpPr/>
          <p:nvPr/>
        </p:nvSpPr>
        <p:spPr>
          <a:xfrm>
            <a:off x="1865604" y="26827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5" name="TextBox 264"/>
          <p:cNvSpPr txBox="1"/>
          <p:nvPr/>
        </p:nvSpPr>
        <p:spPr>
          <a:xfrm>
            <a:off x="1843436" y="27058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66" name="Rectangle 265"/>
          <p:cNvSpPr/>
          <p:nvPr/>
        </p:nvSpPr>
        <p:spPr>
          <a:xfrm>
            <a:off x="2550481"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7" name="TextBox 266"/>
          <p:cNvSpPr txBox="1"/>
          <p:nvPr/>
        </p:nvSpPr>
        <p:spPr>
          <a:xfrm>
            <a:off x="2528314" y="270154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68" name="Rectangle 267"/>
          <p:cNvSpPr/>
          <p:nvPr/>
        </p:nvSpPr>
        <p:spPr>
          <a:xfrm>
            <a:off x="1865604" y="3125442"/>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9" name="TextBox 268"/>
          <p:cNvSpPr txBox="1"/>
          <p:nvPr/>
        </p:nvSpPr>
        <p:spPr>
          <a:xfrm>
            <a:off x="1843436" y="31485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0" name="Rectangle 269"/>
          <p:cNvSpPr/>
          <p:nvPr/>
        </p:nvSpPr>
        <p:spPr>
          <a:xfrm>
            <a:off x="2550481" y="3121157"/>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1" name="TextBox 270"/>
          <p:cNvSpPr txBox="1"/>
          <p:nvPr/>
        </p:nvSpPr>
        <p:spPr>
          <a:xfrm>
            <a:off x="2528314" y="314423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72" name="Rectangle 271"/>
          <p:cNvSpPr/>
          <p:nvPr/>
        </p:nvSpPr>
        <p:spPr>
          <a:xfrm>
            <a:off x="1865604" y="359492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3" name="TextBox 272"/>
          <p:cNvSpPr txBox="1"/>
          <p:nvPr/>
        </p:nvSpPr>
        <p:spPr>
          <a:xfrm>
            <a:off x="1843436" y="361800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4" name="Rectangle 273"/>
          <p:cNvSpPr/>
          <p:nvPr/>
        </p:nvSpPr>
        <p:spPr>
          <a:xfrm>
            <a:off x="2550481" y="359063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5" name="TextBox 274"/>
          <p:cNvSpPr txBox="1"/>
          <p:nvPr/>
        </p:nvSpPr>
        <p:spPr>
          <a:xfrm>
            <a:off x="2528314" y="361371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cxnSp>
        <p:nvCxnSpPr>
          <p:cNvPr id="276" name="Straight Arrow Connector 275"/>
          <p:cNvCxnSpPr/>
          <p:nvPr/>
        </p:nvCxnSpPr>
        <p:spPr>
          <a:xfrm flipH="1">
            <a:off x="1995349" y="291172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7" name="Straight Arrow Connector 276"/>
          <p:cNvCxnSpPr/>
          <p:nvPr/>
        </p:nvCxnSpPr>
        <p:spPr>
          <a:xfrm flipH="1">
            <a:off x="2682578" y="290474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8" name="Straight Arrow Connector 277"/>
          <p:cNvCxnSpPr/>
          <p:nvPr/>
        </p:nvCxnSpPr>
        <p:spPr>
          <a:xfrm flipH="1">
            <a:off x="2206867" y="3350795"/>
            <a:ext cx="1298" cy="249603"/>
          </a:xfrm>
          <a:prstGeom prst="straightConnector1">
            <a:avLst/>
          </a:prstGeom>
          <a:noFill/>
          <a:ln w="6350" cap="flat" cmpd="sng" algn="ctr">
            <a:solidFill>
              <a:srgbClr val="5B9BD5"/>
            </a:solidFill>
            <a:prstDash val="solid"/>
            <a:miter lim="800000"/>
            <a:tailEnd type="triangle"/>
          </a:ln>
          <a:effectLst/>
        </p:spPr>
      </p:cxnSp>
      <p:cxnSp>
        <p:nvCxnSpPr>
          <p:cNvPr id="279" name="Straight Arrow Connector 278"/>
          <p:cNvCxnSpPr/>
          <p:nvPr/>
        </p:nvCxnSpPr>
        <p:spPr>
          <a:xfrm flipH="1">
            <a:off x="2904477" y="3350795"/>
            <a:ext cx="1990" cy="252540"/>
          </a:xfrm>
          <a:prstGeom prst="straightConnector1">
            <a:avLst/>
          </a:prstGeom>
          <a:noFill/>
          <a:ln w="6350" cap="flat" cmpd="sng" algn="ctr">
            <a:solidFill>
              <a:srgbClr val="5B9BD5"/>
            </a:solidFill>
            <a:prstDash val="solid"/>
            <a:miter lim="800000"/>
            <a:tailEnd type="triangle"/>
          </a:ln>
          <a:effectLst/>
        </p:spPr>
      </p:cxnSp>
      <p:sp>
        <p:nvSpPr>
          <p:cNvPr id="280" name="TextBox 279"/>
          <p:cNvSpPr txBox="1"/>
          <p:nvPr/>
        </p:nvSpPr>
        <p:spPr>
          <a:xfrm>
            <a:off x="1748495" y="3931463"/>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cxnSp>
        <p:nvCxnSpPr>
          <p:cNvPr id="282" name="Straight Arrow Connector 281"/>
          <p:cNvCxnSpPr/>
          <p:nvPr/>
        </p:nvCxnSpPr>
        <p:spPr>
          <a:xfrm flipV="1">
            <a:off x="6111271" y="4566371"/>
            <a:ext cx="4223" cy="311457"/>
          </a:xfrm>
          <a:prstGeom prst="straightConnector1">
            <a:avLst/>
          </a:prstGeom>
          <a:noFill/>
          <a:ln w="6350" cap="flat" cmpd="sng" algn="ctr">
            <a:solidFill>
              <a:srgbClr val="5B9BD5"/>
            </a:solidFill>
            <a:prstDash val="solid"/>
            <a:miter lim="800000"/>
            <a:headEnd type="none" w="med" len="med"/>
            <a:tailEnd type="triangle" w="med" len="med"/>
          </a:ln>
          <a:effectLst/>
        </p:spPr>
      </p:cxnSp>
      <p:sp>
        <p:nvSpPr>
          <p:cNvPr id="283" name="Rectangle 282"/>
          <p:cNvSpPr/>
          <p:nvPr/>
        </p:nvSpPr>
        <p:spPr>
          <a:xfrm>
            <a:off x="3942776"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4" name="TextBox 283"/>
          <p:cNvSpPr txBox="1"/>
          <p:nvPr/>
        </p:nvSpPr>
        <p:spPr>
          <a:xfrm>
            <a:off x="3920609" y="2701543"/>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sp>
        <p:nvSpPr>
          <p:cNvPr id="285" name="Rectangle 284"/>
          <p:cNvSpPr/>
          <p:nvPr/>
        </p:nvSpPr>
        <p:spPr>
          <a:xfrm>
            <a:off x="3951287" y="3601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6" name="TextBox 285"/>
          <p:cNvSpPr txBox="1"/>
          <p:nvPr/>
        </p:nvSpPr>
        <p:spPr>
          <a:xfrm>
            <a:off x="3929120" y="3624886"/>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cxnSp>
        <p:nvCxnSpPr>
          <p:cNvPr id="287" name="Straight Arrow Connector 286"/>
          <p:cNvCxnSpPr>
            <a:stCxn id="283" idx="2"/>
          </p:cNvCxnSpPr>
          <p:nvPr/>
        </p:nvCxnSpPr>
        <p:spPr>
          <a:xfrm>
            <a:off x="4175007" y="2909293"/>
            <a:ext cx="7029" cy="68641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289" name="TextBox 288"/>
          <p:cNvSpPr txBox="1"/>
          <p:nvPr/>
        </p:nvSpPr>
        <p:spPr>
          <a:xfrm>
            <a:off x="5422079" y="5414918"/>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1" name="Rectangular Callout 290"/>
          <p:cNvSpPr/>
          <p:nvPr/>
        </p:nvSpPr>
        <p:spPr>
          <a:xfrm>
            <a:off x="7233624" y="3567733"/>
            <a:ext cx="839329" cy="5091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4" name="TextBox 293"/>
          <p:cNvSpPr txBox="1"/>
          <p:nvPr/>
        </p:nvSpPr>
        <p:spPr>
          <a:xfrm>
            <a:off x="7247470" y="3573612"/>
            <a:ext cx="780983" cy="507831"/>
          </a:xfrm>
          <a:prstGeom prst="rect">
            <a:avLst/>
          </a:prstGeom>
          <a:noFill/>
        </p:spPr>
        <p:txBody>
          <a:bodyPr wrap="none" rtlCol="0">
            <a:spAutoFit/>
          </a:bodyPr>
          <a:lstStyle/>
          <a:p>
            <a:pPr algn="ctr" eaLnBrk="1" fontAlgn="auto" hangingPunct="1">
              <a:spcBef>
                <a:spcPts val="0"/>
              </a:spcBef>
              <a:spcAft>
                <a:spcPts val="0"/>
              </a:spcAft>
            </a:pPr>
            <a:r>
              <a:rPr kumimoji="0" lang="en-US" sz="900" dirty="0">
                <a:solidFill>
                  <a:prstClr val="black"/>
                </a:solidFill>
                <a:latin typeface="Calibri" panose="020F0502020204030204"/>
              </a:rPr>
              <a:t>Explicit</a:t>
            </a:r>
          </a:p>
          <a:p>
            <a:pPr algn="ctr" eaLnBrk="1" fontAlgn="auto" hangingPunct="1">
              <a:spcBef>
                <a:spcPts val="0"/>
              </a:spcBef>
              <a:spcAft>
                <a:spcPts val="0"/>
              </a:spcAft>
            </a:pPr>
            <a:r>
              <a:rPr kumimoji="0" lang="en-US" sz="900" dirty="0" smtClean="0">
                <a:solidFill>
                  <a:prstClr val="black"/>
                </a:solidFill>
                <a:latin typeface="Calibri" panose="020F0502020204030204"/>
              </a:rPr>
              <a:t>Feedback to </a:t>
            </a:r>
          </a:p>
          <a:p>
            <a:pPr algn="ctr" eaLnBrk="1" fontAlgn="auto" hangingPunct="1">
              <a:spcBef>
                <a:spcPts val="0"/>
              </a:spcBef>
              <a:spcAft>
                <a:spcPts val="0"/>
              </a:spcAft>
            </a:pPr>
            <a:r>
              <a:rPr kumimoji="0" lang="en-US" sz="900" dirty="0" smtClean="0">
                <a:solidFill>
                  <a:prstClr val="black"/>
                </a:solidFill>
                <a:latin typeface="Calibri" panose="020F0502020204030204"/>
              </a:rPr>
              <a:t>STA 1</a:t>
            </a:r>
            <a:endParaRPr kumimoji="0" lang="en-US" sz="900" dirty="0">
              <a:solidFill>
                <a:prstClr val="black"/>
              </a:solidFill>
              <a:latin typeface="Calibri" panose="020F0502020204030204"/>
            </a:endParaRP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cxnSp>
        <p:nvCxnSpPr>
          <p:cNvPr id="7" name="Curved Connector 6"/>
          <p:cNvCxnSpPr>
            <a:stCxn id="157" idx="6"/>
            <a:endCxn id="294" idx="1"/>
          </p:cNvCxnSpPr>
          <p:nvPr/>
        </p:nvCxnSpPr>
        <p:spPr bwMode="auto">
          <a:xfrm>
            <a:off x="4334928" y="3203181"/>
            <a:ext cx="2912542" cy="624347"/>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103" name="Rectangle 102"/>
          <p:cNvSpPr/>
          <p:nvPr/>
        </p:nvSpPr>
        <p:spPr>
          <a:xfrm>
            <a:off x="1142004" y="267965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148844" y="270582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142004" y="312235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142004" y="359183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271749" y="2908638"/>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483267" y="2903412"/>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148844" y="313581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124005" y="3610537"/>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Rectangle 151"/>
          <p:cNvSpPr/>
          <p:nvPr/>
        </p:nvSpPr>
        <p:spPr>
          <a:xfrm>
            <a:off x="3240886" y="2667276"/>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3" name="TextBox 152"/>
          <p:cNvSpPr txBox="1"/>
          <p:nvPr/>
        </p:nvSpPr>
        <p:spPr>
          <a:xfrm>
            <a:off x="3229232" y="266190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4" name="Rectangle 153"/>
          <p:cNvSpPr/>
          <p:nvPr/>
        </p:nvSpPr>
        <p:spPr>
          <a:xfrm>
            <a:off x="3235708" y="359972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5" name="Straight Arrow Connector 154"/>
          <p:cNvCxnSpPr>
            <a:stCxn id="153" idx="2"/>
          </p:cNvCxnSpPr>
          <p:nvPr/>
        </p:nvCxnSpPr>
        <p:spPr>
          <a:xfrm flipH="1">
            <a:off x="3468272" y="2938908"/>
            <a:ext cx="1571" cy="671629"/>
          </a:xfrm>
          <a:prstGeom prst="straightConnector1">
            <a:avLst/>
          </a:prstGeom>
          <a:noFill/>
          <a:ln w="6350" cap="flat" cmpd="sng" algn="ctr">
            <a:solidFill>
              <a:srgbClr val="5B9BD5"/>
            </a:solidFill>
            <a:prstDash val="solid"/>
            <a:miter lim="800000"/>
            <a:tailEnd type="triangle"/>
          </a:ln>
          <a:effectLst/>
        </p:spPr>
      </p:cxnSp>
      <p:sp>
        <p:nvSpPr>
          <p:cNvPr id="156" name="TextBox 155"/>
          <p:cNvSpPr txBox="1"/>
          <p:nvPr/>
        </p:nvSpPr>
        <p:spPr>
          <a:xfrm>
            <a:off x="3205101" y="3574416"/>
            <a:ext cx="481222" cy="276999"/>
          </a:xfrm>
          <a:prstGeom prst="rect">
            <a:avLst/>
          </a:prstGeom>
          <a:noFill/>
        </p:spPr>
        <p:txBody>
          <a:bodyPr wrap="squar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Oval 156"/>
          <p:cNvSpPr/>
          <p:nvPr/>
        </p:nvSpPr>
        <p:spPr bwMode="auto">
          <a:xfrm>
            <a:off x="4015083" y="3083831"/>
            <a:ext cx="319845" cy="238700"/>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8" name="TextBox 157"/>
          <p:cNvSpPr txBox="1"/>
          <p:nvPr/>
        </p:nvSpPr>
        <p:spPr>
          <a:xfrm>
            <a:off x="5880228" y="3152349"/>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159" name="TextBox 158"/>
          <p:cNvSpPr txBox="1"/>
          <p:nvPr/>
        </p:nvSpPr>
        <p:spPr>
          <a:xfrm>
            <a:off x="5248605" y="225467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 </a:t>
            </a:r>
            <a:r>
              <a:rPr kumimoji="0" lang="en-US" sz="825" dirty="0" smtClean="0">
                <a:solidFill>
                  <a:prstClr val="black"/>
                </a:solidFill>
                <a:latin typeface="Calibri" panose="020F0502020204030204"/>
              </a:rPr>
              <a:t>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#3)</a:t>
            </a:r>
            <a:endParaRPr kumimoji="0" lang="en-US" sz="825" dirty="0">
              <a:solidFill>
                <a:prstClr val="black"/>
              </a:solidFill>
              <a:latin typeface="Calibri" panose="020F0502020204030204"/>
            </a:endParaRPr>
          </a:p>
        </p:txBody>
      </p:sp>
      <p:cxnSp>
        <p:nvCxnSpPr>
          <p:cNvPr id="160" name="Straight Arrow Connector 159"/>
          <p:cNvCxnSpPr>
            <a:stCxn id="159" idx="1"/>
          </p:cNvCxnSpPr>
          <p:nvPr/>
        </p:nvCxnSpPr>
        <p:spPr>
          <a:xfrm flipH="1">
            <a:off x="4409593" y="2618234"/>
            <a:ext cx="839012" cy="283351"/>
          </a:xfrm>
          <a:prstGeom prst="straightConnector1">
            <a:avLst/>
          </a:prstGeom>
          <a:noFill/>
          <a:ln w="6350" cap="flat" cmpd="sng" algn="ctr">
            <a:solidFill>
              <a:srgbClr val="5B9BD5"/>
            </a:solidFill>
            <a:prstDash val="solid"/>
            <a:miter lim="800000"/>
            <a:tailEnd type="triangle"/>
          </a:ln>
          <a:effectLst/>
        </p:spPr>
      </p:cxnSp>
      <p:sp>
        <p:nvSpPr>
          <p:cNvPr id="161" name="TextBox 160"/>
          <p:cNvSpPr txBox="1"/>
          <p:nvPr/>
        </p:nvSpPr>
        <p:spPr>
          <a:xfrm>
            <a:off x="3513365" y="3914209"/>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80"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7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93909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selected for sensing (grouping) and their collaboration as a group in orderly fashion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information on channel can be obtained and processed,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provide more illustrative information for better understanding of collaborative operation in WLAN sensing.</a:t>
            </a:r>
          </a:p>
          <a:p>
            <a:pPr marL="0" indent="0">
              <a:buNone/>
            </a:pPr>
            <a:endParaRPr lang="en-US" altLang="ko-KR" dirty="0" smtClean="0"/>
          </a:p>
          <a:p>
            <a:r>
              <a:rPr lang="en-US" altLang="ko-KR" dirty="0" smtClean="0"/>
              <a:t>Consideration on protocol aspects will be followed in a separate contribution.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 </a:t>
            </a:r>
            <a:endParaRPr lang="ko-KR" altLang="en-US" dirty="0"/>
          </a:p>
        </p:txBody>
      </p:sp>
      <p:sp>
        <p:nvSpPr>
          <p:cNvPr id="3" name="내용 개체 틀 2"/>
          <p:cNvSpPr>
            <a:spLocks noGrp="1"/>
          </p:cNvSpPr>
          <p:nvPr>
            <p:ph idx="1"/>
          </p:nvPr>
        </p:nvSpPr>
        <p:spPr/>
        <p:txBody>
          <a:bodyPr/>
          <a:lstStyle/>
          <a:p>
            <a:r>
              <a:rPr lang="en-US" altLang="ko-KR" sz="2000" dirty="0" smtClean="0"/>
              <a:t>[</a:t>
            </a:r>
            <a:r>
              <a:rPr lang="en-US" altLang="ko-KR" sz="2000" dirty="0"/>
              <a:t>1] </a:t>
            </a:r>
            <a:r>
              <a:rPr lang="en-US" altLang="ko-KR" sz="2000" dirty="0" smtClean="0"/>
              <a:t>Wi-Fi Sensing –</a:t>
            </a:r>
            <a:r>
              <a:rPr lang="en-US" altLang="ko-KR" sz="2000" dirty="0"/>
              <a:t> </a:t>
            </a:r>
            <a:r>
              <a:rPr lang="en-US" altLang="ko-KR" sz="2000" dirty="0" smtClean="0"/>
              <a:t>A New Technology Emerges. </a:t>
            </a:r>
            <a:r>
              <a:rPr lang="en-US" altLang="ko-KR" sz="2000" dirty="0"/>
              <a:t>v</a:t>
            </a:r>
            <a:r>
              <a:rPr lang="en-US" altLang="ko-KR" sz="2000" dirty="0" smtClean="0"/>
              <a:t>1.0, October 2019, Wireless Broadband Alliance (</a:t>
            </a:r>
            <a:r>
              <a:rPr lang="en-US" altLang="ko-KR" sz="2000" dirty="0" smtClean="0">
                <a:hlinkClick r:id="rId2"/>
              </a:rPr>
              <a:t>https</a:t>
            </a:r>
            <a:r>
              <a:rPr lang="en-US" altLang="ko-KR" sz="2000" dirty="0">
                <a:hlinkClick r:id="rId2"/>
              </a:rPr>
              <a:t>://wballiance.com/wba-wi-fi-sensing</a:t>
            </a:r>
            <a:r>
              <a:rPr lang="en-US" altLang="ko-KR" sz="2000" dirty="0" smtClean="0">
                <a:hlinkClick r:id="rId2"/>
              </a:rPr>
              <a:t>/</a:t>
            </a:r>
            <a:r>
              <a:rPr lang="en-US" altLang="ko-KR" sz="2000" dirty="0" smtClean="0"/>
              <a:t>)</a:t>
            </a:r>
            <a:endParaRPr lang="en-US" altLang="ko-KR" sz="2000" dirty="0"/>
          </a:p>
          <a:p>
            <a:r>
              <a:rPr lang="en-US" altLang="ko-KR" sz="2000" dirty="0" smtClean="0"/>
              <a:t>[2</a:t>
            </a:r>
            <a:r>
              <a:rPr lang="en-US" altLang="ko-KR" sz="2000" dirty="0"/>
              <a:t>] </a:t>
            </a:r>
            <a:r>
              <a:rPr lang="en-US" altLang="ko-KR" sz="2000" dirty="0" smtClean="0"/>
              <a:t>11-20/1239r0</a:t>
            </a:r>
            <a:r>
              <a:rPr lang="en-US" altLang="ko-KR" sz="2000" dirty="0"/>
              <a:t>, </a:t>
            </a:r>
            <a:r>
              <a:rPr lang="en-US" altLang="ko-KR" sz="2000" dirty="0">
                <a:ea typeface="굴림" panose="020B0600000101010101" pitchFamily="50" charset="-127"/>
              </a:rPr>
              <a:t>Use Cases for Wireless LAN </a:t>
            </a:r>
            <a:r>
              <a:rPr lang="en-US" altLang="ko-KR" sz="2000" dirty="0" smtClean="0">
                <a:ea typeface="굴림" panose="020B0600000101010101" pitchFamily="50" charset="-127"/>
              </a:rPr>
              <a:t>Sensing.</a:t>
            </a:r>
          </a:p>
          <a:p>
            <a:r>
              <a:rPr lang="en-US" altLang="ko-KR" sz="2000" dirty="0">
                <a:ea typeface="굴림" panose="020B0600000101010101" pitchFamily="50" charset="-127"/>
              </a:rPr>
              <a:t>[3] 11-20/1232r0, Overview of WLAN sensing </a:t>
            </a:r>
            <a:r>
              <a:rPr lang="en-US" altLang="ko-KR" sz="2000" dirty="0" smtClean="0">
                <a:ea typeface="굴림" panose="020B0600000101010101" pitchFamily="50" charset="-127"/>
              </a:rPr>
              <a:t>protocol.</a:t>
            </a:r>
          </a:p>
          <a:p>
            <a:r>
              <a:rPr lang="en-US" altLang="ko-KR" sz="2000" dirty="0" smtClean="0"/>
              <a:t>[4] 11-20/1533r0</a:t>
            </a:r>
            <a:r>
              <a:rPr lang="en-US" altLang="ko-KR" sz="2000" dirty="0"/>
              <a:t>, Collaborative WLAN </a:t>
            </a:r>
            <a:r>
              <a:rPr lang="en-US" altLang="ko-KR" sz="2000" dirty="0" smtClean="0"/>
              <a:t>Sensing.</a:t>
            </a:r>
          </a:p>
          <a:p>
            <a:r>
              <a:rPr lang="en-US" altLang="ko-KR" sz="2000" dirty="0" smtClean="0"/>
              <a:t>[5] 11-20/1805r0, </a:t>
            </a:r>
            <a:r>
              <a:rPr lang="en-US" sz="2000" dirty="0"/>
              <a:t>Discussion on WLAN Sensing </a:t>
            </a:r>
            <a:r>
              <a:rPr lang="en-US" sz="2000" dirty="0" smtClean="0"/>
              <a:t>Roles.</a:t>
            </a:r>
            <a:endParaRPr lang="en-US" altLang="ko-KR" sz="2000" dirty="0" smtClean="0"/>
          </a:p>
          <a:p>
            <a:r>
              <a:rPr lang="en-US" altLang="ko-KR" sz="2000" dirty="0" smtClean="0"/>
              <a:t>[6] 11-20/1804r0, </a:t>
            </a:r>
            <a:r>
              <a:rPr lang="en-US" sz="2000" dirty="0"/>
              <a:t>Discussion on WLAN Sensing </a:t>
            </a:r>
            <a:r>
              <a:rPr lang="en-US" sz="2000" dirty="0" smtClean="0"/>
              <a:t>Procedure.</a:t>
            </a:r>
            <a:endParaRPr lang="en-US" altLang="ko-KR" sz="2000" dirty="0" smtClean="0"/>
          </a:p>
          <a:p>
            <a:r>
              <a:rPr lang="en-US" altLang="ko-KR" sz="2000" dirty="0" smtClean="0"/>
              <a:t>[7</a:t>
            </a:r>
            <a:r>
              <a:rPr lang="en-US" altLang="ko-KR" sz="2000" dirty="0"/>
              <a:t>] 11-19/1416r0, Wi-Fi Sensing: Cooperation and </a:t>
            </a:r>
            <a:r>
              <a:rPr lang="en-US" altLang="ko-KR" sz="2000" dirty="0" smtClean="0"/>
              <a:t>Standard. Support.</a:t>
            </a:r>
          </a:p>
          <a:p>
            <a:r>
              <a:rPr lang="en-US" altLang="ko-KR" sz="2000" dirty="0" smtClean="0"/>
              <a:t>[8] 11-19/1551r1, </a:t>
            </a:r>
            <a:r>
              <a:rPr lang="en-US" altLang="zh-CN" sz="2000" dirty="0"/>
              <a:t>Wi-Fi Sensing in 60GHz </a:t>
            </a:r>
            <a:r>
              <a:rPr lang="en-US" altLang="zh-CN" sz="2000" dirty="0" smtClean="0"/>
              <a:t>band: Usage </a:t>
            </a:r>
            <a:r>
              <a:rPr lang="en-US" altLang="zh-CN" sz="2000" dirty="0"/>
              <a:t>models, Performance and What is need in 802.11 Standard</a:t>
            </a:r>
            <a:endParaRPr lang="en-US" altLang="ko-KR" sz="2000" dirty="0"/>
          </a:p>
          <a:p>
            <a:endParaRPr lang="en-US" altLang="ko-KR" sz="20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15</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87066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#1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to have a sensing session that is comprised of multiple burst instances?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16</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92653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#2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a:t>
            </a:r>
            <a:r>
              <a:rPr lang="en-US" altLang="ko-KR" dirty="0" smtClean="0"/>
              <a:t>t</a:t>
            </a:r>
            <a:r>
              <a:rPr lang="en-US" altLang="ko-KR" dirty="0" smtClean="0"/>
              <a:t>he </a:t>
            </a:r>
            <a:r>
              <a:rPr lang="en-US" altLang="ko-KR" dirty="0"/>
              <a:t>receiving station reports with the channel information to the </a:t>
            </a:r>
            <a:r>
              <a:rPr lang="en-US" altLang="ko-KR" dirty="0" smtClean="0"/>
              <a:t>initiator? </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17</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156578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a:t>
            </a:r>
            <a:r>
              <a:rPr lang="en-US" altLang="ko-KR" dirty="0" smtClean="0"/>
              <a:t>#3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the </a:t>
            </a:r>
            <a:r>
              <a:rPr lang="en-US" altLang="ko-KR" dirty="0" smtClean="0"/>
              <a:t>receiving </a:t>
            </a:r>
            <a:r>
              <a:rPr lang="en-US" altLang="ko-KR" dirty="0"/>
              <a:t>station reports with the channel </a:t>
            </a:r>
            <a:r>
              <a:rPr lang="en-US" altLang="ko-KR" dirty="0" smtClean="0"/>
              <a:t>measurement between sensing responders </a:t>
            </a:r>
            <a:r>
              <a:rPr lang="en-US" altLang="ko-KR" dirty="0"/>
              <a:t>to the initiator?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18</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17779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dirty="0"/>
          </a:p>
        </p:txBody>
      </p:sp>
      <p:sp>
        <p:nvSpPr>
          <p:cNvPr id="3" name="내용 개체 틀 2"/>
          <p:cNvSpPr>
            <a:spLocks noGrp="1"/>
          </p:cNvSpPr>
          <p:nvPr>
            <p:ph idx="1"/>
          </p:nvPr>
        </p:nvSpPr>
        <p:spPr>
          <a:xfrm>
            <a:off x="661851" y="1447800"/>
            <a:ext cx="7772400" cy="5027613"/>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[1- 8]</a:t>
            </a:r>
          </a:p>
          <a:p>
            <a:pPr marL="0" indent="0">
              <a:buNone/>
            </a:pPr>
            <a:endParaRPr lang="en-US" altLang="ko-KR" sz="2000" dirty="0"/>
          </a:p>
          <a:p>
            <a:r>
              <a:rPr lang="en-US" altLang="ko-KR" sz="2000" dirty="0" smtClean="0"/>
              <a:t>In [7] and [8], the importance of cooperating multiple STAs in terms of performance are noted.</a:t>
            </a:r>
          </a:p>
          <a:p>
            <a:endParaRPr lang="en-US" altLang="ko-KR" sz="2000" dirty="0" smtClean="0"/>
          </a:p>
          <a:p>
            <a:r>
              <a:rPr lang="en-US" altLang="ko-KR" sz="2000" dirty="0" smtClean="0"/>
              <a:t>In [4], </a:t>
            </a:r>
            <a:r>
              <a:rPr lang="en-US" altLang="ko-KR" sz="2000" dirty="0"/>
              <a:t>we </a:t>
            </a:r>
            <a:r>
              <a:rPr lang="en-US" altLang="ko-KR" sz="2000" dirty="0" smtClean="0"/>
              <a:t>considered </a:t>
            </a:r>
            <a:r>
              <a:rPr lang="en-US" altLang="ko-KR" sz="2000" dirty="0"/>
              <a:t>the group-based WLAN sensing in which multitude of Wi-Fi devices are involved and collaborated and </a:t>
            </a:r>
            <a:r>
              <a:rPr lang="en-US" altLang="ko-KR" sz="2000" dirty="0" smtClean="0"/>
              <a:t>possible </a:t>
            </a:r>
            <a:r>
              <a:rPr lang="en-US" altLang="ko-KR" sz="2000" dirty="0"/>
              <a:t>benefits are also addressed in addition to overhead to achieve </a:t>
            </a:r>
            <a:r>
              <a:rPr lang="en-US" altLang="ko-KR" sz="2000" dirty="0" smtClean="0"/>
              <a:t>them.</a:t>
            </a:r>
          </a:p>
          <a:p>
            <a:endParaRPr lang="en-US" altLang="ko-KR" sz="2000" dirty="0" smtClean="0"/>
          </a:p>
          <a:p>
            <a:r>
              <a:rPr lang="en-US" altLang="ko-KR" sz="2000" dirty="0" smtClean="0"/>
              <a:t>In this contribution, we provide more illustrative information for better understanding of collaborative operation in WLAN sensing.</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4</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738146"/>
            <a:ext cx="1376725" cy="386306"/>
          </a:xfrm>
          <a:prstGeom prst="wedgeRoundRectCallout">
            <a:avLst>
              <a:gd name="adj1" fmla="val -46974"/>
              <a:gd name="adj2" fmla="val 152448"/>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351318" cy="378908"/>
          </a:xfrm>
          <a:prstGeom prst="wedgeRoundRectCallout">
            <a:avLst>
              <a:gd name="adj1" fmla="val 167032"/>
              <a:gd name="adj2" fmla="val 21892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 name="TextBox 3"/>
          <p:cNvSpPr txBox="1"/>
          <p:nvPr/>
        </p:nvSpPr>
        <p:spPr>
          <a:xfrm>
            <a:off x="7398227" y="5499428"/>
            <a:ext cx="1749197" cy="830997"/>
          </a:xfrm>
          <a:prstGeom prst="rect">
            <a:avLst/>
          </a:prstGeom>
          <a:noFill/>
        </p:spPr>
        <p:txBody>
          <a:bodyPr wrap="none" rtlCol="0">
            <a:spAutoFit/>
          </a:bodyPr>
          <a:lstStyle/>
          <a:p>
            <a:r>
              <a:rPr lang="en-US" dirty="0" smtClean="0"/>
              <a:t>Each group may have its </a:t>
            </a:r>
          </a:p>
          <a:p>
            <a:r>
              <a:rPr lang="en-US" dirty="0" smtClean="0"/>
              <a:t>own control point (CP) </a:t>
            </a:r>
          </a:p>
          <a:p>
            <a:r>
              <a:rPr lang="en-US" dirty="0" smtClean="0"/>
              <a:t>for controlling the </a:t>
            </a:r>
          </a:p>
          <a:p>
            <a:r>
              <a:rPr lang="en-US" dirty="0" smtClean="0"/>
              <a:t>operation of the group.</a:t>
            </a:r>
            <a:endParaRPr lang="en-US" dirty="0"/>
          </a:p>
        </p:txBody>
      </p:sp>
      <p:sp>
        <p:nvSpPr>
          <p:cNvPr id="4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AP is control point (CP).</a:t>
            </a:r>
          </a:p>
          <a:p>
            <a:pPr marL="171450" indent="-171450">
              <a:buFont typeface="Arial" panose="020B0604020202020204" pitchFamily="34" charset="0"/>
              <a:buChar char="•"/>
            </a:pPr>
            <a:r>
              <a:rPr lang="en-US" sz="1600" dirty="0" smtClean="0"/>
              <a:t>CP is triggering the sensing transmissions and </a:t>
            </a:r>
          </a:p>
          <a:p>
            <a:r>
              <a:rPr lang="en-US" sz="1600" dirty="0"/>
              <a:t> </a:t>
            </a:r>
            <a:r>
              <a:rPr lang="en-US" sz="1600" dirty="0" smtClean="0"/>
              <a:t>   requesting feedbacks.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r>
              <a:rPr lang="en-US" sz="1600" dirty="0" smtClean="0"/>
              <a:t>Each burst has sensing measurement and feedback phases.</a:t>
            </a:r>
            <a:endParaRPr lang="en-US" sz="1600" dirty="0"/>
          </a:p>
        </p:txBody>
      </p:sp>
      <p:sp>
        <p:nvSpPr>
          <p:cNvPr id="1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6"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5" name="Straight Connector 34"/>
          <p:cNvCxnSpPr/>
          <p:nvPr/>
        </p:nvCxnSpPr>
        <p:spPr>
          <a:xfrm>
            <a:off x="2003297" y="2372234"/>
            <a:ext cx="5096075" cy="35298"/>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2003297" y="2807811"/>
            <a:ext cx="5096075" cy="60947"/>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2003297" y="3289725"/>
            <a:ext cx="5096075" cy="19357"/>
          </a:xfrm>
          <a:prstGeom prst="line">
            <a:avLst/>
          </a:prstGeom>
          <a:noFill/>
          <a:ln w="6350" cap="flat" cmpd="sng" algn="ctr">
            <a:solidFill>
              <a:srgbClr val="5B9BD5"/>
            </a:solidFill>
            <a:prstDash val="solid"/>
            <a:miter lim="800000"/>
          </a:ln>
          <a:effectLst/>
        </p:spPr>
      </p:cxnSp>
      <p:sp>
        <p:nvSpPr>
          <p:cNvPr id="44" name="TextBox 43"/>
          <p:cNvSpPr txBox="1"/>
          <p:nvPr/>
        </p:nvSpPr>
        <p:spPr>
          <a:xfrm>
            <a:off x="1544868" y="214663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45" name="TextBox 44"/>
          <p:cNvSpPr txBox="1"/>
          <p:nvPr/>
        </p:nvSpPr>
        <p:spPr>
          <a:xfrm>
            <a:off x="1649302" y="25993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6" name="TextBox 45"/>
          <p:cNvSpPr txBox="1"/>
          <p:nvPr/>
        </p:nvSpPr>
        <p:spPr>
          <a:xfrm>
            <a:off x="1649302" y="306454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51" name="Rectangle 50"/>
          <p:cNvSpPr/>
          <p:nvPr/>
        </p:nvSpPr>
        <p:spPr>
          <a:xfrm>
            <a:off x="2948558" y="2143370"/>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2" name="TextBox 51"/>
          <p:cNvSpPr txBox="1"/>
          <p:nvPr/>
        </p:nvSpPr>
        <p:spPr>
          <a:xfrm>
            <a:off x="2926391" y="216645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3" name="Rectangle 52"/>
          <p:cNvSpPr/>
          <p:nvPr/>
        </p:nvSpPr>
        <p:spPr>
          <a:xfrm>
            <a:off x="3632987" y="214791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5" name="TextBox 54"/>
          <p:cNvSpPr txBox="1"/>
          <p:nvPr/>
        </p:nvSpPr>
        <p:spPr>
          <a:xfrm>
            <a:off x="3610819" y="217099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56" name="Rectangle 55"/>
          <p:cNvSpPr/>
          <p:nvPr/>
        </p:nvSpPr>
        <p:spPr>
          <a:xfrm>
            <a:off x="2948558" y="258606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7" name="TextBox 56"/>
          <p:cNvSpPr txBox="1"/>
          <p:nvPr/>
        </p:nvSpPr>
        <p:spPr>
          <a:xfrm>
            <a:off x="2926391" y="260914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8" name="Rectangle 57"/>
          <p:cNvSpPr/>
          <p:nvPr/>
        </p:nvSpPr>
        <p:spPr>
          <a:xfrm>
            <a:off x="3632987" y="259061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9" name="TextBox 58"/>
          <p:cNvSpPr txBox="1"/>
          <p:nvPr/>
        </p:nvSpPr>
        <p:spPr>
          <a:xfrm>
            <a:off x="3610819" y="261369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60" name="Rectangle 59"/>
          <p:cNvSpPr/>
          <p:nvPr/>
        </p:nvSpPr>
        <p:spPr>
          <a:xfrm>
            <a:off x="2948558" y="30555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1" name="TextBox 60"/>
          <p:cNvSpPr txBox="1"/>
          <p:nvPr/>
        </p:nvSpPr>
        <p:spPr>
          <a:xfrm>
            <a:off x="2926391" y="30786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62" name="Rectangle 61"/>
          <p:cNvSpPr/>
          <p:nvPr/>
        </p:nvSpPr>
        <p:spPr>
          <a:xfrm>
            <a:off x="3632987" y="306009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3" name="TextBox 62"/>
          <p:cNvSpPr txBox="1"/>
          <p:nvPr/>
        </p:nvSpPr>
        <p:spPr>
          <a:xfrm>
            <a:off x="3610819" y="308317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64" name="Straight Arrow Connector 63"/>
          <p:cNvCxnSpPr/>
          <p:nvPr/>
        </p:nvCxnSpPr>
        <p:spPr>
          <a:xfrm flipH="1">
            <a:off x="3078303" y="2372353"/>
            <a:ext cx="1481" cy="209428"/>
          </a:xfrm>
          <a:prstGeom prst="straightConnector1">
            <a:avLst/>
          </a:prstGeom>
          <a:noFill/>
          <a:ln w="6350" cap="flat" cmpd="sng" algn="ctr">
            <a:solidFill>
              <a:srgbClr val="5B9BD5"/>
            </a:solidFill>
            <a:prstDash val="solid"/>
            <a:miter lim="800000"/>
            <a:tailEnd type="triangle"/>
          </a:ln>
          <a:effectLst/>
        </p:spPr>
      </p:cxnSp>
      <p:cxnSp>
        <p:nvCxnSpPr>
          <p:cNvPr id="65" name="Straight Arrow Connector 64"/>
          <p:cNvCxnSpPr/>
          <p:nvPr/>
        </p:nvCxnSpPr>
        <p:spPr>
          <a:xfrm flipH="1">
            <a:off x="3765084" y="2374203"/>
            <a:ext cx="1481" cy="209428"/>
          </a:xfrm>
          <a:prstGeom prst="straightConnector1">
            <a:avLst/>
          </a:prstGeom>
          <a:noFill/>
          <a:ln w="6350" cap="flat" cmpd="sng" algn="ctr">
            <a:solidFill>
              <a:srgbClr val="5B9BD5"/>
            </a:solidFill>
            <a:prstDash val="solid"/>
            <a:miter lim="800000"/>
            <a:tailEnd type="triangle"/>
          </a:ln>
          <a:effectLst/>
        </p:spPr>
      </p:cxnSp>
      <p:cxnSp>
        <p:nvCxnSpPr>
          <p:cNvPr id="66" name="Straight Arrow Connector 65"/>
          <p:cNvCxnSpPr/>
          <p:nvPr/>
        </p:nvCxnSpPr>
        <p:spPr>
          <a:xfrm flipH="1">
            <a:off x="3289821" y="2367127"/>
            <a:ext cx="7028" cy="693896"/>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p:nvPr/>
        </p:nvCxnSpPr>
        <p:spPr>
          <a:xfrm flipH="1">
            <a:off x="3986982" y="2378894"/>
            <a:ext cx="7028" cy="693896"/>
          </a:xfrm>
          <a:prstGeom prst="straightConnector1">
            <a:avLst/>
          </a:prstGeom>
          <a:noFill/>
          <a:ln w="6350" cap="flat" cmpd="sng" algn="ctr">
            <a:solidFill>
              <a:srgbClr val="5B9BD5"/>
            </a:solidFill>
            <a:prstDash val="solid"/>
            <a:miter lim="800000"/>
            <a:tailEnd type="triangle"/>
          </a:ln>
          <a:effectLst/>
        </p:spPr>
      </p:cxnSp>
      <p:sp>
        <p:nvSpPr>
          <p:cNvPr id="84" name="Rectangle 83"/>
          <p:cNvSpPr/>
          <p:nvPr/>
        </p:nvSpPr>
        <p:spPr>
          <a:xfrm>
            <a:off x="5007936" y="260586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5" name="TextBox 84"/>
          <p:cNvSpPr txBox="1"/>
          <p:nvPr/>
        </p:nvSpPr>
        <p:spPr>
          <a:xfrm>
            <a:off x="4969637" y="263323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87" name="Rectangle 86"/>
          <p:cNvSpPr/>
          <p:nvPr/>
        </p:nvSpPr>
        <p:spPr>
          <a:xfrm>
            <a:off x="6351044" y="307724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8" name="TextBox 87"/>
          <p:cNvSpPr txBox="1"/>
          <p:nvPr/>
        </p:nvSpPr>
        <p:spPr>
          <a:xfrm>
            <a:off x="6312746" y="310461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89" name="Rectangle 88"/>
          <p:cNvSpPr/>
          <p:nvPr/>
        </p:nvSpPr>
        <p:spPr>
          <a:xfrm>
            <a:off x="5002375" y="2160752"/>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1" name="TextBox 90"/>
          <p:cNvSpPr txBox="1"/>
          <p:nvPr/>
        </p:nvSpPr>
        <p:spPr>
          <a:xfrm>
            <a:off x="4964077" y="2188120"/>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92" name="Rectangle 91"/>
          <p:cNvSpPr/>
          <p:nvPr/>
        </p:nvSpPr>
        <p:spPr>
          <a:xfrm>
            <a:off x="6304984" y="2163976"/>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3" name="TextBox 92"/>
          <p:cNvSpPr txBox="1"/>
          <p:nvPr/>
        </p:nvSpPr>
        <p:spPr>
          <a:xfrm>
            <a:off x="6266686" y="2191345"/>
            <a:ext cx="530915"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1</a:t>
            </a:r>
            <a:r>
              <a:rPr kumimoji="0" lang="en-US" sz="750" dirty="0" smtClean="0">
                <a:solidFill>
                  <a:prstClr val="black"/>
                </a:solidFill>
                <a:latin typeface="Calibri" panose="020F0502020204030204"/>
                <a:sym typeface="Wingdings" panose="05000000000000000000" pitchFamily="2" charset="2"/>
              </a:rPr>
              <a:t> </a:t>
            </a:r>
            <a:r>
              <a:rPr kumimoji="0" lang="en-US" sz="750" dirty="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94" name="Straight Arrow Connector 93"/>
          <p:cNvCxnSpPr/>
          <p:nvPr/>
        </p:nvCxnSpPr>
        <p:spPr>
          <a:xfrm flipH="1">
            <a:off x="5222728" y="2390752"/>
            <a:ext cx="1481" cy="209428"/>
          </a:xfrm>
          <a:prstGeom prst="straightConnector1">
            <a:avLst/>
          </a:prstGeom>
          <a:noFill/>
          <a:ln w="6350" cap="flat" cmpd="sng" algn="ctr">
            <a:solidFill>
              <a:srgbClr val="FF0000"/>
            </a:solidFill>
            <a:prstDash val="solid"/>
            <a:miter lim="800000"/>
            <a:headEnd type="triangle" w="med" len="med"/>
            <a:tailEnd type="none" w="med" len="med"/>
          </a:ln>
          <a:effectLst/>
        </p:spPr>
      </p:cxnSp>
      <p:cxnSp>
        <p:nvCxnSpPr>
          <p:cNvPr id="95" name="Straight Arrow Connector 94"/>
          <p:cNvCxnSpPr>
            <a:stCxn id="93" idx="2"/>
          </p:cNvCxnSpPr>
          <p:nvPr/>
        </p:nvCxnSpPr>
        <p:spPr>
          <a:xfrm flipH="1">
            <a:off x="6531714" y="2399094"/>
            <a:ext cx="430" cy="679549"/>
          </a:xfrm>
          <a:prstGeom prst="straightConnector1">
            <a:avLst/>
          </a:prstGeom>
          <a:noFill/>
          <a:ln w="6350" cap="flat" cmpd="sng" algn="ctr">
            <a:solidFill>
              <a:srgbClr val="00B050"/>
            </a:solidFill>
            <a:prstDash val="solid"/>
            <a:miter lim="800000"/>
            <a:headEnd type="triangle" w="med" len="med"/>
            <a:tailEnd type="none" w="med" len="med"/>
          </a:ln>
          <a:effectLst/>
        </p:spPr>
      </p:cxnSp>
      <p:sp>
        <p:nvSpPr>
          <p:cNvPr id="101" name="TextBox 100"/>
          <p:cNvSpPr txBox="1"/>
          <p:nvPr/>
        </p:nvSpPr>
        <p:spPr>
          <a:xfrm>
            <a:off x="3549561" y="3598916"/>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03" name="Oval 102"/>
          <p:cNvSpPr/>
          <p:nvPr/>
        </p:nvSpPr>
        <p:spPr>
          <a:xfrm>
            <a:off x="2228894" y="456980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2290306" y="464389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05" name="Oval 104"/>
          <p:cNvSpPr/>
          <p:nvPr/>
        </p:nvSpPr>
        <p:spPr>
          <a:xfrm>
            <a:off x="3312097" y="425835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6" name="TextBox 105"/>
          <p:cNvSpPr txBox="1"/>
          <p:nvPr/>
        </p:nvSpPr>
        <p:spPr>
          <a:xfrm>
            <a:off x="3373509" y="433243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07" name="Oval 106"/>
          <p:cNvSpPr/>
          <p:nvPr/>
        </p:nvSpPr>
        <p:spPr>
          <a:xfrm>
            <a:off x="3307874" y="496061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8" name="TextBox 107"/>
          <p:cNvSpPr txBox="1"/>
          <p:nvPr/>
        </p:nvSpPr>
        <p:spPr>
          <a:xfrm>
            <a:off x="3369286" y="503470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09" name="Straight Arrow Connector 108"/>
          <p:cNvCxnSpPr>
            <a:stCxn id="103" idx="6"/>
            <a:endCxn id="105" idx="2"/>
          </p:cNvCxnSpPr>
          <p:nvPr/>
        </p:nvCxnSpPr>
        <p:spPr>
          <a:xfrm flipV="1">
            <a:off x="2809319" y="4453752"/>
            <a:ext cx="502778" cy="311457"/>
          </a:xfrm>
          <a:prstGeom prst="straightConnector1">
            <a:avLst/>
          </a:prstGeom>
          <a:noFill/>
          <a:ln w="6350" cap="flat" cmpd="sng" algn="ctr">
            <a:solidFill>
              <a:srgbClr val="5B9BD5"/>
            </a:solidFill>
            <a:prstDash val="solid"/>
            <a:miter lim="800000"/>
            <a:tailEnd type="triangle"/>
          </a:ln>
          <a:effectLst/>
        </p:spPr>
      </p:cxnSp>
      <p:cxnSp>
        <p:nvCxnSpPr>
          <p:cNvPr id="110" name="Straight Arrow Connector 109"/>
          <p:cNvCxnSpPr>
            <a:stCxn id="103" idx="6"/>
            <a:endCxn id="107" idx="2"/>
          </p:cNvCxnSpPr>
          <p:nvPr/>
        </p:nvCxnSpPr>
        <p:spPr>
          <a:xfrm>
            <a:off x="2809319" y="4765209"/>
            <a:ext cx="498555" cy="390804"/>
          </a:xfrm>
          <a:prstGeom prst="straightConnector1">
            <a:avLst/>
          </a:prstGeom>
          <a:noFill/>
          <a:ln w="6350" cap="flat" cmpd="sng" algn="ctr">
            <a:solidFill>
              <a:srgbClr val="5B9BD5"/>
            </a:solidFill>
            <a:prstDash val="solid"/>
            <a:miter lim="800000"/>
            <a:tailEnd type="triangle"/>
          </a:ln>
          <a:effectLst/>
        </p:spPr>
      </p:cxnSp>
      <p:sp>
        <p:nvSpPr>
          <p:cNvPr id="119" name="TextBox 118"/>
          <p:cNvSpPr txBox="1"/>
          <p:nvPr/>
        </p:nvSpPr>
        <p:spPr>
          <a:xfrm>
            <a:off x="2925942" y="334840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0" name="TextBox 119"/>
          <p:cNvSpPr txBox="1"/>
          <p:nvPr/>
        </p:nvSpPr>
        <p:spPr>
          <a:xfrm>
            <a:off x="5002720" y="3371237"/>
            <a:ext cx="1584088"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(Can be simultaneous)</a:t>
            </a:r>
            <a:endParaRPr kumimoji="0" lang="en-US" sz="825" dirty="0">
              <a:solidFill>
                <a:prstClr val="black"/>
              </a:solidFill>
              <a:latin typeface="Calibri" panose="020F0502020204030204"/>
            </a:endParaRPr>
          </a:p>
        </p:txBody>
      </p:sp>
      <p:sp>
        <p:nvSpPr>
          <p:cNvPr id="124" name="Oval 123"/>
          <p:cNvSpPr/>
          <p:nvPr/>
        </p:nvSpPr>
        <p:spPr>
          <a:xfrm>
            <a:off x="4297540" y="425245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5" name="TextBox 124"/>
          <p:cNvSpPr txBox="1"/>
          <p:nvPr/>
        </p:nvSpPr>
        <p:spPr>
          <a:xfrm>
            <a:off x="4383585" y="4318964"/>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26" name="Oval 125"/>
          <p:cNvSpPr/>
          <p:nvPr/>
        </p:nvSpPr>
        <p:spPr>
          <a:xfrm>
            <a:off x="5305874" y="425463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7" name="TextBox 126"/>
          <p:cNvSpPr txBox="1"/>
          <p:nvPr/>
        </p:nvSpPr>
        <p:spPr>
          <a:xfrm>
            <a:off x="5367286" y="43287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cxnSp>
        <p:nvCxnSpPr>
          <p:cNvPr id="128" name="Straight Arrow Connector 127"/>
          <p:cNvCxnSpPr>
            <a:stCxn id="124" idx="6"/>
            <a:endCxn id="126" idx="2"/>
          </p:cNvCxnSpPr>
          <p:nvPr/>
        </p:nvCxnSpPr>
        <p:spPr>
          <a:xfrm>
            <a:off x="4877965" y="4447855"/>
            <a:ext cx="427909" cy="2183"/>
          </a:xfrm>
          <a:prstGeom prst="straightConnector1">
            <a:avLst/>
          </a:prstGeom>
          <a:noFill/>
          <a:ln w="6350" cap="flat" cmpd="sng" algn="ctr">
            <a:solidFill>
              <a:srgbClr val="FF0000"/>
            </a:solidFill>
            <a:prstDash val="solid"/>
            <a:miter lim="800000"/>
            <a:tailEnd type="triangle"/>
          </a:ln>
          <a:effectLst/>
        </p:spPr>
      </p:cxnSp>
      <p:sp>
        <p:nvSpPr>
          <p:cNvPr id="129" name="Oval 128"/>
          <p:cNvSpPr/>
          <p:nvPr/>
        </p:nvSpPr>
        <p:spPr>
          <a:xfrm>
            <a:off x="4304858" y="491504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0" name="TextBox 129"/>
          <p:cNvSpPr txBox="1"/>
          <p:nvPr/>
        </p:nvSpPr>
        <p:spPr>
          <a:xfrm>
            <a:off x="4390903" y="49815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1" name="Oval 130"/>
          <p:cNvSpPr/>
          <p:nvPr/>
        </p:nvSpPr>
        <p:spPr>
          <a:xfrm>
            <a:off x="5313191" y="4917224"/>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2" name="TextBox 131"/>
          <p:cNvSpPr txBox="1"/>
          <p:nvPr/>
        </p:nvSpPr>
        <p:spPr>
          <a:xfrm>
            <a:off x="5374604" y="499131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3" name="Straight Arrow Connector 132"/>
          <p:cNvCxnSpPr>
            <a:stCxn id="129" idx="6"/>
            <a:endCxn id="131" idx="2"/>
          </p:cNvCxnSpPr>
          <p:nvPr/>
        </p:nvCxnSpPr>
        <p:spPr>
          <a:xfrm>
            <a:off x="4885283" y="5110443"/>
            <a:ext cx="427909" cy="2183"/>
          </a:xfrm>
          <a:prstGeom prst="straightConnector1">
            <a:avLst/>
          </a:prstGeom>
          <a:noFill/>
          <a:ln w="6350" cap="flat" cmpd="sng" algn="ctr">
            <a:solidFill>
              <a:srgbClr val="00B050"/>
            </a:solidFill>
            <a:prstDash val="solid"/>
            <a:miter lim="800000"/>
            <a:tailEnd type="triangle"/>
          </a:ln>
          <a:effectLst/>
        </p:spPr>
      </p:cxnSp>
      <p:sp>
        <p:nvSpPr>
          <p:cNvPr id="139" name="TextBox 138"/>
          <p:cNvSpPr txBox="1"/>
          <p:nvPr/>
        </p:nvSpPr>
        <p:spPr>
          <a:xfrm>
            <a:off x="2739366" y="5574960"/>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1" name="TextBox 140"/>
          <p:cNvSpPr txBox="1"/>
          <p:nvPr/>
        </p:nvSpPr>
        <p:spPr>
          <a:xfrm>
            <a:off x="4473310" y="5422102"/>
            <a:ext cx="1793376" cy="507831"/>
          </a:xfrm>
          <a:prstGeom prst="rect">
            <a:avLst/>
          </a:prstGeom>
          <a:noFill/>
        </p:spPr>
        <p:txBody>
          <a:bodyPr wrap="none" rtlCol="0">
            <a:spAutoFit/>
          </a:bodyPr>
          <a:lstStyle/>
          <a:p>
            <a:pPr algn="ctr" eaLnBrk="1" fontAlgn="auto" hangingPunct="1">
              <a:spcBef>
                <a:spcPts val="0"/>
              </a:spcBef>
              <a:spcAft>
                <a:spcPts val="0"/>
              </a:spcAft>
            </a:pPr>
            <a:r>
              <a:rPr kumimoji="0" lang="en-US" sz="1350" dirty="0">
                <a:solidFill>
                  <a:prstClr val="black"/>
                </a:solidFill>
                <a:latin typeface="Calibri" panose="020F0502020204030204"/>
              </a:rPr>
              <a:t>Channel Measurement</a:t>
            </a:r>
          </a:p>
          <a:p>
            <a:pPr algn="ctr" eaLnBrk="1" fontAlgn="auto" hangingPunct="1">
              <a:spcBef>
                <a:spcPts val="0"/>
              </a:spcBef>
              <a:spcAft>
                <a:spcPts val="0"/>
              </a:spcAft>
            </a:pPr>
            <a:r>
              <a:rPr kumimoji="0" lang="en-US" sz="1350" dirty="0">
                <a:solidFill>
                  <a:prstClr val="black"/>
                </a:solidFill>
                <a:latin typeface="Calibri" panose="020F0502020204030204"/>
              </a:rPr>
              <a:t>Information</a:t>
            </a:r>
          </a:p>
        </p:txBody>
      </p: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47" name="Rectangle 146"/>
          <p:cNvSpPr/>
          <p:nvPr/>
        </p:nvSpPr>
        <p:spPr>
          <a:xfrm>
            <a:off x="2257411" y="214383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8" name="TextBox 147"/>
          <p:cNvSpPr txBox="1"/>
          <p:nvPr/>
        </p:nvSpPr>
        <p:spPr>
          <a:xfrm>
            <a:off x="2264251" y="2143510"/>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9" name="Rectangle 148"/>
          <p:cNvSpPr/>
          <p:nvPr/>
        </p:nvSpPr>
        <p:spPr>
          <a:xfrm>
            <a:off x="2257411" y="258653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1" name="Rectangle 150"/>
          <p:cNvSpPr/>
          <p:nvPr/>
        </p:nvSpPr>
        <p:spPr>
          <a:xfrm>
            <a:off x="2257411" y="30560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3" name="Straight Arrow Connector 152"/>
          <p:cNvCxnSpPr/>
          <p:nvPr/>
        </p:nvCxnSpPr>
        <p:spPr>
          <a:xfrm flipH="1">
            <a:off x="2387156" y="2372816"/>
            <a:ext cx="1481" cy="209428"/>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p:nvPr/>
        </p:nvCxnSpPr>
        <p:spPr>
          <a:xfrm flipH="1">
            <a:off x="2598674" y="2367590"/>
            <a:ext cx="7028" cy="693896"/>
          </a:xfrm>
          <a:prstGeom prst="straightConnector1">
            <a:avLst/>
          </a:prstGeom>
          <a:noFill/>
          <a:ln w="6350" cap="flat" cmpd="sng" algn="ctr">
            <a:solidFill>
              <a:srgbClr val="5B9BD5"/>
            </a:solidFill>
            <a:prstDash val="solid"/>
            <a:miter lim="800000"/>
            <a:tailEnd type="triangle"/>
          </a:ln>
          <a:effectLst/>
        </p:spPr>
      </p:cxnSp>
      <p:sp>
        <p:nvSpPr>
          <p:cNvPr id="155" name="Rectangle 154"/>
          <p:cNvSpPr/>
          <p:nvPr/>
        </p:nvSpPr>
        <p:spPr>
          <a:xfrm>
            <a:off x="4342467"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6" name="TextBox 155"/>
          <p:cNvSpPr txBox="1"/>
          <p:nvPr/>
        </p:nvSpPr>
        <p:spPr>
          <a:xfrm>
            <a:off x="4330813"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Rectangle 156"/>
          <p:cNvSpPr/>
          <p:nvPr/>
        </p:nvSpPr>
        <p:spPr>
          <a:xfrm>
            <a:off x="4342467" y="25987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9" name="Straight Arrow Connector 158"/>
          <p:cNvCxnSpPr/>
          <p:nvPr/>
        </p:nvCxnSpPr>
        <p:spPr>
          <a:xfrm flipH="1">
            <a:off x="4569598" y="2387018"/>
            <a:ext cx="1481" cy="209428"/>
          </a:xfrm>
          <a:prstGeom prst="straightConnector1">
            <a:avLst/>
          </a:prstGeom>
          <a:noFill/>
          <a:ln w="6350" cap="flat" cmpd="sng" algn="ctr">
            <a:solidFill>
              <a:srgbClr val="5B9BD5"/>
            </a:solidFill>
            <a:prstDash val="solid"/>
            <a:miter lim="800000"/>
            <a:tailEnd type="triangle"/>
          </a:ln>
          <a:effectLst/>
        </p:spPr>
      </p:cxnSp>
      <p:sp>
        <p:nvSpPr>
          <p:cNvPr id="160" name="TextBox 159"/>
          <p:cNvSpPr txBox="1"/>
          <p:nvPr/>
        </p:nvSpPr>
        <p:spPr>
          <a:xfrm>
            <a:off x="4311860" y="257339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1" name="Rectangle 160"/>
          <p:cNvSpPr/>
          <p:nvPr/>
        </p:nvSpPr>
        <p:spPr>
          <a:xfrm>
            <a:off x="5631913"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2" name="TextBox 161"/>
          <p:cNvSpPr txBox="1"/>
          <p:nvPr/>
        </p:nvSpPr>
        <p:spPr>
          <a:xfrm>
            <a:off x="5620259"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3" name="Rectangle 162"/>
          <p:cNvSpPr/>
          <p:nvPr/>
        </p:nvSpPr>
        <p:spPr>
          <a:xfrm>
            <a:off x="5658358" y="306676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5" name="TextBox 164"/>
          <p:cNvSpPr txBox="1"/>
          <p:nvPr/>
        </p:nvSpPr>
        <p:spPr>
          <a:xfrm>
            <a:off x="5627751" y="3041452"/>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cxnSp>
        <p:nvCxnSpPr>
          <p:cNvPr id="166" name="Straight Arrow Connector 165"/>
          <p:cNvCxnSpPr/>
          <p:nvPr/>
        </p:nvCxnSpPr>
        <p:spPr>
          <a:xfrm>
            <a:off x="5860870" y="2389184"/>
            <a:ext cx="0" cy="633685"/>
          </a:xfrm>
          <a:prstGeom prst="straightConnector1">
            <a:avLst/>
          </a:prstGeom>
          <a:noFill/>
          <a:ln w="6350" cap="flat" cmpd="sng" algn="ctr">
            <a:solidFill>
              <a:srgbClr val="5B9BD5"/>
            </a:solidFill>
            <a:prstDash val="solid"/>
            <a:miter lim="800000"/>
            <a:tailEnd type="triangle"/>
          </a:ln>
          <a:effectLst/>
        </p:spPr>
      </p:cxnSp>
      <p:sp>
        <p:nvSpPr>
          <p:cNvPr id="167" name="TextBox 166"/>
          <p:cNvSpPr txBox="1"/>
          <p:nvPr/>
        </p:nvSpPr>
        <p:spPr>
          <a:xfrm>
            <a:off x="2249946" y="26347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8" name="TextBox 167"/>
          <p:cNvSpPr txBox="1"/>
          <p:nvPr/>
        </p:nvSpPr>
        <p:spPr>
          <a:xfrm>
            <a:off x="2233967" y="30919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9" name="TextBox 168"/>
          <p:cNvSpPr txBox="1"/>
          <p:nvPr/>
        </p:nvSpPr>
        <p:spPr>
          <a:xfrm>
            <a:off x="6324600" y="371390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3"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0529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9</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0" name="Straight Connector 39"/>
          <p:cNvCxnSpPr/>
          <p:nvPr/>
        </p:nvCxnSpPr>
        <p:spPr>
          <a:xfrm>
            <a:off x="2642286" y="2318590"/>
            <a:ext cx="4264973" cy="19482"/>
          </a:xfrm>
          <a:prstGeom prst="line">
            <a:avLst/>
          </a:prstGeom>
          <a:noFill/>
          <a:ln w="6350" cap="flat" cmpd="sng" algn="ctr">
            <a:solidFill>
              <a:srgbClr val="5B9BD5"/>
            </a:solidFill>
            <a:prstDash val="solid"/>
            <a:miter lim="800000"/>
          </a:ln>
          <a:effectLst/>
        </p:spPr>
      </p:cxnSp>
      <p:cxnSp>
        <p:nvCxnSpPr>
          <p:cNvPr id="41" name="Straight Connector 40"/>
          <p:cNvCxnSpPr/>
          <p:nvPr/>
        </p:nvCxnSpPr>
        <p:spPr>
          <a:xfrm>
            <a:off x="2642286" y="2754163"/>
            <a:ext cx="4264973" cy="24737"/>
          </a:xfrm>
          <a:prstGeom prst="line">
            <a:avLst/>
          </a:prstGeom>
          <a:noFill/>
          <a:ln w="6350" cap="flat" cmpd="sng" algn="ctr">
            <a:solidFill>
              <a:srgbClr val="5B9BD5"/>
            </a:solidFill>
            <a:prstDash val="solid"/>
            <a:miter lim="800000"/>
          </a:ln>
          <a:effectLst/>
        </p:spPr>
      </p:cxnSp>
      <p:sp>
        <p:nvSpPr>
          <p:cNvPr id="48" name="TextBox 47"/>
          <p:cNvSpPr txBox="1"/>
          <p:nvPr/>
        </p:nvSpPr>
        <p:spPr>
          <a:xfrm>
            <a:off x="2288291" y="208775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9" name="TextBox 48"/>
          <p:cNvSpPr txBox="1"/>
          <p:nvPr/>
        </p:nvSpPr>
        <p:spPr>
          <a:xfrm>
            <a:off x="2191381" y="2529788"/>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50" name="TextBox 49"/>
          <p:cNvSpPr txBox="1"/>
          <p:nvPr/>
        </p:nvSpPr>
        <p:spPr>
          <a:xfrm>
            <a:off x="2288291" y="3012538"/>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68" name="Rectangle 67"/>
          <p:cNvSpPr/>
          <p:nvPr/>
        </p:nvSpPr>
        <p:spPr>
          <a:xfrm>
            <a:off x="3625781" y="2094428"/>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9" name="TextBox 68"/>
          <p:cNvSpPr txBox="1"/>
          <p:nvPr/>
        </p:nvSpPr>
        <p:spPr>
          <a:xfrm>
            <a:off x="3603614" y="211751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0" name="Rectangle 69"/>
          <p:cNvSpPr/>
          <p:nvPr/>
        </p:nvSpPr>
        <p:spPr>
          <a:xfrm>
            <a:off x="4310659" y="209014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1" name="TextBox 70"/>
          <p:cNvSpPr txBox="1"/>
          <p:nvPr/>
        </p:nvSpPr>
        <p:spPr>
          <a:xfrm>
            <a:off x="4288491" y="21132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2" name="Rectangle 71"/>
          <p:cNvSpPr/>
          <p:nvPr/>
        </p:nvSpPr>
        <p:spPr>
          <a:xfrm>
            <a:off x="3625781" y="253712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3" name="TextBox 72"/>
          <p:cNvSpPr txBox="1"/>
          <p:nvPr/>
        </p:nvSpPr>
        <p:spPr>
          <a:xfrm>
            <a:off x="3603614" y="256020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4" name="Rectangle 73"/>
          <p:cNvSpPr/>
          <p:nvPr/>
        </p:nvSpPr>
        <p:spPr>
          <a:xfrm>
            <a:off x="4310659" y="253283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5" name="TextBox 74"/>
          <p:cNvSpPr txBox="1"/>
          <p:nvPr/>
        </p:nvSpPr>
        <p:spPr>
          <a:xfrm>
            <a:off x="4288491" y="2555922"/>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6" name="Rectangle 75"/>
          <p:cNvSpPr/>
          <p:nvPr/>
        </p:nvSpPr>
        <p:spPr>
          <a:xfrm>
            <a:off x="3625781" y="3006604"/>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7" name="TextBox 76"/>
          <p:cNvSpPr txBox="1"/>
          <p:nvPr/>
        </p:nvSpPr>
        <p:spPr>
          <a:xfrm>
            <a:off x="3603614" y="30296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8" name="Rectangle 77"/>
          <p:cNvSpPr/>
          <p:nvPr/>
        </p:nvSpPr>
        <p:spPr>
          <a:xfrm>
            <a:off x="4310659" y="300231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9" name="TextBox 78"/>
          <p:cNvSpPr txBox="1"/>
          <p:nvPr/>
        </p:nvSpPr>
        <p:spPr>
          <a:xfrm>
            <a:off x="4288491" y="302540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cxnSp>
        <p:nvCxnSpPr>
          <p:cNvPr id="80" name="Straight Arrow Connector 79"/>
          <p:cNvCxnSpPr/>
          <p:nvPr/>
        </p:nvCxnSpPr>
        <p:spPr>
          <a:xfrm flipH="1">
            <a:off x="3755526" y="2323411"/>
            <a:ext cx="1481" cy="209428"/>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p:nvPr/>
        </p:nvCxnSpPr>
        <p:spPr>
          <a:xfrm flipH="1">
            <a:off x="4442756" y="2316431"/>
            <a:ext cx="1481" cy="209428"/>
          </a:xfrm>
          <a:prstGeom prst="straightConnector1">
            <a:avLst/>
          </a:prstGeom>
          <a:noFill/>
          <a:ln w="6350" cap="flat" cmpd="sng" algn="ctr">
            <a:solidFill>
              <a:srgbClr val="5B9BD5"/>
            </a:solidFill>
            <a:prstDash val="dash"/>
            <a:miter lim="800000"/>
            <a:tailEnd type="triangle"/>
          </a:ln>
          <a:effectLst/>
        </p:spPr>
      </p:cxnSp>
      <p:cxnSp>
        <p:nvCxnSpPr>
          <p:cNvPr id="82" name="Straight Arrow Connector 81"/>
          <p:cNvCxnSpPr/>
          <p:nvPr/>
        </p:nvCxnSpPr>
        <p:spPr>
          <a:xfrm flipH="1">
            <a:off x="3967044" y="2318185"/>
            <a:ext cx="7028" cy="693896"/>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a:off x="4664654" y="2321122"/>
            <a:ext cx="7028" cy="693896"/>
          </a:xfrm>
          <a:prstGeom prst="straightConnector1">
            <a:avLst/>
          </a:prstGeom>
          <a:noFill/>
          <a:ln w="6350" cap="flat" cmpd="sng" algn="ctr">
            <a:solidFill>
              <a:srgbClr val="5B9BD5"/>
            </a:solidFill>
            <a:prstDash val="solid"/>
            <a:miter lim="800000"/>
            <a:tailEnd type="triangle"/>
          </a:ln>
          <a:effectLst/>
        </p:spPr>
      </p:cxnSp>
      <p:sp>
        <p:nvSpPr>
          <p:cNvPr id="96" name="Rectangle 95"/>
          <p:cNvSpPr/>
          <p:nvPr/>
        </p:nvSpPr>
        <p:spPr>
          <a:xfrm>
            <a:off x="5762851" y="2999953"/>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7" name="TextBox 96"/>
          <p:cNvSpPr txBox="1"/>
          <p:nvPr/>
        </p:nvSpPr>
        <p:spPr>
          <a:xfrm>
            <a:off x="5724553" y="3027321"/>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98" name="Rectangle 97"/>
          <p:cNvSpPr/>
          <p:nvPr/>
        </p:nvSpPr>
        <p:spPr>
          <a:xfrm>
            <a:off x="5750215" y="2531447"/>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9" name="TextBox 98"/>
          <p:cNvSpPr txBox="1"/>
          <p:nvPr/>
        </p:nvSpPr>
        <p:spPr>
          <a:xfrm>
            <a:off x="5711917" y="2558815"/>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100" name="Straight Arrow Connector 99"/>
          <p:cNvCxnSpPr>
            <a:stCxn id="98" idx="2"/>
          </p:cNvCxnSpPr>
          <p:nvPr/>
        </p:nvCxnSpPr>
        <p:spPr>
          <a:xfrm>
            <a:off x="5966314" y="2761086"/>
            <a:ext cx="4328" cy="22223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102" name="TextBox 101"/>
          <p:cNvSpPr txBox="1"/>
          <p:nvPr/>
        </p:nvSpPr>
        <p:spPr>
          <a:xfrm>
            <a:off x="3834875" y="3550665"/>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sp>
        <p:nvSpPr>
          <p:cNvPr id="111" name="Oval 110"/>
          <p:cNvSpPr/>
          <p:nvPr/>
        </p:nvSpPr>
        <p:spPr>
          <a:xfrm>
            <a:off x="2519441" y="43072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2" name="TextBox 111"/>
          <p:cNvSpPr txBox="1"/>
          <p:nvPr/>
        </p:nvSpPr>
        <p:spPr>
          <a:xfrm>
            <a:off x="2580853" y="43813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Oval 112"/>
          <p:cNvSpPr/>
          <p:nvPr/>
        </p:nvSpPr>
        <p:spPr>
          <a:xfrm>
            <a:off x="3602644" y="399577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4" name="TextBox 113"/>
          <p:cNvSpPr txBox="1"/>
          <p:nvPr/>
        </p:nvSpPr>
        <p:spPr>
          <a:xfrm>
            <a:off x="3664057" y="40698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15" name="Oval 114"/>
          <p:cNvSpPr/>
          <p:nvPr/>
        </p:nvSpPr>
        <p:spPr>
          <a:xfrm>
            <a:off x="3598421" y="46980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6" name="TextBox 115"/>
          <p:cNvSpPr txBox="1"/>
          <p:nvPr/>
        </p:nvSpPr>
        <p:spPr>
          <a:xfrm>
            <a:off x="3659833" y="47721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17" name="Straight Arrow Connector 116"/>
          <p:cNvCxnSpPr>
            <a:stCxn id="111" idx="6"/>
            <a:endCxn id="113" idx="2"/>
          </p:cNvCxnSpPr>
          <p:nvPr/>
        </p:nvCxnSpPr>
        <p:spPr>
          <a:xfrm flipV="1">
            <a:off x="3099867" y="4191172"/>
            <a:ext cx="502778" cy="311457"/>
          </a:xfrm>
          <a:prstGeom prst="straightConnector1">
            <a:avLst/>
          </a:prstGeom>
          <a:noFill/>
          <a:ln w="6350" cap="flat" cmpd="sng" algn="ctr">
            <a:solidFill>
              <a:srgbClr val="5B9BD5"/>
            </a:solidFill>
            <a:prstDash val="dash"/>
            <a:miter lim="800000"/>
            <a:tailEnd type="triangle"/>
          </a:ln>
          <a:effectLst/>
        </p:spPr>
      </p:cxnSp>
      <p:cxnSp>
        <p:nvCxnSpPr>
          <p:cNvPr id="118" name="Straight Arrow Connector 117"/>
          <p:cNvCxnSpPr>
            <a:stCxn id="111" idx="6"/>
            <a:endCxn id="115" idx="2"/>
          </p:cNvCxnSpPr>
          <p:nvPr/>
        </p:nvCxnSpPr>
        <p:spPr>
          <a:xfrm>
            <a:off x="3099866" y="4502629"/>
            <a:ext cx="498555" cy="390804"/>
          </a:xfrm>
          <a:prstGeom prst="straightConnector1">
            <a:avLst/>
          </a:prstGeom>
          <a:noFill/>
          <a:ln w="6350" cap="flat" cmpd="sng" algn="ctr">
            <a:solidFill>
              <a:srgbClr val="5B9BD5"/>
            </a:solidFill>
            <a:prstDash val="solid"/>
            <a:miter lim="800000"/>
            <a:tailEnd type="triangle"/>
          </a:ln>
          <a:effectLst/>
        </p:spPr>
      </p:cxnSp>
      <p:cxnSp>
        <p:nvCxnSpPr>
          <p:cNvPr id="121" name="Straight Connector 120"/>
          <p:cNvCxnSpPr/>
          <p:nvPr/>
        </p:nvCxnSpPr>
        <p:spPr>
          <a:xfrm>
            <a:off x="2642286" y="3235064"/>
            <a:ext cx="4197918" cy="810"/>
          </a:xfrm>
          <a:prstGeom prst="line">
            <a:avLst/>
          </a:prstGeom>
          <a:noFill/>
          <a:ln w="6350" cap="flat" cmpd="sng" algn="ctr">
            <a:solidFill>
              <a:srgbClr val="5B9BD5"/>
            </a:solidFill>
            <a:prstDash val="solid"/>
            <a:miter lim="800000"/>
          </a:ln>
          <a:effectLst/>
        </p:spPr>
      </p:cxnSp>
      <p:sp>
        <p:nvSpPr>
          <p:cNvPr id="122" name="TextBox 121"/>
          <p:cNvSpPr txBox="1"/>
          <p:nvPr/>
        </p:nvSpPr>
        <p:spPr>
          <a:xfrm>
            <a:off x="3581447" y="328932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3" name="TextBox 122"/>
          <p:cNvSpPr txBox="1"/>
          <p:nvPr/>
        </p:nvSpPr>
        <p:spPr>
          <a:xfrm>
            <a:off x="5271166" y="3358688"/>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134" name="Oval 133"/>
          <p:cNvSpPr/>
          <p:nvPr/>
        </p:nvSpPr>
        <p:spPr>
          <a:xfrm>
            <a:off x="4552468" y="426821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5" name="TextBox 134"/>
          <p:cNvSpPr txBox="1"/>
          <p:nvPr/>
        </p:nvSpPr>
        <p:spPr>
          <a:xfrm>
            <a:off x="4638513" y="433472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6" name="Oval 135"/>
          <p:cNvSpPr/>
          <p:nvPr/>
        </p:nvSpPr>
        <p:spPr>
          <a:xfrm>
            <a:off x="5560801" y="427039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7" name="TextBox 136"/>
          <p:cNvSpPr txBox="1"/>
          <p:nvPr/>
        </p:nvSpPr>
        <p:spPr>
          <a:xfrm>
            <a:off x="5622214" y="434448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8" name="Straight Arrow Connector 137"/>
          <p:cNvCxnSpPr>
            <a:stCxn id="134" idx="6"/>
            <a:endCxn id="136" idx="2"/>
          </p:cNvCxnSpPr>
          <p:nvPr/>
        </p:nvCxnSpPr>
        <p:spPr>
          <a:xfrm>
            <a:off x="5132893" y="4463613"/>
            <a:ext cx="427909" cy="2183"/>
          </a:xfrm>
          <a:prstGeom prst="straightConnector1">
            <a:avLst/>
          </a:prstGeom>
          <a:noFill/>
          <a:ln w="6350" cap="flat" cmpd="sng" algn="ctr">
            <a:solidFill>
              <a:srgbClr val="FFC000"/>
            </a:solidFill>
            <a:prstDash val="solid"/>
            <a:miter lim="800000"/>
            <a:tailEnd type="triangle"/>
          </a:ln>
          <a:effectLst/>
        </p:spPr>
      </p:cxnSp>
      <p:sp>
        <p:nvSpPr>
          <p:cNvPr id="140" name="TextBox 139"/>
          <p:cNvSpPr txBox="1"/>
          <p:nvPr/>
        </p:nvSpPr>
        <p:spPr>
          <a:xfrm>
            <a:off x="3212257" y="5245115"/>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2" name="TextBox 141"/>
          <p:cNvSpPr txBox="1"/>
          <p:nvPr/>
        </p:nvSpPr>
        <p:spPr>
          <a:xfrm>
            <a:off x="4933641" y="4806630"/>
            <a:ext cx="1177823" cy="715581"/>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Channel</a:t>
            </a:r>
          </a:p>
          <a:p>
            <a:pPr eaLnBrk="1" fontAlgn="auto" hangingPunct="1">
              <a:spcBef>
                <a:spcPts val="0"/>
              </a:spcBef>
              <a:spcAft>
                <a:spcPts val="0"/>
              </a:spcAft>
            </a:pPr>
            <a:r>
              <a:rPr kumimoji="0" lang="en-US" sz="1350" dirty="0" smtClean="0">
                <a:latin typeface="Calibri" panose="020F0502020204030204"/>
              </a:rPr>
              <a:t>Measurement</a:t>
            </a:r>
          </a:p>
          <a:p>
            <a:pPr eaLnBrk="1" fontAlgn="auto" hangingPunct="1">
              <a:spcBef>
                <a:spcPts val="0"/>
              </a:spcBef>
              <a:spcAft>
                <a:spcPts val="0"/>
              </a:spcAft>
            </a:pPr>
            <a:r>
              <a:rPr kumimoji="0" lang="en-US" sz="1350" dirty="0" smtClean="0">
                <a:latin typeface="Calibri" panose="020F0502020204030204"/>
              </a:rPr>
              <a:t>Information</a:t>
            </a:r>
            <a:endParaRPr kumimoji="0" lang="en-US" sz="1350" dirty="0">
              <a:latin typeface="Calibri" panose="020F0502020204030204"/>
            </a:endParaRPr>
          </a:p>
        </p:txBody>
      </p:sp>
      <p:sp>
        <p:nvSpPr>
          <p:cNvPr id="143" name="TextBox 142"/>
          <p:cNvSpPr txBox="1"/>
          <p:nvPr/>
        </p:nvSpPr>
        <p:spPr>
          <a:xfrm>
            <a:off x="7017070" y="213761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a:t>
            </a:r>
            <a:r>
              <a:rPr kumimoji="0" lang="en-US" sz="825" dirty="0" smtClean="0">
                <a:solidFill>
                  <a:prstClr val="black"/>
                </a:solidFill>
                <a:latin typeface="Calibri" panose="020F0502020204030204"/>
              </a:rPr>
              <a:t> 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endParaRPr>
          </a:p>
        </p:txBody>
      </p:sp>
      <p:cxnSp>
        <p:nvCxnSpPr>
          <p:cNvPr id="144" name="Straight Arrow Connector 143"/>
          <p:cNvCxnSpPr>
            <a:stCxn id="143" idx="1"/>
          </p:cNvCxnSpPr>
          <p:nvPr/>
        </p:nvCxnSpPr>
        <p:spPr>
          <a:xfrm flipH="1">
            <a:off x="6178058" y="2501174"/>
            <a:ext cx="839012" cy="283351"/>
          </a:xfrm>
          <a:prstGeom prst="straightConnector1">
            <a:avLst/>
          </a:prstGeom>
          <a:noFill/>
          <a:ln w="6350" cap="flat" cmpd="sng" algn="ctr">
            <a:solidFill>
              <a:srgbClr val="5B9BD5"/>
            </a:solidFill>
            <a:prstDash val="solid"/>
            <a:miter lim="800000"/>
            <a:tailEnd type="triangle"/>
          </a:ln>
          <a:effectLst/>
        </p:spPr>
      </p:cxn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63" name="Rectangle 162"/>
          <p:cNvSpPr/>
          <p:nvPr/>
        </p:nvSpPr>
        <p:spPr>
          <a:xfrm>
            <a:off x="2933885" y="252520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4" name="TextBox 163"/>
          <p:cNvSpPr txBox="1"/>
          <p:nvPr/>
        </p:nvSpPr>
        <p:spPr>
          <a:xfrm>
            <a:off x="2934140" y="2556446"/>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5" name="Rectangle 164"/>
          <p:cNvSpPr/>
          <p:nvPr/>
        </p:nvSpPr>
        <p:spPr>
          <a:xfrm>
            <a:off x="2926376" y="299069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6" name="Rectangle 165"/>
          <p:cNvSpPr/>
          <p:nvPr/>
        </p:nvSpPr>
        <p:spPr>
          <a:xfrm>
            <a:off x="2935242" y="208745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67" name="Straight Arrow Connector 166"/>
          <p:cNvCxnSpPr/>
          <p:nvPr/>
        </p:nvCxnSpPr>
        <p:spPr>
          <a:xfrm flipH="1">
            <a:off x="3063630" y="2754188"/>
            <a:ext cx="1481" cy="209428"/>
          </a:xfrm>
          <a:prstGeom prst="straightConnector1">
            <a:avLst/>
          </a:prstGeom>
          <a:noFill/>
          <a:ln w="6350" cap="flat" cmpd="sng" algn="ctr">
            <a:solidFill>
              <a:srgbClr val="5B9BD5"/>
            </a:solidFill>
            <a:prstDash val="solid"/>
            <a:miter lim="800000"/>
            <a:tailEnd type="triangle"/>
          </a:ln>
          <a:effectLst/>
        </p:spPr>
      </p:cxnSp>
      <p:cxnSp>
        <p:nvCxnSpPr>
          <p:cNvPr id="168" name="Straight Arrow Connector 167"/>
          <p:cNvCxnSpPr>
            <a:stCxn id="163" idx="0"/>
          </p:cNvCxnSpPr>
          <p:nvPr/>
        </p:nvCxnSpPr>
        <p:spPr>
          <a:xfrm flipV="1">
            <a:off x="3166116" y="2318293"/>
            <a:ext cx="2794" cy="206912"/>
          </a:xfrm>
          <a:prstGeom prst="straightConnector1">
            <a:avLst/>
          </a:prstGeom>
          <a:noFill/>
          <a:ln w="6350" cap="flat" cmpd="sng" algn="ctr">
            <a:solidFill>
              <a:srgbClr val="5B9BD5"/>
            </a:solidFill>
            <a:prstDash val="solid"/>
            <a:miter lim="800000"/>
            <a:tailEnd type="triangle"/>
          </a:ln>
          <a:effectLst/>
        </p:spPr>
      </p:cxnSp>
      <p:sp>
        <p:nvSpPr>
          <p:cNvPr id="169" name="TextBox 168"/>
          <p:cNvSpPr txBox="1"/>
          <p:nvPr/>
        </p:nvSpPr>
        <p:spPr>
          <a:xfrm>
            <a:off x="2918655" y="2996793"/>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0" name="TextBox 169"/>
          <p:cNvSpPr txBox="1"/>
          <p:nvPr/>
        </p:nvSpPr>
        <p:spPr>
          <a:xfrm>
            <a:off x="2911250" y="2107895"/>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1" name="Rectangle 170"/>
          <p:cNvSpPr/>
          <p:nvPr/>
        </p:nvSpPr>
        <p:spPr>
          <a:xfrm>
            <a:off x="5062152" y="2530904"/>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72" name="TextBox 171"/>
          <p:cNvSpPr txBox="1"/>
          <p:nvPr/>
        </p:nvSpPr>
        <p:spPr>
          <a:xfrm>
            <a:off x="5050498" y="2525537"/>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3" name="Rectangle 172"/>
          <p:cNvSpPr/>
          <p:nvPr/>
        </p:nvSpPr>
        <p:spPr>
          <a:xfrm>
            <a:off x="5063868" y="300487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74" name="Straight Arrow Connector 173"/>
          <p:cNvCxnSpPr/>
          <p:nvPr/>
        </p:nvCxnSpPr>
        <p:spPr>
          <a:xfrm flipH="1">
            <a:off x="5286230" y="2780935"/>
            <a:ext cx="1481" cy="209428"/>
          </a:xfrm>
          <a:prstGeom prst="straightConnector1">
            <a:avLst/>
          </a:prstGeom>
          <a:noFill/>
          <a:ln w="6350" cap="flat" cmpd="sng" algn="ctr">
            <a:solidFill>
              <a:srgbClr val="5B9BD5"/>
            </a:solidFill>
            <a:prstDash val="solid"/>
            <a:miter lim="800000"/>
            <a:tailEnd type="triangle"/>
          </a:ln>
          <a:effectLst/>
        </p:spPr>
      </p:cxnSp>
      <p:sp>
        <p:nvSpPr>
          <p:cNvPr id="175" name="TextBox 174"/>
          <p:cNvSpPr txBox="1"/>
          <p:nvPr/>
        </p:nvSpPr>
        <p:spPr>
          <a:xfrm>
            <a:off x="5033261" y="2979561"/>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6" name="TextBox 175"/>
          <p:cNvSpPr txBox="1"/>
          <p:nvPr/>
        </p:nvSpPr>
        <p:spPr>
          <a:xfrm>
            <a:off x="6277910" y="337094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812811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369560</TotalTime>
  <Words>1913</Words>
  <Application>Microsoft Office PowerPoint</Application>
  <PresentationFormat>On-screen Show (4:3)</PresentationFormat>
  <Paragraphs>378</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굴림</vt:lpstr>
      <vt:lpstr>맑은 고딕</vt:lpstr>
      <vt:lpstr>Arial</vt:lpstr>
      <vt:lpstr>Calibri</vt:lpstr>
      <vt:lpstr>Times New Roman</vt:lpstr>
      <vt:lpstr>Wingdings</vt:lpstr>
      <vt:lpstr>802-11-Submission</vt:lpstr>
      <vt:lpstr>Collaborative WLAN Sensing – Follow Ups</vt:lpstr>
      <vt:lpstr>Introduction </vt:lpstr>
      <vt:lpstr>Recap: Example – Home Security</vt:lpstr>
      <vt:lpstr>Recap: Example – Home Security (Cont’d)</vt:lpstr>
      <vt:lpstr>Recap: Example – Home Security (Cont’d)</vt:lpstr>
      <vt:lpstr>Recap: Example – Home Security (Cont’d)</vt:lpstr>
      <vt:lpstr>Recap: Example – Home Security (Cont’d)</vt:lpstr>
      <vt:lpstr>Illustrative Example:  Explicit Feedbacks </vt:lpstr>
      <vt:lpstr>Illustrative Example:  Explicit Feedbacks </vt:lpstr>
      <vt:lpstr>Illustrative Example:  Implicit Sensing Measurement + Explicit Feedbacks</vt:lpstr>
      <vt:lpstr>Illustrative Example:  Implicit Sensing Measurement + Explicit Feedbacks</vt:lpstr>
      <vt:lpstr>Benefits</vt:lpstr>
      <vt:lpstr>Benefits (Cont’d)</vt:lpstr>
      <vt:lpstr>Summary </vt:lpstr>
      <vt:lpstr>References </vt:lpstr>
      <vt:lpstr>SP #1 </vt:lpstr>
      <vt:lpstr>SP #2 </vt:lpstr>
      <vt:lpstr>SP #3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5211</cp:revision>
  <cp:lastPrinted>2017-07-07T02:11:09Z</cp:lastPrinted>
  <dcterms:created xsi:type="dcterms:W3CDTF">2007-05-21T21:00:37Z</dcterms:created>
  <dcterms:modified xsi:type="dcterms:W3CDTF">2021-02-02T04:32:07Z</dcterms:modified>
</cp:coreProperties>
</file>