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83" r:id="rId2"/>
    <p:sldId id="285" r:id="rId3"/>
    <p:sldId id="304" r:id="rId4"/>
    <p:sldId id="307" r:id="rId5"/>
    <p:sldId id="313" r:id="rId6"/>
    <p:sldId id="314" r:id="rId7"/>
    <p:sldId id="315" r:id="rId8"/>
    <p:sldId id="319" r:id="rId9"/>
    <p:sldId id="323" r:id="rId10"/>
    <p:sldId id="321" r:id="rId11"/>
    <p:sldId id="324" r:id="rId12"/>
    <p:sldId id="308" r:id="rId13"/>
    <p:sldId id="310" r:id="rId14"/>
    <p:sldId id="293" r:id="rId15"/>
    <p:sldId id="294" r:id="rId16"/>
    <p:sldId id="325" r:id="rId17"/>
    <p:sldId id="322" r:id="rId18"/>
  </p:sldIdLst>
  <p:sldSz cx="9144000" cy="6858000" type="screen4x3"/>
  <p:notesSz cx="9939338" cy="6807200"/>
  <p:defaultTextStyle>
    <a:defPPr>
      <a:defRPr lang="en-US"/>
    </a:defPPr>
    <a:lvl1pPr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p15:clr>
            <a:srgbClr val="A4A3A4"/>
          </p15:clr>
        </p15:guide>
        <p15:guide id="2" pos="313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천진영/책임연구원/차세대표준(연)ICS팀(jiny.chun@lge.com)" initials="천" lastIdx="1" clrIdx="0">
    <p:extLst>
      <p:ext uri="{19B8F6BF-5375-455C-9EA6-DF929625EA0E}">
        <p15:presenceInfo xmlns:p15="http://schemas.microsoft.com/office/powerpoint/2012/main" userId="S-1-5-21-2543426832-1914326140-3112152631-108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00FF"/>
    <a:srgbClr val="00863D"/>
    <a:srgbClr val="006C31"/>
    <a:srgbClr val="168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3394" autoAdjust="0"/>
  </p:normalViewPr>
  <p:slideViewPr>
    <p:cSldViewPr>
      <p:cViewPr varScale="1">
        <p:scale>
          <a:sx n="109" d="100"/>
          <a:sy n="109" d="100"/>
        </p:scale>
        <p:origin x="1770" y="78"/>
      </p:cViewPr>
      <p:guideLst>
        <p:guide orient="horz" pos="2160"/>
        <p:guide pos="2880"/>
      </p:guideLst>
    </p:cSldViewPr>
  </p:slideViewPr>
  <p:outlineViewPr>
    <p:cViewPr>
      <p:scale>
        <a:sx n="33" d="100"/>
        <a:sy n="33" d="100"/>
      </p:scale>
      <p:origin x="48" y="8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1464" y="84"/>
      </p:cViewPr>
      <p:guideLst>
        <p:guide orient="horz" pos="2144"/>
        <p:guide pos="31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746875" y="698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996950" y="6985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7405688" y="6588125"/>
            <a:ext cx="1651000"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ea typeface="+mn-ea"/>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4598988" y="6588125"/>
            <a:ext cx="517525"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latinLnBrk="0" hangingPunct="0">
              <a:defRPr kumimoji="0"/>
            </a:lvl1pPr>
          </a:lstStyle>
          <a:p>
            <a:pPr>
              <a:defRPr/>
            </a:pPr>
            <a:r>
              <a:rPr lang="en-US" altLang="ko-KR"/>
              <a:t>Page </a:t>
            </a:r>
            <a:fld id="{7C77D250-BF2B-474F-8F3A-CA096EC7180D}" type="slidenum">
              <a:rPr lang="en-US" altLang="ko-KR"/>
              <a:pPr>
                <a:defRPr/>
              </a:pPr>
              <a:t>‹#›</a:t>
            </a:fld>
            <a:endParaRPr lang="en-US" altLang="ko-KR"/>
          </a:p>
        </p:txBody>
      </p:sp>
      <p:sp>
        <p:nvSpPr>
          <p:cNvPr id="5126" name="Line 6"/>
          <p:cNvSpPr>
            <a:spLocks noChangeShapeType="1"/>
          </p:cNvSpPr>
          <p:nvPr/>
        </p:nvSpPr>
        <p:spPr bwMode="auto">
          <a:xfrm>
            <a:off x="993775" y="284163"/>
            <a:ext cx="7951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247" name="Rectangle 7"/>
          <p:cNvSpPr>
            <a:spLocks noChangeArrowheads="1"/>
          </p:cNvSpPr>
          <p:nvPr/>
        </p:nvSpPr>
        <p:spPr bwMode="auto">
          <a:xfrm>
            <a:off x="993775" y="6588125"/>
            <a:ext cx="719138" cy="185738"/>
          </a:xfrm>
          <a:prstGeom prst="rect">
            <a:avLst/>
          </a:prstGeom>
          <a:noFill/>
          <a:ln>
            <a:noFill/>
          </a:ln>
          <a:extLst/>
        </p:spPr>
        <p:txBody>
          <a:bodyPr wrap="none" lIns="0" tIns="0" rIns="0" bIns="0">
            <a:spAutoFit/>
          </a:bodyPr>
          <a:lstStyle>
            <a:lvl1pPr defTabSz="933450" eaLnBrk="0" hangingPunct="0">
              <a:defRPr kumimoji="1" sz="1200">
                <a:solidFill>
                  <a:schemeClr val="tx1"/>
                </a:solidFill>
                <a:latin typeface="Times New Roman" pitchFamily="18" charset="0"/>
                <a:ea typeface="굴림" pitchFamily="50" charset="-127"/>
              </a:defRPr>
            </a:lvl1pPr>
            <a:lvl2pPr marL="742950" indent="-285750" defTabSz="933450" eaLnBrk="0" hangingPunct="0">
              <a:defRPr kumimoji="1" sz="1200">
                <a:solidFill>
                  <a:schemeClr val="tx1"/>
                </a:solidFill>
                <a:latin typeface="Times New Roman" pitchFamily="18" charset="0"/>
                <a:ea typeface="굴림" pitchFamily="50" charset="-127"/>
              </a:defRPr>
            </a:lvl2pPr>
            <a:lvl3pPr marL="1143000" indent="-228600" defTabSz="933450" eaLnBrk="0" hangingPunct="0">
              <a:defRPr kumimoji="1" sz="1200">
                <a:solidFill>
                  <a:schemeClr val="tx1"/>
                </a:solidFill>
                <a:latin typeface="Times New Roman" pitchFamily="18" charset="0"/>
                <a:ea typeface="굴림" pitchFamily="50" charset="-127"/>
              </a:defRPr>
            </a:lvl3pPr>
            <a:lvl4pPr marL="1600200" indent="-228600" defTabSz="933450" eaLnBrk="0" hangingPunct="0">
              <a:defRPr kumimoji="1" sz="1200">
                <a:solidFill>
                  <a:schemeClr val="tx1"/>
                </a:solidFill>
                <a:latin typeface="Times New Roman" pitchFamily="18" charset="0"/>
                <a:ea typeface="굴림" pitchFamily="50" charset="-127"/>
              </a:defRPr>
            </a:lvl4pPr>
            <a:lvl5pPr marL="2057400" indent="-228600" defTabSz="933450" eaLnBrk="0" hangingPunct="0">
              <a:defRPr kumimoji="1" sz="1200">
                <a:solidFill>
                  <a:schemeClr val="tx1"/>
                </a:solidFill>
                <a:latin typeface="Times New Roman" pitchFamily="18" charset="0"/>
                <a:ea typeface="굴림" pitchFamily="50" charset="-127"/>
              </a:defRPr>
            </a:lvl5pPr>
            <a:lvl6pPr marL="25146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5128" name="Line 8"/>
          <p:cNvSpPr>
            <a:spLocks noChangeShapeType="1"/>
          </p:cNvSpPr>
          <p:nvPr/>
        </p:nvSpPr>
        <p:spPr bwMode="auto">
          <a:xfrm>
            <a:off x="993775" y="6580188"/>
            <a:ext cx="81708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1284548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808788" y="12700"/>
            <a:ext cx="21971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936625" y="1270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4100" name="Rectangle 4"/>
          <p:cNvSpPr>
            <a:spLocks noGrp="1" noRot="1" noChangeAspect="1" noChangeArrowheads="1" noTextEdit="1"/>
          </p:cNvSpPr>
          <p:nvPr>
            <p:ph type="sldImg" idx="2"/>
          </p:nvPr>
        </p:nvSpPr>
        <p:spPr bwMode="auto">
          <a:xfrm>
            <a:off x="3273425" y="514350"/>
            <a:ext cx="3392488" cy="2544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323975" y="3233738"/>
            <a:ext cx="7291388" cy="3063875"/>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6892925" y="6591300"/>
            <a:ext cx="2112963"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latinLnBrk="0" hangingPunct="0">
              <a:defRPr kumimoji="0">
                <a:ea typeface="+mn-ea"/>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4837113" y="6591300"/>
            <a:ext cx="51752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lvl1pPr>
          </a:lstStyle>
          <a:p>
            <a:pPr>
              <a:defRPr/>
            </a:pPr>
            <a:r>
              <a:rPr lang="en-US" altLang="ko-KR"/>
              <a:t>Page </a:t>
            </a:r>
            <a:fld id="{5658750D-1A1F-422E-985B-C80903A5BF01}" type="slidenum">
              <a:rPr lang="en-US" altLang="ko-KR"/>
              <a:pPr>
                <a:defRPr/>
              </a:pPr>
              <a:t>‹#›</a:t>
            </a:fld>
            <a:endParaRPr lang="en-US" altLang="ko-KR"/>
          </a:p>
        </p:txBody>
      </p:sp>
      <p:sp>
        <p:nvSpPr>
          <p:cNvPr id="8200" name="Rectangle 8"/>
          <p:cNvSpPr>
            <a:spLocks noChangeArrowheads="1"/>
          </p:cNvSpPr>
          <p:nvPr/>
        </p:nvSpPr>
        <p:spPr bwMode="auto">
          <a:xfrm>
            <a:off x="1038225" y="6591300"/>
            <a:ext cx="719138" cy="184150"/>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4105" name="Line 9"/>
          <p:cNvSpPr>
            <a:spLocks noChangeShapeType="1"/>
          </p:cNvSpPr>
          <p:nvPr/>
        </p:nvSpPr>
        <p:spPr bwMode="auto">
          <a:xfrm>
            <a:off x="1038225" y="6589713"/>
            <a:ext cx="78628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4106" name="Line 10"/>
          <p:cNvSpPr>
            <a:spLocks noChangeShapeType="1"/>
          </p:cNvSpPr>
          <p:nvPr/>
        </p:nvSpPr>
        <p:spPr bwMode="auto">
          <a:xfrm>
            <a:off x="930275" y="217488"/>
            <a:ext cx="8078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976672002"/>
      </p:ext>
    </p:extLst>
  </p:cSld>
  <p:clrMap bg1="lt1" tx1="dk1" bg2="lt2" tx2="dk2" accent1="accent1" accent2="accent2" accent3="accent3" accent4="accent4" accent5="accent5" accent6="accent6" hlink="hlink" folHlink="folHlink"/>
  <p:hf sldNum="0" hdr="0" ftr="0" dt="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Rot="1" noChangeAspect="1" noChangeArrowheads="1" noTextEdit="1"/>
          </p:cNvSpPr>
          <p:nvPr>
            <p:ph type="sldImg"/>
          </p:nvPr>
        </p:nvSpPr>
        <p:spPr>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smtClean="0"/>
          </a:p>
        </p:txBody>
      </p:sp>
    </p:spTree>
    <p:extLst>
      <p:ext uri="{BB962C8B-B14F-4D97-AF65-F5344CB8AC3E}">
        <p14:creationId xmlns:p14="http://schemas.microsoft.com/office/powerpoint/2010/main" val="164695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96542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32396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55439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1807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제목 6"/>
          <p:cNvSpPr>
            <a:spLocks noGrp="1"/>
          </p:cNvSpPr>
          <p:nvPr>
            <p:ph type="title"/>
          </p:nvPr>
        </p:nvSpPr>
        <p:spPr/>
        <p:txBody>
          <a:bodyPr/>
          <a:lstStyle/>
          <a:p>
            <a:r>
              <a:rPr lang="ko-KR" altLang="en-US" smtClean="0"/>
              <a:t>마스터 제목 스타일 편집</a:t>
            </a:r>
            <a:endParaRPr lang="ko-KR" altLang="en-US"/>
          </a:p>
        </p:txBody>
      </p:sp>
      <p:sp>
        <p:nvSpPr>
          <p:cNvPr id="8" name="날짜 개체 틀 7"/>
          <p:cNvSpPr>
            <a:spLocks noGrp="1"/>
          </p:cNvSpPr>
          <p:nvPr>
            <p:ph type="dt" sz="half" idx="10"/>
          </p:nvPr>
        </p:nvSpPr>
        <p:spPr>
          <a:xfrm>
            <a:off x="696913" y="332601"/>
            <a:ext cx="1385059" cy="276999"/>
          </a:xfrm>
        </p:spPr>
        <p:txBody>
          <a:bodyPr/>
          <a:lstStyle/>
          <a:p>
            <a:pPr>
              <a:defRPr/>
            </a:pPr>
            <a:r>
              <a:rPr lang="en-US" altLang="ko-KR" dirty="0" smtClean="0"/>
              <a:t>January, 2021</a:t>
            </a:r>
            <a:endParaRPr lang="en-US" dirty="0"/>
          </a:p>
        </p:txBody>
      </p:sp>
      <p:sp>
        <p:nvSpPr>
          <p:cNvPr id="9" name="바닥글 개체 틀 8"/>
          <p:cNvSpPr>
            <a:spLocks noGrp="1"/>
          </p:cNvSpPr>
          <p:nvPr>
            <p:ph type="ftr" sz="quarter" idx="11"/>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0" name="슬라이드 번호 개체 틀 9"/>
          <p:cNvSpPr>
            <a:spLocks noGrp="1"/>
          </p:cNvSpPr>
          <p:nvPr>
            <p:ph type="sldNum" sz="quarter" idx="12"/>
          </p:nvPr>
        </p:nvSpPr>
        <p:spPr/>
        <p:txBody>
          <a:bodyPr/>
          <a:lstStyle/>
          <a:p>
            <a:pPr>
              <a:defRPr/>
            </a:pPr>
            <a:r>
              <a:rPr lang="en-US" altLang="ko-KR" smtClean="0"/>
              <a:t>Slide </a:t>
            </a:r>
            <a:fld id="{6E0A3520-BDA5-4137-83B2-D2C57FC18B77}" type="slidenum">
              <a:rPr lang="en-US" altLang="ko-KR" smtClean="0"/>
              <a:pPr>
                <a:defRPr/>
              </a:pPr>
              <a:t>‹#›</a:t>
            </a:fld>
            <a:endParaRPr lang="en-US" altLang="ko-KR"/>
          </a:p>
        </p:txBody>
      </p:sp>
    </p:spTree>
    <p:extLst>
      <p:ext uri="{BB962C8B-B14F-4D97-AF65-F5344CB8AC3E}">
        <p14:creationId xmlns:p14="http://schemas.microsoft.com/office/powerpoint/2010/main" val="16209152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752600"/>
            <a:ext cx="777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2"/>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January, 2021</a:t>
            </a:r>
            <a:endParaRPr lang="en-US" dirty="0"/>
          </a:p>
        </p:txBody>
      </p:sp>
      <p:sp>
        <p:nvSpPr>
          <p:cNvPr id="5" name="Rectangle 5"/>
          <p:cNvSpPr>
            <a:spLocks noGrp="1" noChangeArrowheads="1"/>
          </p:cNvSpPr>
          <p:nvPr>
            <p:ph type="ftr" sz="quarter" idx="3"/>
          </p:nvPr>
        </p:nvSpPr>
        <p:spPr bwMode="auto">
          <a:xfrm>
            <a:off x="6907259" y="6475413"/>
            <a:ext cx="163666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Sang Kim, LG Electronics</a:t>
            </a:r>
            <a:endParaRPr lang="en-US" altLang="ko-KR" dirty="0"/>
          </a:p>
        </p:txBody>
      </p:sp>
      <p:sp>
        <p:nvSpPr>
          <p:cNvPr id="6"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Tree>
    <p:extLst>
      <p:ext uri="{BB962C8B-B14F-4D97-AF65-F5344CB8AC3E}">
        <p14:creationId xmlns:p14="http://schemas.microsoft.com/office/powerpoint/2010/main" val="3471919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January. 2021</a:t>
            </a:r>
            <a:endParaRPr lang="en-US" dirty="0"/>
          </a:p>
        </p:txBody>
      </p:sp>
      <p:sp>
        <p:nvSpPr>
          <p:cNvPr id="1029" name="Rectangle 5"/>
          <p:cNvSpPr>
            <a:spLocks noGrp="1" noChangeArrowheads="1"/>
          </p:cNvSpPr>
          <p:nvPr>
            <p:ph type="ftr" sz="quarter" idx="3"/>
          </p:nvPr>
        </p:nvSpPr>
        <p:spPr bwMode="auto">
          <a:xfrm>
            <a:off x="6907259" y="6475413"/>
            <a:ext cx="163666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Sang Kim, LG Electronics</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
        <p:nvSpPr>
          <p:cNvPr id="1031" name="Rectangle 7"/>
          <p:cNvSpPr>
            <a:spLocks noChangeArrowheads="1"/>
          </p:cNvSpPr>
          <p:nvPr/>
        </p:nvSpPr>
        <p:spPr bwMode="auto">
          <a:xfrm>
            <a:off x="5162485" y="332601"/>
            <a:ext cx="3283015" cy="276999"/>
          </a:xfrm>
          <a:prstGeom prst="rect">
            <a:avLst/>
          </a:prstGeom>
          <a:noFill/>
          <a:ln>
            <a:noFill/>
          </a:ln>
          <a:extLst/>
        </p:spPr>
        <p:txBody>
          <a:bodyPr wrap="none" lIns="0" tIns="0" rIns="0" bIns="0" anchor="b">
            <a:spAutoFit/>
          </a:bodyPr>
          <a:lstStyle>
            <a:lvl1pPr marL="342900" indent="-342900"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457200" eaLnBrk="0" hangingPunct="0">
              <a:defRPr kumimoji="1" sz="1200">
                <a:solidFill>
                  <a:schemeClr val="tx1"/>
                </a:solidFill>
                <a:latin typeface="Times New Roman" pitchFamily="18" charset="0"/>
                <a:ea typeface="굴림" pitchFamily="50" charset="-127"/>
              </a:defRPr>
            </a:lvl5pPr>
            <a:lvl6pPr marL="9144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1371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18288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22860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vl="4" algn="r">
              <a:defRPr/>
            </a:pPr>
            <a:r>
              <a:rPr kumimoji="0" lang="en-US" altLang="ko-KR" sz="1800" b="1" dirty="0" smtClean="0">
                <a:cs typeface="Arial" charset="0"/>
              </a:rPr>
              <a:t>doc.: IEEE </a:t>
            </a:r>
            <a:r>
              <a:rPr kumimoji="0" lang="en-US" altLang="ko-KR" sz="1800" b="1" dirty="0" smtClean="0">
                <a:cs typeface="Arial" charset="0"/>
              </a:rPr>
              <a:t>802.11-21/0145r1</a:t>
            </a:r>
            <a:endParaRPr kumimoji="0" lang="en-US" altLang="ko-KR" sz="1800" b="1" dirty="0" smtClean="0">
              <a:cs typeface="Arial"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ggook.kim@lge.com" TargetMode="External"/><Relationship Id="rId7" Type="http://schemas.openxmlformats.org/officeDocument/2006/relationships/hyperlink" Target="mailto:js.choi@lg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jeongki.kim@lge.com" TargetMode="External"/><Relationship Id="rId5" Type="http://schemas.openxmlformats.org/officeDocument/2006/relationships/hyperlink" Target="mailto:insun.jang@lge.com" TargetMode="External"/><Relationship Id="rId4" Type="http://schemas.openxmlformats.org/officeDocument/2006/relationships/hyperlink" Target="mailto:dongguk.lim@lg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balliance.com/wba-wi-fi-sens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5"/>
          <p:cNvSpPr>
            <a:spLocks noGrp="1"/>
          </p:cNvSpPr>
          <p:nvPr>
            <p:ph type="sldNum" sz="quarter" idx="4"/>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dirty="0" smtClean="0">
                <a:cs typeface="Arial" panose="020B0604020202020204" pitchFamily="34" charset="0"/>
              </a:rPr>
              <a:t>Slide </a:t>
            </a:r>
            <a:fld id="{EEF3827E-182F-493C-A013-CDEF1F4810CB}" type="slidenum">
              <a:rPr lang="en-US" altLang="ko-KR" sz="1200" b="0" smtClean="0">
                <a:cs typeface="Arial" panose="020B0604020202020204" pitchFamily="34" charset="0"/>
              </a:rPr>
              <a:pPr>
                <a:spcBef>
                  <a:spcPct val="0"/>
                </a:spcBef>
                <a:buFontTx/>
                <a:buNone/>
              </a:pPr>
              <a:t>1</a:t>
            </a:fld>
            <a:endParaRPr lang="en-US" altLang="ko-KR" sz="1200" b="0" dirty="0" smtClean="0">
              <a:cs typeface="Arial" panose="020B0604020202020204" pitchFamily="34" charset="0"/>
            </a:endParaRPr>
          </a:p>
        </p:txBody>
      </p:sp>
      <p:sp>
        <p:nvSpPr>
          <p:cNvPr id="6149" name="Rectangle 2"/>
          <p:cNvSpPr>
            <a:spLocks noGrp="1" noChangeArrowheads="1"/>
          </p:cNvSpPr>
          <p:nvPr>
            <p:ph type="title"/>
          </p:nvPr>
        </p:nvSpPr>
        <p:spPr>
          <a:xfrm>
            <a:off x="381000" y="685800"/>
            <a:ext cx="8305800" cy="1143000"/>
          </a:xfrm>
        </p:spPr>
        <p:txBody>
          <a:bodyPr/>
          <a:lstStyle/>
          <a:p>
            <a:r>
              <a:rPr lang="en-US" altLang="ko-KR" dirty="0" smtClean="0">
                <a:ea typeface="굴림" panose="020B0600000101010101" pitchFamily="50" charset="-127"/>
              </a:rPr>
              <a:t>Collaborative WLAN Sensing – Follow Ups</a:t>
            </a:r>
          </a:p>
        </p:txBody>
      </p:sp>
      <p:sp>
        <p:nvSpPr>
          <p:cNvPr id="6150" name="Rectangle 6"/>
          <p:cNvSpPr>
            <a:spLocks noGrp="1" noChangeArrowheads="1"/>
          </p:cNvSpPr>
          <p:nvPr>
            <p:ph type="body" idx="1"/>
          </p:nvPr>
        </p:nvSpPr>
        <p:spPr>
          <a:xfrm>
            <a:off x="685800" y="1752600"/>
            <a:ext cx="7772400" cy="381000"/>
          </a:xfrm>
        </p:spPr>
        <p:txBody>
          <a:bodyPr/>
          <a:lstStyle/>
          <a:p>
            <a:pPr algn="ctr">
              <a:buFontTx/>
              <a:buNone/>
            </a:pPr>
            <a:r>
              <a:rPr lang="en-US" altLang="ko-KR" sz="2000" dirty="0" smtClean="0">
                <a:ea typeface="굴림" panose="020B0600000101010101" pitchFamily="50" charset="-127"/>
              </a:rPr>
              <a:t>Date:</a:t>
            </a:r>
            <a:r>
              <a:rPr lang="en-US" altLang="ko-KR" sz="2000" b="0" dirty="0" smtClean="0">
                <a:ea typeface="굴림" panose="020B0600000101010101" pitchFamily="50" charset="-127"/>
              </a:rPr>
              <a:t> </a:t>
            </a:r>
            <a:r>
              <a:rPr lang="en-US" altLang="ko-KR" sz="2000" b="0" dirty="0" smtClean="0">
                <a:ea typeface="굴림" panose="020B0600000101010101" pitchFamily="50" charset="-127"/>
              </a:rPr>
              <a:t>2021-2-01</a:t>
            </a:r>
            <a:endParaRPr lang="en-US" altLang="ko-KR" sz="2000" b="0" dirty="0" smtClean="0">
              <a:ea typeface="굴림" panose="020B0600000101010101" pitchFamily="50" charset="-127"/>
            </a:endParaRPr>
          </a:p>
        </p:txBody>
      </p:sp>
      <p:sp>
        <p:nvSpPr>
          <p:cNvPr id="6151"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kumimoji="0" lang="en-US" altLang="ko-KR" sz="2000">
                <a:cs typeface="Arial" panose="020B0604020202020204" pitchFamily="34" charset="0"/>
              </a:rPr>
              <a:t>Authors:</a:t>
            </a:r>
            <a:endParaRPr kumimoji="0" lang="en-US" altLang="ko-KR" sz="2000" b="0">
              <a:cs typeface="Arial" panose="020B0604020202020204" pitchFamily="34" charset="0"/>
            </a:endParaRPr>
          </a:p>
        </p:txBody>
      </p:sp>
      <p:graphicFrame>
        <p:nvGraphicFramePr>
          <p:cNvPr id="11" name="Table 12"/>
          <p:cNvGraphicFramePr>
            <a:graphicFrameLocks noGrp="1"/>
          </p:cNvGraphicFramePr>
          <p:nvPr>
            <p:extLst>
              <p:ext uri="{D42A27DB-BD31-4B8C-83A1-F6EECF244321}">
                <p14:modId xmlns:p14="http://schemas.microsoft.com/office/powerpoint/2010/main" val="2997045933"/>
              </p:ext>
            </p:extLst>
          </p:nvPr>
        </p:nvGraphicFramePr>
        <p:xfrm>
          <a:off x="762000" y="2895600"/>
          <a:ext cx="7620000" cy="2527494"/>
        </p:xfrm>
        <a:graphic>
          <a:graphicData uri="http://schemas.openxmlformats.org/drawingml/2006/table">
            <a:tbl>
              <a:tblPr/>
              <a:tblGrid>
                <a:gridCol w="1524000"/>
                <a:gridCol w="1203325"/>
                <a:gridCol w="1684338"/>
                <a:gridCol w="1363662"/>
                <a:gridCol w="1844675"/>
              </a:tblGrid>
              <a:tr h="558019">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Sang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LG Electronics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19,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Yangjae-daero</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11gil,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Seocho-gu</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Seoul 137-130, Korea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3"/>
                        </a:rPr>
                        <a:t>sanggook.kim@lge.com</a:t>
                      </a:r>
                      <a:endPar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Dongguk Lim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4"/>
                        </a:rPr>
                        <a:t>dongguk.lim@lge.com</a:t>
                      </a:r>
                      <a:endPar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Insun</a:t>
                      </a: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Jang</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5"/>
                        </a:rPr>
                        <a:t>insun.jang@lge.com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Jeongki</a:t>
                      </a: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6"/>
                        </a:rPr>
                        <a:t>jeongki.kim@lge.com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Jinsoo Choi</a:t>
                      </a:r>
                      <a:endParaRPr kumimoji="0" lang="ko-KR" altLang="en-US" sz="12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7"/>
                        </a:rPr>
                        <a:t>js.choi@lge.com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ko-KR" altLang="en-US" sz="11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0"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1354100"/>
          </a:xfrm>
        </p:spPr>
        <p:txBody>
          <a:bodyPr/>
          <a:lstStyle/>
          <a:p>
            <a:r>
              <a:rPr lang="en-US" altLang="ko-KR" dirty="0" smtClean="0"/>
              <a:t>Illustrative Example: </a:t>
            </a:r>
            <a:br>
              <a:rPr lang="en-US" altLang="ko-KR" dirty="0" smtClean="0"/>
            </a:br>
            <a:r>
              <a:rPr lang="en-US" altLang="ko-KR" dirty="0" smtClean="0">
                <a:solidFill>
                  <a:schemeClr val="tx1"/>
                </a:solidFill>
              </a:rPr>
              <a:t>Implicit Sensing Measurement + Explicit Feedbacks</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10</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5" name="TextBox 4"/>
          <p:cNvSpPr txBox="1"/>
          <p:nvPr/>
        </p:nvSpPr>
        <p:spPr>
          <a:xfrm>
            <a:off x="5520202" y="6111287"/>
            <a:ext cx="3366691" cy="276999"/>
          </a:xfrm>
          <a:prstGeom prst="rect">
            <a:avLst/>
          </a:prstGeom>
          <a:noFill/>
        </p:spPr>
        <p:txBody>
          <a:bodyPr wrap="none" rtlCol="0">
            <a:spAutoFit/>
          </a:bodyPr>
          <a:lstStyle/>
          <a:p>
            <a:r>
              <a:rPr lang="en-US" dirty="0" smtClean="0"/>
              <a:t>STA1: AP, STA2: Responder 1, STA3: Responder 2</a:t>
            </a:r>
            <a:endParaRPr lang="en-US" dirty="0"/>
          </a:p>
        </p:txBody>
      </p:sp>
      <p:cxnSp>
        <p:nvCxnSpPr>
          <p:cNvPr id="105" name="Straight Connector 104"/>
          <p:cNvCxnSpPr/>
          <p:nvPr/>
        </p:nvCxnSpPr>
        <p:spPr>
          <a:xfrm>
            <a:off x="1153907" y="2643044"/>
            <a:ext cx="2720546" cy="6459"/>
          </a:xfrm>
          <a:prstGeom prst="line">
            <a:avLst/>
          </a:prstGeom>
          <a:noFill/>
          <a:ln w="6350" cap="flat" cmpd="sng" algn="ctr">
            <a:solidFill>
              <a:srgbClr val="5B9BD5"/>
            </a:solidFill>
            <a:prstDash val="solid"/>
            <a:miter lim="800000"/>
          </a:ln>
          <a:effectLst/>
        </p:spPr>
      </p:cxnSp>
      <p:cxnSp>
        <p:nvCxnSpPr>
          <p:cNvPr id="106" name="Straight Connector 105"/>
          <p:cNvCxnSpPr/>
          <p:nvPr/>
        </p:nvCxnSpPr>
        <p:spPr>
          <a:xfrm>
            <a:off x="1153907" y="3078620"/>
            <a:ext cx="2720546" cy="12224"/>
          </a:xfrm>
          <a:prstGeom prst="line">
            <a:avLst/>
          </a:prstGeom>
          <a:noFill/>
          <a:ln w="6350" cap="flat" cmpd="sng" algn="ctr">
            <a:solidFill>
              <a:srgbClr val="5B9BD5"/>
            </a:solidFill>
            <a:prstDash val="solid"/>
            <a:miter lim="800000"/>
          </a:ln>
          <a:effectLst/>
        </p:spPr>
      </p:cxnSp>
      <p:cxnSp>
        <p:nvCxnSpPr>
          <p:cNvPr id="107" name="Straight Connector 106"/>
          <p:cNvCxnSpPr/>
          <p:nvPr/>
        </p:nvCxnSpPr>
        <p:spPr>
          <a:xfrm>
            <a:off x="1153907" y="3560534"/>
            <a:ext cx="2720546" cy="938"/>
          </a:xfrm>
          <a:prstGeom prst="line">
            <a:avLst/>
          </a:prstGeom>
          <a:noFill/>
          <a:ln w="6350" cap="flat" cmpd="sng" algn="ctr">
            <a:solidFill>
              <a:srgbClr val="5B9BD5"/>
            </a:solidFill>
            <a:prstDash val="solid"/>
            <a:miter lim="800000"/>
          </a:ln>
          <a:effectLst/>
        </p:spPr>
      </p:cxnSp>
      <p:sp>
        <p:nvSpPr>
          <p:cNvPr id="111" name="TextBox 110"/>
          <p:cNvSpPr txBox="1"/>
          <p:nvPr/>
        </p:nvSpPr>
        <p:spPr>
          <a:xfrm>
            <a:off x="674053" y="2410570"/>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112" name="TextBox 111"/>
          <p:cNvSpPr txBox="1"/>
          <p:nvPr/>
        </p:nvSpPr>
        <p:spPr>
          <a:xfrm>
            <a:off x="799912" y="287013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13" name="TextBox 112"/>
          <p:cNvSpPr txBox="1"/>
          <p:nvPr/>
        </p:nvSpPr>
        <p:spPr>
          <a:xfrm>
            <a:off x="799912" y="333535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117" name="Rectangle 116"/>
          <p:cNvSpPr/>
          <p:nvPr/>
        </p:nvSpPr>
        <p:spPr>
          <a:xfrm>
            <a:off x="2154178" y="241193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8" name="TextBox 117"/>
          <p:cNvSpPr txBox="1"/>
          <p:nvPr/>
        </p:nvSpPr>
        <p:spPr>
          <a:xfrm>
            <a:off x="2132011" y="2435020"/>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119" name="Rectangle 118"/>
          <p:cNvSpPr/>
          <p:nvPr/>
        </p:nvSpPr>
        <p:spPr>
          <a:xfrm>
            <a:off x="2841154" y="241210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0" name="TextBox 119"/>
          <p:cNvSpPr txBox="1"/>
          <p:nvPr/>
        </p:nvSpPr>
        <p:spPr>
          <a:xfrm>
            <a:off x="2818986" y="243518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121" name="Rectangle 120"/>
          <p:cNvSpPr/>
          <p:nvPr/>
        </p:nvSpPr>
        <p:spPr>
          <a:xfrm>
            <a:off x="2156276" y="2859089"/>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2" name="TextBox 121"/>
          <p:cNvSpPr txBox="1"/>
          <p:nvPr/>
        </p:nvSpPr>
        <p:spPr>
          <a:xfrm>
            <a:off x="2134109" y="288217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123" name="Rectangle 122"/>
          <p:cNvSpPr/>
          <p:nvPr/>
        </p:nvSpPr>
        <p:spPr>
          <a:xfrm>
            <a:off x="2841154" y="285480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4" name="TextBox 123"/>
          <p:cNvSpPr txBox="1"/>
          <p:nvPr/>
        </p:nvSpPr>
        <p:spPr>
          <a:xfrm>
            <a:off x="2818986" y="2877886"/>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125" name="Rectangle 124"/>
          <p:cNvSpPr/>
          <p:nvPr/>
        </p:nvSpPr>
        <p:spPr>
          <a:xfrm>
            <a:off x="2156276" y="332856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6" name="TextBox 125"/>
          <p:cNvSpPr txBox="1"/>
          <p:nvPr/>
        </p:nvSpPr>
        <p:spPr>
          <a:xfrm>
            <a:off x="2134109" y="3351650"/>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127" name="Rectangle 126"/>
          <p:cNvSpPr/>
          <p:nvPr/>
        </p:nvSpPr>
        <p:spPr>
          <a:xfrm>
            <a:off x="2841154" y="332428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8" name="TextBox 127"/>
          <p:cNvSpPr txBox="1"/>
          <p:nvPr/>
        </p:nvSpPr>
        <p:spPr>
          <a:xfrm>
            <a:off x="2818986" y="334736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cxnSp>
        <p:nvCxnSpPr>
          <p:cNvPr id="129" name="Straight Arrow Connector 128"/>
          <p:cNvCxnSpPr/>
          <p:nvPr/>
        </p:nvCxnSpPr>
        <p:spPr>
          <a:xfrm flipH="1">
            <a:off x="2286021" y="2645375"/>
            <a:ext cx="1481" cy="209428"/>
          </a:xfrm>
          <a:prstGeom prst="straightConnector1">
            <a:avLst/>
          </a:prstGeom>
          <a:noFill/>
          <a:ln w="6350" cap="flat" cmpd="sng" algn="ctr">
            <a:solidFill>
              <a:srgbClr val="FF0000"/>
            </a:solidFill>
            <a:prstDash val="dash"/>
            <a:miter lim="800000"/>
            <a:headEnd type="triangle" w="med" len="med"/>
            <a:tailEnd type="none" w="med" len="med"/>
          </a:ln>
          <a:effectLst/>
        </p:spPr>
      </p:cxnSp>
      <p:cxnSp>
        <p:nvCxnSpPr>
          <p:cNvPr id="130" name="Straight Arrow Connector 129"/>
          <p:cNvCxnSpPr/>
          <p:nvPr/>
        </p:nvCxnSpPr>
        <p:spPr>
          <a:xfrm flipH="1">
            <a:off x="2973251" y="2638395"/>
            <a:ext cx="1481" cy="209428"/>
          </a:xfrm>
          <a:prstGeom prst="straightConnector1">
            <a:avLst/>
          </a:prstGeom>
          <a:noFill/>
          <a:ln w="6350" cap="flat" cmpd="sng" algn="ctr">
            <a:solidFill>
              <a:srgbClr val="FF0000"/>
            </a:solidFill>
            <a:prstDash val="dash"/>
            <a:miter lim="800000"/>
            <a:headEnd type="triangle" w="med" len="med"/>
            <a:tailEnd type="none" w="med" len="med"/>
          </a:ln>
          <a:effectLst/>
        </p:spPr>
      </p:cxnSp>
      <p:cxnSp>
        <p:nvCxnSpPr>
          <p:cNvPr id="131" name="Straight Arrow Connector 130"/>
          <p:cNvCxnSpPr/>
          <p:nvPr/>
        </p:nvCxnSpPr>
        <p:spPr>
          <a:xfrm flipH="1">
            <a:off x="2497540" y="3084442"/>
            <a:ext cx="1298" cy="249603"/>
          </a:xfrm>
          <a:prstGeom prst="straightConnector1">
            <a:avLst/>
          </a:prstGeom>
          <a:noFill/>
          <a:ln w="6350" cap="flat" cmpd="sng" algn="ctr">
            <a:solidFill>
              <a:srgbClr val="5B9BD5"/>
            </a:solidFill>
            <a:prstDash val="solid"/>
            <a:miter lim="800000"/>
            <a:tailEnd type="triangle"/>
          </a:ln>
          <a:effectLst/>
        </p:spPr>
      </p:cxnSp>
      <p:cxnSp>
        <p:nvCxnSpPr>
          <p:cNvPr id="132" name="Straight Arrow Connector 131"/>
          <p:cNvCxnSpPr/>
          <p:nvPr/>
        </p:nvCxnSpPr>
        <p:spPr>
          <a:xfrm flipH="1">
            <a:off x="3195150" y="3084442"/>
            <a:ext cx="1990" cy="252540"/>
          </a:xfrm>
          <a:prstGeom prst="straightConnector1">
            <a:avLst/>
          </a:prstGeom>
          <a:noFill/>
          <a:ln w="6350" cap="flat" cmpd="sng" algn="ctr">
            <a:solidFill>
              <a:srgbClr val="5B9BD5"/>
            </a:solidFill>
            <a:prstDash val="solid"/>
            <a:miter lim="800000"/>
            <a:tailEnd type="triangle"/>
          </a:ln>
          <a:effectLst/>
        </p:spPr>
      </p:cxnSp>
      <p:sp>
        <p:nvSpPr>
          <p:cNvPr id="133" name="TextBox 132"/>
          <p:cNvSpPr txBox="1"/>
          <p:nvPr/>
        </p:nvSpPr>
        <p:spPr>
          <a:xfrm>
            <a:off x="3659671" y="5567318"/>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#1</a:t>
            </a:r>
          </a:p>
        </p:txBody>
      </p:sp>
      <p:sp>
        <p:nvSpPr>
          <p:cNvPr id="135" name="TextBox 134"/>
          <p:cNvSpPr txBox="1"/>
          <p:nvPr/>
        </p:nvSpPr>
        <p:spPr>
          <a:xfrm>
            <a:off x="2134109" y="3612596"/>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37" name="Oval 136"/>
          <p:cNvSpPr/>
          <p:nvPr/>
        </p:nvSpPr>
        <p:spPr>
          <a:xfrm>
            <a:off x="4329401" y="425302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38" name="TextBox 137"/>
          <p:cNvSpPr txBox="1"/>
          <p:nvPr/>
        </p:nvSpPr>
        <p:spPr>
          <a:xfrm>
            <a:off x="4390813" y="432711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39" name="Oval 138"/>
          <p:cNvSpPr/>
          <p:nvPr/>
        </p:nvSpPr>
        <p:spPr>
          <a:xfrm>
            <a:off x="5412604" y="394157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40" name="TextBox 139"/>
          <p:cNvSpPr txBox="1"/>
          <p:nvPr/>
        </p:nvSpPr>
        <p:spPr>
          <a:xfrm>
            <a:off x="5474016" y="401565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41" name="Oval 140"/>
          <p:cNvSpPr/>
          <p:nvPr/>
        </p:nvSpPr>
        <p:spPr>
          <a:xfrm>
            <a:off x="5408381" y="464383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42" name="TextBox 141"/>
          <p:cNvSpPr txBox="1"/>
          <p:nvPr/>
        </p:nvSpPr>
        <p:spPr>
          <a:xfrm>
            <a:off x="5469793" y="471792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43" name="Straight Arrow Connector 142"/>
          <p:cNvCxnSpPr>
            <a:stCxn id="137" idx="6"/>
            <a:endCxn id="139" idx="2"/>
          </p:cNvCxnSpPr>
          <p:nvPr/>
        </p:nvCxnSpPr>
        <p:spPr>
          <a:xfrm flipV="1">
            <a:off x="4909826" y="4136972"/>
            <a:ext cx="502778" cy="311457"/>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49" name="Oval 248"/>
          <p:cNvSpPr/>
          <p:nvPr/>
        </p:nvSpPr>
        <p:spPr>
          <a:xfrm>
            <a:off x="6398047" y="393567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0" name="TextBox 249"/>
          <p:cNvSpPr txBox="1"/>
          <p:nvPr/>
        </p:nvSpPr>
        <p:spPr>
          <a:xfrm>
            <a:off x="6484092" y="400218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2</a:t>
            </a:r>
            <a:endParaRPr kumimoji="0" lang="en-US" sz="1050" dirty="0">
              <a:solidFill>
                <a:prstClr val="black"/>
              </a:solidFill>
              <a:latin typeface="Calibri" panose="020F0502020204030204"/>
            </a:endParaRPr>
          </a:p>
        </p:txBody>
      </p:sp>
      <p:sp>
        <p:nvSpPr>
          <p:cNvPr id="251" name="Oval 250"/>
          <p:cNvSpPr/>
          <p:nvPr/>
        </p:nvSpPr>
        <p:spPr>
          <a:xfrm>
            <a:off x="7406381" y="3937856"/>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2" name="TextBox 251"/>
          <p:cNvSpPr txBox="1"/>
          <p:nvPr/>
        </p:nvSpPr>
        <p:spPr>
          <a:xfrm>
            <a:off x="7467793" y="401194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a:t>
            </a:r>
            <a:endParaRPr kumimoji="0" lang="en-US" sz="1050" dirty="0">
              <a:solidFill>
                <a:prstClr val="black"/>
              </a:solidFill>
              <a:latin typeface="Calibri" panose="020F0502020204030204"/>
            </a:endParaRPr>
          </a:p>
        </p:txBody>
      </p:sp>
      <p:cxnSp>
        <p:nvCxnSpPr>
          <p:cNvPr id="253" name="Straight Arrow Connector 252"/>
          <p:cNvCxnSpPr>
            <a:stCxn id="249" idx="6"/>
            <a:endCxn id="251" idx="2"/>
          </p:cNvCxnSpPr>
          <p:nvPr/>
        </p:nvCxnSpPr>
        <p:spPr>
          <a:xfrm>
            <a:off x="6978472" y="4131076"/>
            <a:ext cx="427909" cy="2183"/>
          </a:xfrm>
          <a:prstGeom prst="straightConnector1">
            <a:avLst/>
          </a:prstGeom>
          <a:noFill/>
          <a:ln w="6350" cap="flat" cmpd="sng" algn="ctr">
            <a:solidFill>
              <a:srgbClr val="FF0000"/>
            </a:solidFill>
            <a:prstDash val="dash"/>
            <a:miter lim="800000"/>
            <a:tailEnd type="triangle"/>
          </a:ln>
          <a:effectLst/>
        </p:spPr>
      </p:cxnSp>
      <p:cxnSp>
        <p:nvCxnSpPr>
          <p:cNvPr id="281" name="Straight Arrow Connector 280"/>
          <p:cNvCxnSpPr>
            <a:stCxn id="141" idx="0"/>
            <a:endCxn id="139" idx="4"/>
          </p:cNvCxnSpPr>
          <p:nvPr/>
        </p:nvCxnSpPr>
        <p:spPr>
          <a:xfrm flipV="1">
            <a:off x="5698594" y="4332374"/>
            <a:ext cx="4223" cy="311457"/>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88" name="TextBox 287"/>
          <p:cNvSpPr txBox="1"/>
          <p:nvPr/>
        </p:nvSpPr>
        <p:spPr>
          <a:xfrm>
            <a:off x="5163264" y="5389517"/>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290" name="TextBox 289"/>
          <p:cNvSpPr txBox="1"/>
          <p:nvPr/>
        </p:nvSpPr>
        <p:spPr>
          <a:xfrm>
            <a:off x="6463694" y="4519293"/>
            <a:ext cx="2564869" cy="507831"/>
          </a:xfrm>
          <a:prstGeom prst="rect">
            <a:avLst/>
          </a:prstGeom>
          <a:noFill/>
        </p:spPr>
        <p:txBody>
          <a:bodyPr wrap="none" rtlCol="0">
            <a:spAutoFit/>
          </a:bodyPr>
          <a:lstStyle/>
          <a:p>
            <a:pPr eaLnBrk="1" fontAlgn="auto" hangingPunct="1">
              <a:spcBef>
                <a:spcPts val="0"/>
              </a:spcBef>
              <a:spcAft>
                <a:spcPts val="0"/>
              </a:spcAft>
            </a:pPr>
            <a:r>
              <a:rPr kumimoji="0" lang="en-US" sz="1350" dirty="0" smtClean="0">
                <a:solidFill>
                  <a:prstClr val="black"/>
                </a:solidFill>
                <a:latin typeface="Calibri" panose="020F0502020204030204"/>
              </a:rPr>
              <a:t>Sensing Transmission for Channel </a:t>
            </a:r>
          </a:p>
          <a:p>
            <a:pPr eaLnBrk="1" fontAlgn="auto" hangingPunct="1">
              <a:spcBef>
                <a:spcPts val="0"/>
              </a:spcBef>
              <a:spcAft>
                <a:spcPts val="0"/>
              </a:spcAft>
            </a:pPr>
            <a:r>
              <a:rPr kumimoji="0" lang="en-US" sz="1350" dirty="0" smtClean="0">
                <a:latin typeface="Calibri" panose="020F0502020204030204"/>
              </a:rPr>
              <a:t>Measurement </a:t>
            </a:r>
            <a:endParaRPr kumimoji="0" lang="en-US" sz="1350" dirty="0">
              <a:solidFill>
                <a:prstClr val="black"/>
              </a:solidFill>
              <a:latin typeface="Calibri" panose="020F0502020204030204"/>
            </a:endParaRPr>
          </a:p>
        </p:txBody>
      </p:sp>
      <p:sp>
        <p:nvSpPr>
          <p:cNvPr id="292" name="Rectangular Callout 291"/>
          <p:cNvSpPr/>
          <p:nvPr/>
        </p:nvSpPr>
        <p:spPr>
          <a:xfrm>
            <a:off x="6992221" y="3529195"/>
            <a:ext cx="536984" cy="371378"/>
          </a:xfrm>
          <a:prstGeom prst="wedgeRectCallout">
            <a:avLst>
              <a:gd name="adj1" fmla="val -17381"/>
              <a:gd name="adj2" fmla="val 110746"/>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93" name="TextBox 292"/>
          <p:cNvSpPr txBox="1"/>
          <p:nvPr/>
        </p:nvSpPr>
        <p:spPr>
          <a:xfrm>
            <a:off x="6983142" y="3572846"/>
            <a:ext cx="590226"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Implicit</a:t>
            </a:r>
          </a:p>
        </p:txBody>
      </p:sp>
      <p:sp>
        <p:nvSpPr>
          <p:cNvPr id="295" name="TextBox 294"/>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a:t>
            </a:r>
            <a:endParaRPr lang="en-US" dirty="0"/>
          </a:p>
        </p:txBody>
      </p:sp>
      <p:sp>
        <p:nvSpPr>
          <p:cNvPr id="103" name="Rectangle 102"/>
          <p:cNvSpPr/>
          <p:nvPr/>
        </p:nvSpPr>
        <p:spPr>
          <a:xfrm>
            <a:off x="1476251" y="2416589"/>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1483091" y="2442762"/>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6" name="Rectangle 145"/>
          <p:cNvSpPr/>
          <p:nvPr/>
        </p:nvSpPr>
        <p:spPr>
          <a:xfrm>
            <a:off x="1476251" y="284837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7" name="Rectangle 146"/>
          <p:cNvSpPr/>
          <p:nvPr/>
        </p:nvSpPr>
        <p:spPr>
          <a:xfrm>
            <a:off x="1476251" y="332876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48" name="Straight Arrow Connector 147"/>
          <p:cNvCxnSpPr/>
          <p:nvPr/>
        </p:nvCxnSpPr>
        <p:spPr>
          <a:xfrm flipH="1">
            <a:off x="1605996" y="2645572"/>
            <a:ext cx="1481" cy="209428"/>
          </a:xfrm>
          <a:prstGeom prst="straightConnector1">
            <a:avLst/>
          </a:prstGeom>
          <a:noFill/>
          <a:ln w="6350" cap="flat" cmpd="sng" algn="ctr">
            <a:solidFill>
              <a:srgbClr val="5B9BD5"/>
            </a:solidFill>
            <a:prstDash val="solid"/>
            <a:miter lim="800000"/>
            <a:tailEnd type="triangle"/>
          </a:ln>
          <a:effectLst/>
        </p:spPr>
      </p:cxnSp>
      <p:cxnSp>
        <p:nvCxnSpPr>
          <p:cNvPr id="149" name="Straight Arrow Connector 148"/>
          <p:cNvCxnSpPr/>
          <p:nvPr/>
        </p:nvCxnSpPr>
        <p:spPr>
          <a:xfrm flipH="1">
            <a:off x="1817514" y="2640346"/>
            <a:ext cx="7028" cy="693896"/>
          </a:xfrm>
          <a:prstGeom prst="straightConnector1">
            <a:avLst/>
          </a:prstGeom>
          <a:noFill/>
          <a:ln w="6350" cap="flat" cmpd="sng" algn="ctr">
            <a:solidFill>
              <a:srgbClr val="5B9BD5"/>
            </a:solidFill>
            <a:prstDash val="solid"/>
            <a:miter lim="800000"/>
            <a:tailEnd type="triangle"/>
          </a:ln>
          <a:effectLst/>
        </p:spPr>
      </p:cxnSp>
      <p:sp>
        <p:nvSpPr>
          <p:cNvPr id="150" name="TextBox 149"/>
          <p:cNvSpPr txBox="1"/>
          <p:nvPr/>
        </p:nvSpPr>
        <p:spPr>
          <a:xfrm>
            <a:off x="1483091" y="2861838"/>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1" name="TextBox 150"/>
          <p:cNvSpPr txBox="1"/>
          <p:nvPr/>
        </p:nvSpPr>
        <p:spPr>
          <a:xfrm>
            <a:off x="1458252" y="3347471"/>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2" name="Oval 151"/>
          <p:cNvSpPr/>
          <p:nvPr/>
        </p:nvSpPr>
        <p:spPr bwMode="auto">
          <a:xfrm>
            <a:off x="2101218" y="2711875"/>
            <a:ext cx="1171506" cy="106635"/>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53" name="Curved Connector 152"/>
          <p:cNvCxnSpPr>
            <a:stCxn id="152" idx="6"/>
            <a:endCxn id="292" idx="1"/>
          </p:cNvCxnSpPr>
          <p:nvPr/>
        </p:nvCxnSpPr>
        <p:spPr bwMode="auto">
          <a:xfrm>
            <a:off x="3272724" y="2765193"/>
            <a:ext cx="3719497" cy="949691"/>
          </a:xfrm>
          <a:prstGeom prst="curvedConnector3">
            <a:avLst/>
          </a:prstGeom>
          <a:solidFill>
            <a:schemeClr val="accent1"/>
          </a:solidFill>
          <a:ln w="12700" cap="flat" cmpd="sng" algn="ctr">
            <a:solidFill>
              <a:schemeClr val="tx1"/>
            </a:solidFill>
            <a:prstDash val="solid"/>
            <a:round/>
            <a:headEnd type="none" w="sm" len="sm"/>
            <a:tailEnd type="triangle"/>
          </a:ln>
          <a:effectLst/>
        </p:spPr>
      </p:cxnSp>
      <p:sp>
        <p:nvSpPr>
          <p:cNvPr id="61"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3216108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11</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5" name="TextBox 4"/>
          <p:cNvSpPr txBox="1"/>
          <p:nvPr/>
        </p:nvSpPr>
        <p:spPr>
          <a:xfrm>
            <a:off x="5520202" y="6111287"/>
            <a:ext cx="3366691" cy="276999"/>
          </a:xfrm>
          <a:prstGeom prst="rect">
            <a:avLst/>
          </a:prstGeom>
          <a:noFill/>
        </p:spPr>
        <p:txBody>
          <a:bodyPr wrap="none" rtlCol="0">
            <a:spAutoFit/>
          </a:bodyPr>
          <a:lstStyle/>
          <a:p>
            <a:r>
              <a:rPr lang="en-US" dirty="0" smtClean="0"/>
              <a:t>STA1: AP, STA2: Responder 1, STA3: Responder 2</a:t>
            </a:r>
            <a:endParaRPr lang="en-US" dirty="0"/>
          </a:p>
        </p:txBody>
      </p:sp>
      <p:cxnSp>
        <p:nvCxnSpPr>
          <p:cNvPr id="108" name="Straight Connector 107"/>
          <p:cNvCxnSpPr/>
          <p:nvPr/>
        </p:nvCxnSpPr>
        <p:spPr>
          <a:xfrm flipV="1">
            <a:off x="855830" y="2906842"/>
            <a:ext cx="3707027" cy="3197"/>
          </a:xfrm>
          <a:prstGeom prst="line">
            <a:avLst/>
          </a:prstGeom>
          <a:noFill/>
          <a:ln w="6350" cap="flat" cmpd="sng" algn="ctr">
            <a:solidFill>
              <a:srgbClr val="5B9BD5"/>
            </a:solidFill>
            <a:prstDash val="solid"/>
            <a:miter lim="800000"/>
          </a:ln>
          <a:effectLst/>
        </p:spPr>
      </p:cxnSp>
      <p:cxnSp>
        <p:nvCxnSpPr>
          <p:cNvPr id="109" name="Straight Connector 108"/>
          <p:cNvCxnSpPr/>
          <p:nvPr/>
        </p:nvCxnSpPr>
        <p:spPr>
          <a:xfrm>
            <a:off x="855830" y="3345614"/>
            <a:ext cx="3707027" cy="7156"/>
          </a:xfrm>
          <a:prstGeom prst="line">
            <a:avLst/>
          </a:prstGeom>
          <a:noFill/>
          <a:ln w="6350" cap="flat" cmpd="sng" algn="ctr">
            <a:solidFill>
              <a:srgbClr val="5B9BD5"/>
            </a:solidFill>
            <a:prstDash val="solid"/>
            <a:miter lim="800000"/>
          </a:ln>
          <a:effectLst/>
        </p:spPr>
      </p:cxnSp>
      <p:cxnSp>
        <p:nvCxnSpPr>
          <p:cNvPr id="110" name="Straight Connector 109"/>
          <p:cNvCxnSpPr/>
          <p:nvPr/>
        </p:nvCxnSpPr>
        <p:spPr>
          <a:xfrm>
            <a:off x="855830" y="3827528"/>
            <a:ext cx="3707027" cy="7294"/>
          </a:xfrm>
          <a:prstGeom prst="line">
            <a:avLst/>
          </a:prstGeom>
          <a:noFill/>
          <a:ln w="6350" cap="flat" cmpd="sng" algn="ctr">
            <a:solidFill>
              <a:srgbClr val="5B9BD5"/>
            </a:solidFill>
            <a:prstDash val="solid"/>
            <a:miter lim="800000"/>
          </a:ln>
          <a:effectLst/>
        </p:spPr>
      </p:cxnSp>
      <p:sp>
        <p:nvSpPr>
          <p:cNvPr id="114" name="TextBox 113"/>
          <p:cNvSpPr txBox="1"/>
          <p:nvPr/>
        </p:nvSpPr>
        <p:spPr>
          <a:xfrm>
            <a:off x="375976" y="2679206"/>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115" name="TextBox 114"/>
          <p:cNvSpPr txBox="1"/>
          <p:nvPr/>
        </p:nvSpPr>
        <p:spPr>
          <a:xfrm>
            <a:off x="501835" y="313877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116" name="TextBox 115"/>
          <p:cNvSpPr txBox="1"/>
          <p:nvPr/>
        </p:nvSpPr>
        <p:spPr>
          <a:xfrm>
            <a:off x="501835" y="360398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34" name="TextBox 133"/>
          <p:cNvSpPr txBox="1"/>
          <p:nvPr/>
        </p:nvSpPr>
        <p:spPr>
          <a:xfrm>
            <a:off x="2250053" y="4519657"/>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#2</a:t>
            </a:r>
          </a:p>
        </p:txBody>
      </p:sp>
      <p:cxnSp>
        <p:nvCxnSpPr>
          <p:cNvPr id="136" name="Straight Connector 135"/>
          <p:cNvCxnSpPr/>
          <p:nvPr/>
        </p:nvCxnSpPr>
        <p:spPr>
          <a:xfrm>
            <a:off x="855830" y="3826514"/>
            <a:ext cx="3707027" cy="5652"/>
          </a:xfrm>
          <a:prstGeom prst="line">
            <a:avLst/>
          </a:prstGeom>
          <a:noFill/>
          <a:ln w="6350" cap="flat" cmpd="sng" algn="ctr">
            <a:solidFill>
              <a:srgbClr val="5B9BD5"/>
            </a:solidFill>
            <a:prstDash val="solid"/>
            <a:miter lim="800000"/>
          </a:ln>
          <a:effectLst/>
        </p:spPr>
      </p:cxnSp>
      <p:sp>
        <p:nvSpPr>
          <p:cNvPr id="144" name="Oval 143"/>
          <p:cNvSpPr/>
          <p:nvPr/>
        </p:nvSpPr>
        <p:spPr>
          <a:xfrm>
            <a:off x="4744190" y="4498818"/>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45" name="TextBox 144"/>
          <p:cNvSpPr txBox="1"/>
          <p:nvPr/>
        </p:nvSpPr>
        <p:spPr>
          <a:xfrm>
            <a:off x="4805602" y="4572907"/>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244" name="Oval 243"/>
          <p:cNvSpPr/>
          <p:nvPr/>
        </p:nvSpPr>
        <p:spPr>
          <a:xfrm>
            <a:off x="5827393" y="418736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245" name="TextBox 244"/>
          <p:cNvSpPr txBox="1"/>
          <p:nvPr/>
        </p:nvSpPr>
        <p:spPr>
          <a:xfrm>
            <a:off x="5888806" y="426145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246" name="Oval 245"/>
          <p:cNvSpPr/>
          <p:nvPr/>
        </p:nvSpPr>
        <p:spPr>
          <a:xfrm>
            <a:off x="5823170" y="4889622"/>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247" name="TextBox 246"/>
          <p:cNvSpPr txBox="1"/>
          <p:nvPr/>
        </p:nvSpPr>
        <p:spPr>
          <a:xfrm>
            <a:off x="5884582" y="4963711"/>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248" name="Straight Arrow Connector 247"/>
          <p:cNvCxnSpPr>
            <a:stCxn id="144" idx="6"/>
            <a:endCxn id="246" idx="2"/>
          </p:cNvCxnSpPr>
          <p:nvPr/>
        </p:nvCxnSpPr>
        <p:spPr>
          <a:xfrm>
            <a:off x="5324615" y="4694220"/>
            <a:ext cx="498555" cy="390804"/>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54" name="Oval 253"/>
          <p:cNvSpPr/>
          <p:nvPr/>
        </p:nvSpPr>
        <p:spPr>
          <a:xfrm>
            <a:off x="6793241" y="493118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255" name="TextBox 254"/>
          <p:cNvSpPr txBox="1"/>
          <p:nvPr/>
        </p:nvSpPr>
        <p:spPr>
          <a:xfrm>
            <a:off x="6879286" y="4997691"/>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3</a:t>
            </a:r>
            <a:endParaRPr kumimoji="0" lang="en-US" sz="1050" dirty="0">
              <a:solidFill>
                <a:prstClr val="black"/>
              </a:solidFill>
              <a:latin typeface="Calibri" panose="020F0502020204030204"/>
            </a:endParaRPr>
          </a:p>
        </p:txBody>
      </p:sp>
      <p:sp>
        <p:nvSpPr>
          <p:cNvPr id="256" name="Oval 255"/>
          <p:cNvSpPr/>
          <p:nvPr/>
        </p:nvSpPr>
        <p:spPr>
          <a:xfrm>
            <a:off x="7801575" y="4933363"/>
            <a:ext cx="580425" cy="390804"/>
          </a:xfrm>
          <a:prstGeom prst="ellipse">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7" name="TextBox 256"/>
          <p:cNvSpPr txBox="1"/>
          <p:nvPr/>
        </p:nvSpPr>
        <p:spPr>
          <a:xfrm>
            <a:off x="7862987" y="500745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a:t>
            </a:r>
            <a:endParaRPr kumimoji="0" lang="en-US" sz="1050" dirty="0">
              <a:solidFill>
                <a:prstClr val="black"/>
              </a:solidFill>
              <a:latin typeface="Calibri" panose="020F0502020204030204"/>
            </a:endParaRPr>
          </a:p>
        </p:txBody>
      </p:sp>
      <p:cxnSp>
        <p:nvCxnSpPr>
          <p:cNvPr id="258" name="Straight Arrow Connector 257"/>
          <p:cNvCxnSpPr>
            <a:stCxn id="254" idx="6"/>
            <a:endCxn id="256" idx="2"/>
          </p:cNvCxnSpPr>
          <p:nvPr/>
        </p:nvCxnSpPr>
        <p:spPr>
          <a:xfrm>
            <a:off x="7373666" y="5126582"/>
            <a:ext cx="427909" cy="2183"/>
          </a:xfrm>
          <a:prstGeom prst="straightConnector1">
            <a:avLst/>
          </a:prstGeom>
          <a:noFill/>
          <a:ln w="6350" cap="flat" cmpd="sng" algn="ctr">
            <a:solidFill>
              <a:srgbClr val="00B050"/>
            </a:solidFill>
            <a:prstDash val="dash"/>
            <a:miter lim="800000"/>
            <a:tailEnd type="triangle"/>
          </a:ln>
          <a:effectLst/>
        </p:spPr>
      </p:cxnSp>
      <p:sp>
        <p:nvSpPr>
          <p:cNvPr id="259" name="Oval 258"/>
          <p:cNvSpPr/>
          <p:nvPr/>
        </p:nvSpPr>
        <p:spPr>
          <a:xfrm>
            <a:off x="6757787" y="4185178"/>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0" name="TextBox 259"/>
          <p:cNvSpPr txBox="1"/>
          <p:nvPr/>
        </p:nvSpPr>
        <p:spPr>
          <a:xfrm>
            <a:off x="6843832" y="425168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261" name="Oval 260"/>
          <p:cNvSpPr/>
          <p:nvPr/>
        </p:nvSpPr>
        <p:spPr>
          <a:xfrm>
            <a:off x="7766121" y="418736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2" name="TextBox 261"/>
          <p:cNvSpPr txBox="1"/>
          <p:nvPr/>
        </p:nvSpPr>
        <p:spPr>
          <a:xfrm>
            <a:off x="7827533" y="426145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263" name="Straight Arrow Connector 262"/>
          <p:cNvCxnSpPr>
            <a:stCxn id="259" idx="6"/>
            <a:endCxn id="261" idx="2"/>
          </p:cNvCxnSpPr>
          <p:nvPr/>
        </p:nvCxnSpPr>
        <p:spPr>
          <a:xfrm>
            <a:off x="7338212" y="4380580"/>
            <a:ext cx="427909" cy="2183"/>
          </a:xfrm>
          <a:prstGeom prst="straightConnector1">
            <a:avLst/>
          </a:prstGeom>
          <a:noFill/>
          <a:ln w="6350" cap="flat" cmpd="sng" algn="ctr">
            <a:solidFill>
              <a:srgbClr val="FFC000"/>
            </a:solidFill>
            <a:prstDash val="solid"/>
            <a:miter lim="800000"/>
            <a:tailEnd type="triangle"/>
          </a:ln>
          <a:effectLst/>
        </p:spPr>
      </p:cxnSp>
      <p:sp>
        <p:nvSpPr>
          <p:cNvPr id="264" name="Rectangle 263"/>
          <p:cNvSpPr/>
          <p:nvPr/>
        </p:nvSpPr>
        <p:spPr>
          <a:xfrm>
            <a:off x="1865604" y="268274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5" name="TextBox 264"/>
          <p:cNvSpPr txBox="1"/>
          <p:nvPr/>
        </p:nvSpPr>
        <p:spPr>
          <a:xfrm>
            <a:off x="1843436" y="270582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66" name="Rectangle 265"/>
          <p:cNvSpPr/>
          <p:nvPr/>
        </p:nvSpPr>
        <p:spPr>
          <a:xfrm>
            <a:off x="2550481" y="267846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7" name="TextBox 266"/>
          <p:cNvSpPr txBox="1"/>
          <p:nvPr/>
        </p:nvSpPr>
        <p:spPr>
          <a:xfrm>
            <a:off x="2528314" y="270154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sp>
        <p:nvSpPr>
          <p:cNvPr id="268" name="Rectangle 267"/>
          <p:cNvSpPr/>
          <p:nvPr/>
        </p:nvSpPr>
        <p:spPr>
          <a:xfrm>
            <a:off x="1865604" y="3125442"/>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9" name="TextBox 268"/>
          <p:cNvSpPr txBox="1"/>
          <p:nvPr/>
        </p:nvSpPr>
        <p:spPr>
          <a:xfrm>
            <a:off x="1843436" y="314852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70" name="Rectangle 269"/>
          <p:cNvSpPr/>
          <p:nvPr/>
        </p:nvSpPr>
        <p:spPr>
          <a:xfrm>
            <a:off x="2550481" y="3121157"/>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1" name="TextBox 270"/>
          <p:cNvSpPr txBox="1"/>
          <p:nvPr/>
        </p:nvSpPr>
        <p:spPr>
          <a:xfrm>
            <a:off x="2528314" y="314423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sp>
        <p:nvSpPr>
          <p:cNvPr id="272" name="Rectangle 271"/>
          <p:cNvSpPr/>
          <p:nvPr/>
        </p:nvSpPr>
        <p:spPr>
          <a:xfrm>
            <a:off x="1865604" y="359492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3" name="TextBox 272"/>
          <p:cNvSpPr txBox="1"/>
          <p:nvPr/>
        </p:nvSpPr>
        <p:spPr>
          <a:xfrm>
            <a:off x="1843436" y="3618004"/>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74" name="Rectangle 273"/>
          <p:cNvSpPr/>
          <p:nvPr/>
        </p:nvSpPr>
        <p:spPr>
          <a:xfrm>
            <a:off x="2550481" y="359063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5" name="TextBox 274"/>
          <p:cNvSpPr txBox="1"/>
          <p:nvPr/>
        </p:nvSpPr>
        <p:spPr>
          <a:xfrm>
            <a:off x="2528314" y="361371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cxnSp>
        <p:nvCxnSpPr>
          <p:cNvPr id="276" name="Straight Arrow Connector 275"/>
          <p:cNvCxnSpPr/>
          <p:nvPr/>
        </p:nvCxnSpPr>
        <p:spPr>
          <a:xfrm flipH="1">
            <a:off x="1995349" y="2911729"/>
            <a:ext cx="1481" cy="209428"/>
          </a:xfrm>
          <a:prstGeom prst="straightConnector1">
            <a:avLst/>
          </a:prstGeom>
          <a:noFill/>
          <a:ln w="6350" cap="flat" cmpd="sng" algn="ctr">
            <a:solidFill>
              <a:srgbClr val="00B050"/>
            </a:solidFill>
            <a:prstDash val="dash"/>
            <a:miter lim="800000"/>
            <a:headEnd type="triangle" w="med" len="med"/>
            <a:tailEnd type="none" w="med" len="med"/>
          </a:ln>
          <a:effectLst/>
        </p:spPr>
      </p:cxnSp>
      <p:cxnSp>
        <p:nvCxnSpPr>
          <p:cNvPr id="277" name="Straight Arrow Connector 276"/>
          <p:cNvCxnSpPr/>
          <p:nvPr/>
        </p:nvCxnSpPr>
        <p:spPr>
          <a:xfrm flipH="1">
            <a:off x="2682578" y="2904749"/>
            <a:ext cx="1481" cy="209428"/>
          </a:xfrm>
          <a:prstGeom prst="straightConnector1">
            <a:avLst/>
          </a:prstGeom>
          <a:noFill/>
          <a:ln w="6350" cap="flat" cmpd="sng" algn="ctr">
            <a:solidFill>
              <a:srgbClr val="00B050"/>
            </a:solidFill>
            <a:prstDash val="dash"/>
            <a:miter lim="800000"/>
            <a:headEnd type="triangle" w="med" len="med"/>
            <a:tailEnd type="none" w="med" len="med"/>
          </a:ln>
          <a:effectLst/>
        </p:spPr>
      </p:cxnSp>
      <p:cxnSp>
        <p:nvCxnSpPr>
          <p:cNvPr id="278" name="Straight Arrow Connector 277"/>
          <p:cNvCxnSpPr/>
          <p:nvPr/>
        </p:nvCxnSpPr>
        <p:spPr>
          <a:xfrm flipH="1">
            <a:off x="2206867" y="3350795"/>
            <a:ext cx="1298" cy="249603"/>
          </a:xfrm>
          <a:prstGeom prst="straightConnector1">
            <a:avLst/>
          </a:prstGeom>
          <a:noFill/>
          <a:ln w="6350" cap="flat" cmpd="sng" algn="ctr">
            <a:solidFill>
              <a:srgbClr val="5B9BD5"/>
            </a:solidFill>
            <a:prstDash val="solid"/>
            <a:miter lim="800000"/>
            <a:tailEnd type="triangle"/>
          </a:ln>
          <a:effectLst/>
        </p:spPr>
      </p:cxnSp>
      <p:cxnSp>
        <p:nvCxnSpPr>
          <p:cNvPr id="279" name="Straight Arrow Connector 278"/>
          <p:cNvCxnSpPr/>
          <p:nvPr/>
        </p:nvCxnSpPr>
        <p:spPr>
          <a:xfrm flipH="1">
            <a:off x="2904477" y="3350795"/>
            <a:ext cx="1990" cy="252540"/>
          </a:xfrm>
          <a:prstGeom prst="straightConnector1">
            <a:avLst/>
          </a:prstGeom>
          <a:noFill/>
          <a:ln w="6350" cap="flat" cmpd="sng" algn="ctr">
            <a:solidFill>
              <a:srgbClr val="5B9BD5"/>
            </a:solidFill>
            <a:prstDash val="solid"/>
            <a:miter lim="800000"/>
            <a:tailEnd type="triangle"/>
          </a:ln>
          <a:effectLst/>
        </p:spPr>
      </p:cxnSp>
      <p:sp>
        <p:nvSpPr>
          <p:cNvPr id="280" name="TextBox 279"/>
          <p:cNvSpPr txBox="1"/>
          <p:nvPr/>
        </p:nvSpPr>
        <p:spPr>
          <a:xfrm>
            <a:off x="1748495" y="3931463"/>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cxnSp>
        <p:nvCxnSpPr>
          <p:cNvPr id="282" name="Straight Arrow Connector 281"/>
          <p:cNvCxnSpPr/>
          <p:nvPr/>
        </p:nvCxnSpPr>
        <p:spPr>
          <a:xfrm flipV="1">
            <a:off x="6111271" y="4566371"/>
            <a:ext cx="4223" cy="311457"/>
          </a:xfrm>
          <a:prstGeom prst="straightConnector1">
            <a:avLst/>
          </a:prstGeom>
          <a:noFill/>
          <a:ln w="6350" cap="flat" cmpd="sng" algn="ctr">
            <a:solidFill>
              <a:srgbClr val="5B9BD5"/>
            </a:solidFill>
            <a:prstDash val="solid"/>
            <a:miter lim="800000"/>
            <a:headEnd type="none" w="med" len="med"/>
            <a:tailEnd type="triangle" w="med" len="med"/>
          </a:ln>
          <a:effectLst/>
        </p:spPr>
      </p:cxnSp>
      <p:sp>
        <p:nvSpPr>
          <p:cNvPr id="283" name="Rectangle 282"/>
          <p:cNvSpPr/>
          <p:nvPr/>
        </p:nvSpPr>
        <p:spPr>
          <a:xfrm>
            <a:off x="3942776" y="267846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84" name="TextBox 283"/>
          <p:cNvSpPr txBox="1"/>
          <p:nvPr/>
        </p:nvSpPr>
        <p:spPr>
          <a:xfrm>
            <a:off x="3920609" y="2701543"/>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3 </a:t>
            </a:r>
            <a:r>
              <a:rPr kumimoji="0" lang="en-US" sz="750" dirty="0">
                <a:solidFill>
                  <a:prstClr val="black"/>
                </a:solidFill>
                <a:latin typeface="Calibri" panose="020F0502020204030204"/>
                <a:sym typeface="Wingdings" panose="05000000000000000000" pitchFamily="2" charset="2"/>
              </a:rPr>
              <a:t> 2</a:t>
            </a:r>
            <a:endParaRPr kumimoji="0" lang="en-US" sz="750" dirty="0">
              <a:solidFill>
                <a:prstClr val="black"/>
              </a:solidFill>
              <a:latin typeface="Calibri" panose="020F0502020204030204"/>
            </a:endParaRPr>
          </a:p>
        </p:txBody>
      </p:sp>
      <p:sp>
        <p:nvSpPr>
          <p:cNvPr id="285" name="Rectangle 284"/>
          <p:cNvSpPr/>
          <p:nvPr/>
        </p:nvSpPr>
        <p:spPr>
          <a:xfrm>
            <a:off x="3951287" y="360180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86" name="TextBox 285"/>
          <p:cNvSpPr txBox="1"/>
          <p:nvPr/>
        </p:nvSpPr>
        <p:spPr>
          <a:xfrm>
            <a:off x="3929120" y="3624886"/>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3 </a:t>
            </a:r>
            <a:r>
              <a:rPr kumimoji="0" lang="en-US" sz="750" dirty="0">
                <a:solidFill>
                  <a:prstClr val="black"/>
                </a:solidFill>
                <a:latin typeface="Calibri" panose="020F0502020204030204"/>
                <a:sym typeface="Wingdings" panose="05000000000000000000" pitchFamily="2" charset="2"/>
              </a:rPr>
              <a:t> 2</a:t>
            </a:r>
            <a:endParaRPr kumimoji="0" lang="en-US" sz="750" dirty="0">
              <a:solidFill>
                <a:prstClr val="black"/>
              </a:solidFill>
              <a:latin typeface="Calibri" panose="020F0502020204030204"/>
            </a:endParaRPr>
          </a:p>
        </p:txBody>
      </p:sp>
      <p:cxnSp>
        <p:nvCxnSpPr>
          <p:cNvPr id="287" name="Straight Arrow Connector 286"/>
          <p:cNvCxnSpPr>
            <a:stCxn id="283" idx="2"/>
          </p:cNvCxnSpPr>
          <p:nvPr/>
        </p:nvCxnSpPr>
        <p:spPr>
          <a:xfrm>
            <a:off x="4175007" y="2909293"/>
            <a:ext cx="7029" cy="686410"/>
          </a:xfrm>
          <a:prstGeom prst="straightConnector1">
            <a:avLst/>
          </a:prstGeom>
          <a:noFill/>
          <a:ln w="6350" cap="flat" cmpd="sng" algn="ctr">
            <a:solidFill>
              <a:srgbClr val="FFC000"/>
            </a:solidFill>
            <a:prstDash val="solid"/>
            <a:miter lim="800000"/>
            <a:headEnd type="triangle" w="med" len="med"/>
            <a:tailEnd type="none" w="med" len="med"/>
          </a:ln>
          <a:effectLst/>
        </p:spPr>
      </p:cxnSp>
      <p:sp>
        <p:nvSpPr>
          <p:cNvPr id="289" name="TextBox 288"/>
          <p:cNvSpPr txBox="1"/>
          <p:nvPr/>
        </p:nvSpPr>
        <p:spPr>
          <a:xfrm>
            <a:off x="5422079" y="5414918"/>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291" name="Rectangular Callout 290"/>
          <p:cNvSpPr/>
          <p:nvPr/>
        </p:nvSpPr>
        <p:spPr>
          <a:xfrm>
            <a:off x="7233624" y="3567733"/>
            <a:ext cx="839329" cy="509178"/>
          </a:xfrm>
          <a:prstGeom prst="wedgeRectCallout">
            <a:avLst>
              <a:gd name="adj1" fmla="val -17381"/>
              <a:gd name="adj2" fmla="val 110746"/>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94" name="TextBox 293"/>
          <p:cNvSpPr txBox="1"/>
          <p:nvPr/>
        </p:nvSpPr>
        <p:spPr>
          <a:xfrm>
            <a:off x="7247470" y="3573612"/>
            <a:ext cx="780983" cy="507831"/>
          </a:xfrm>
          <a:prstGeom prst="rect">
            <a:avLst/>
          </a:prstGeom>
          <a:noFill/>
        </p:spPr>
        <p:txBody>
          <a:bodyPr wrap="none" rtlCol="0">
            <a:spAutoFit/>
          </a:bodyPr>
          <a:lstStyle/>
          <a:p>
            <a:pPr algn="ctr" eaLnBrk="1" fontAlgn="auto" hangingPunct="1">
              <a:spcBef>
                <a:spcPts val="0"/>
              </a:spcBef>
              <a:spcAft>
                <a:spcPts val="0"/>
              </a:spcAft>
            </a:pPr>
            <a:r>
              <a:rPr kumimoji="0" lang="en-US" sz="900" dirty="0">
                <a:solidFill>
                  <a:prstClr val="black"/>
                </a:solidFill>
                <a:latin typeface="Calibri" panose="020F0502020204030204"/>
              </a:rPr>
              <a:t>Explicit</a:t>
            </a:r>
          </a:p>
          <a:p>
            <a:pPr algn="ctr" eaLnBrk="1" fontAlgn="auto" hangingPunct="1">
              <a:spcBef>
                <a:spcPts val="0"/>
              </a:spcBef>
              <a:spcAft>
                <a:spcPts val="0"/>
              </a:spcAft>
            </a:pPr>
            <a:r>
              <a:rPr kumimoji="0" lang="en-US" sz="900" dirty="0" smtClean="0">
                <a:solidFill>
                  <a:prstClr val="black"/>
                </a:solidFill>
                <a:latin typeface="Calibri" panose="020F0502020204030204"/>
              </a:rPr>
              <a:t>Feedback to </a:t>
            </a:r>
          </a:p>
          <a:p>
            <a:pPr algn="ctr" eaLnBrk="1" fontAlgn="auto" hangingPunct="1">
              <a:spcBef>
                <a:spcPts val="0"/>
              </a:spcBef>
              <a:spcAft>
                <a:spcPts val="0"/>
              </a:spcAft>
            </a:pPr>
            <a:r>
              <a:rPr kumimoji="0" lang="en-US" sz="900" dirty="0" smtClean="0">
                <a:solidFill>
                  <a:prstClr val="black"/>
                </a:solidFill>
                <a:latin typeface="Calibri" panose="020F0502020204030204"/>
              </a:rPr>
              <a:t>STA 1</a:t>
            </a:r>
            <a:endParaRPr kumimoji="0" lang="en-US" sz="900" dirty="0">
              <a:solidFill>
                <a:prstClr val="black"/>
              </a:solidFill>
              <a:latin typeface="Calibri" panose="020F0502020204030204"/>
            </a:endParaRPr>
          </a:p>
        </p:txBody>
      </p:sp>
      <p:sp>
        <p:nvSpPr>
          <p:cNvPr id="295" name="TextBox 294"/>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a:t>
            </a:r>
            <a:endParaRPr lang="en-US" dirty="0"/>
          </a:p>
        </p:txBody>
      </p:sp>
      <p:cxnSp>
        <p:nvCxnSpPr>
          <p:cNvPr id="7" name="Curved Connector 6"/>
          <p:cNvCxnSpPr>
            <a:stCxn id="157" idx="6"/>
            <a:endCxn id="294" idx="1"/>
          </p:cNvCxnSpPr>
          <p:nvPr/>
        </p:nvCxnSpPr>
        <p:spPr bwMode="auto">
          <a:xfrm>
            <a:off x="4334928" y="3203181"/>
            <a:ext cx="2912542" cy="624347"/>
          </a:xfrm>
          <a:prstGeom prst="curvedConnector3">
            <a:avLst/>
          </a:prstGeom>
          <a:solidFill>
            <a:schemeClr val="accent1"/>
          </a:solidFill>
          <a:ln w="12700" cap="flat" cmpd="sng" algn="ctr">
            <a:solidFill>
              <a:schemeClr val="tx1"/>
            </a:solidFill>
            <a:prstDash val="solid"/>
            <a:round/>
            <a:headEnd type="none" w="sm" len="sm"/>
            <a:tailEnd type="triangle"/>
          </a:ln>
          <a:effectLst/>
        </p:spPr>
      </p:cxnSp>
      <p:sp>
        <p:nvSpPr>
          <p:cNvPr id="103" name="Rectangle 102"/>
          <p:cNvSpPr/>
          <p:nvPr/>
        </p:nvSpPr>
        <p:spPr>
          <a:xfrm>
            <a:off x="1142004" y="267965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1148844" y="2705828"/>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6" name="Rectangle 145"/>
          <p:cNvSpPr/>
          <p:nvPr/>
        </p:nvSpPr>
        <p:spPr>
          <a:xfrm>
            <a:off x="1142004" y="312235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7" name="Rectangle 146"/>
          <p:cNvSpPr/>
          <p:nvPr/>
        </p:nvSpPr>
        <p:spPr>
          <a:xfrm>
            <a:off x="1142004" y="359183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48" name="Straight Arrow Connector 147"/>
          <p:cNvCxnSpPr/>
          <p:nvPr/>
        </p:nvCxnSpPr>
        <p:spPr>
          <a:xfrm flipH="1">
            <a:off x="1271749" y="2908638"/>
            <a:ext cx="1481" cy="209428"/>
          </a:xfrm>
          <a:prstGeom prst="straightConnector1">
            <a:avLst/>
          </a:prstGeom>
          <a:noFill/>
          <a:ln w="6350" cap="flat" cmpd="sng" algn="ctr">
            <a:solidFill>
              <a:srgbClr val="5B9BD5"/>
            </a:solidFill>
            <a:prstDash val="solid"/>
            <a:miter lim="800000"/>
            <a:tailEnd type="triangle"/>
          </a:ln>
          <a:effectLst/>
        </p:spPr>
      </p:cxnSp>
      <p:cxnSp>
        <p:nvCxnSpPr>
          <p:cNvPr id="149" name="Straight Arrow Connector 148"/>
          <p:cNvCxnSpPr/>
          <p:nvPr/>
        </p:nvCxnSpPr>
        <p:spPr>
          <a:xfrm flipH="1">
            <a:off x="1483267" y="2903412"/>
            <a:ext cx="7028" cy="693896"/>
          </a:xfrm>
          <a:prstGeom prst="straightConnector1">
            <a:avLst/>
          </a:prstGeom>
          <a:noFill/>
          <a:ln w="6350" cap="flat" cmpd="sng" algn="ctr">
            <a:solidFill>
              <a:srgbClr val="5B9BD5"/>
            </a:solidFill>
            <a:prstDash val="solid"/>
            <a:miter lim="800000"/>
            <a:tailEnd type="triangle"/>
          </a:ln>
          <a:effectLst/>
        </p:spPr>
      </p:cxnSp>
      <p:sp>
        <p:nvSpPr>
          <p:cNvPr id="150" name="TextBox 149"/>
          <p:cNvSpPr txBox="1"/>
          <p:nvPr/>
        </p:nvSpPr>
        <p:spPr>
          <a:xfrm>
            <a:off x="1148844" y="3135812"/>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1" name="TextBox 150"/>
          <p:cNvSpPr txBox="1"/>
          <p:nvPr/>
        </p:nvSpPr>
        <p:spPr>
          <a:xfrm>
            <a:off x="1124005" y="3610537"/>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2" name="Rectangle 151"/>
          <p:cNvSpPr/>
          <p:nvPr/>
        </p:nvSpPr>
        <p:spPr>
          <a:xfrm>
            <a:off x="3240886" y="2667276"/>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3" name="TextBox 152"/>
          <p:cNvSpPr txBox="1"/>
          <p:nvPr/>
        </p:nvSpPr>
        <p:spPr>
          <a:xfrm>
            <a:off x="3229232" y="2661909"/>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4" name="Rectangle 153"/>
          <p:cNvSpPr/>
          <p:nvPr/>
        </p:nvSpPr>
        <p:spPr>
          <a:xfrm>
            <a:off x="3235708" y="359972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5" name="Straight Arrow Connector 154"/>
          <p:cNvCxnSpPr>
            <a:stCxn id="153" idx="2"/>
          </p:cNvCxnSpPr>
          <p:nvPr/>
        </p:nvCxnSpPr>
        <p:spPr>
          <a:xfrm flipH="1">
            <a:off x="3468272" y="2938908"/>
            <a:ext cx="1571" cy="671629"/>
          </a:xfrm>
          <a:prstGeom prst="straightConnector1">
            <a:avLst/>
          </a:prstGeom>
          <a:noFill/>
          <a:ln w="6350" cap="flat" cmpd="sng" algn="ctr">
            <a:solidFill>
              <a:srgbClr val="5B9BD5"/>
            </a:solidFill>
            <a:prstDash val="solid"/>
            <a:miter lim="800000"/>
            <a:tailEnd type="triangle"/>
          </a:ln>
          <a:effectLst/>
        </p:spPr>
      </p:cxnSp>
      <p:sp>
        <p:nvSpPr>
          <p:cNvPr id="156" name="TextBox 155"/>
          <p:cNvSpPr txBox="1"/>
          <p:nvPr/>
        </p:nvSpPr>
        <p:spPr>
          <a:xfrm>
            <a:off x="3205101" y="3574416"/>
            <a:ext cx="481222" cy="276999"/>
          </a:xfrm>
          <a:prstGeom prst="rect">
            <a:avLst/>
          </a:prstGeom>
          <a:noFill/>
        </p:spPr>
        <p:txBody>
          <a:bodyPr wrap="squar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7" name="Oval 156"/>
          <p:cNvSpPr/>
          <p:nvPr/>
        </p:nvSpPr>
        <p:spPr bwMode="auto">
          <a:xfrm>
            <a:off x="4015083" y="3083831"/>
            <a:ext cx="319845" cy="238700"/>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58" name="TextBox 157"/>
          <p:cNvSpPr txBox="1"/>
          <p:nvPr/>
        </p:nvSpPr>
        <p:spPr>
          <a:xfrm>
            <a:off x="5880228" y="3152349"/>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159" name="TextBox 158"/>
          <p:cNvSpPr txBox="1"/>
          <p:nvPr/>
        </p:nvSpPr>
        <p:spPr>
          <a:xfrm>
            <a:off x="5248605" y="2254673"/>
            <a:ext cx="2154757" cy="727122"/>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Channel </a:t>
            </a:r>
            <a:r>
              <a:rPr kumimoji="0" lang="en-US" sz="825" dirty="0" smtClean="0">
                <a:latin typeface="Calibri" panose="020F0502020204030204"/>
              </a:rPr>
              <a:t>Measurement </a:t>
            </a:r>
            <a:r>
              <a:rPr kumimoji="0" lang="en-US" sz="825" dirty="0" smtClean="0">
                <a:solidFill>
                  <a:prstClr val="black"/>
                </a:solidFill>
                <a:latin typeface="Calibri" panose="020F0502020204030204"/>
              </a:rPr>
              <a:t>information </a:t>
            </a:r>
            <a:r>
              <a:rPr kumimoji="0" lang="en-US" sz="825" dirty="0">
                <a:solidFill>
                  <a:prstClr val="black"/>
                </a:solidFill>
                <a:latin typeface="Calibri" panose="020F0502020204030204"/>
              </a:rPr>
              <a:t>Available:</a:t>
            </a:r>
          </a:p>
          <a:p>
            <a:pPr eaLnBrk="1" fontAlgn="auto" hangingPunct="1">
              <a:spcBef>
                <a:spcPts val="0"/>
              </a:spcBef>
              <a:spcAft>
                <a:spcPts val="0"/>
              </a:spcAft>
            </a:pPr>
            <a:r>
              <a:rPr kumimoji="0" lang="en-US" sz="825" dirty="0">
                <a:solidFill>
                  <a:prstClr val="black"/>
                </a:solidFill>
                <a:latin typeface="Calibri" panose="020F0502020204030204"/>
              </a:rPr>
              <a:t>@ Initiator (</a:t>
            </a:r>
            <a:r>
              <a:rPr kumimoji="0" lang="en-US" sz="825" dirty="0" smtClean="0">
                <a:solidFill>
                  <a:prstClr val="black"/>
                </a:solidFill>
                <a:latin typeface="Calibri" panose="020F0502020204030204"/>
              </a:rPr>
              <a:t>STA1: AP)</a:t>
            </a:r>
            <a:endParaRPr kumimoji="0" lang="en-US" sz="825" dirty="0">
              <a:solidFill>
                <a:prstClr val="black"/>
              </a:solidFill>
              <a:latin typeface="Calibri" panose="020F0502020204030204"/>
            </a:endParaRPr>
          </a:p>
          <a:p>
            <a:pPr algn="ctr" eaLnBrk="1" fontAlgn="auto" hangingPunct="1">
              <a:spcBef>
                <a:spcPts val="0"/>
              </a:spcBef>
              <a:spcAft>
                <a:spcPts val="0"/>
              </a:spcAft>
            </a:pPr>
            <a:r>
              <a:rPr kumimoji="0" lang="en-US" sz="825" dirty="0">
                <a:solidFill>
                  <a:prstClr val="black"/>
                </a:solidFill>
                <a:latin typeface="Calibri" panose="020F0502020204030204"/>
              </a:rPr>
              <a:t>STA 1 </a:t>
            </a:r>
            <a:r>
              <a:rPr kumimoji="0" lang="en-US" sz="825" dirty="0">
                <a:solidFill>
                  <a:prstClr val="black"/>
                </a:solidFill>
                <a:latin typeface="Calibri" panose="020F0502020204030204"/>
                <a:sym typeface="Wingdings" panose="05000000000000000000" pitchFamily="2" charset="2"/>
              </a:rPr>
              <a:t>&amp;</a:t>
            </a:r>
            <a:r>
              <a:rPr kumimoji="0" lang="en-US" sz="825" dirty="0" smtClean="0">
                <a:solidFill>
                  <a:prstClr val="black"/>
                </a:solidFill>
                <a:latin typeface="Calibri" panose="020F0502020204030204"/>
                <a:sym typeface="Wingdings" panose="05000000000000000000" pitchFamily="2" charset="2"/>
              </a:rPr>
              <a:t> 2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1 </a:t>
            </a:r>
            <a:r>
              <a:rPr kumimoji="0" lang="en-US" sz="825" dirty="0" smtClean="0">
                <a:solidFill>
                  <a:prstClr val="black"/>
                </a:solidFill>
                <a:latin typeface="Calibri" panose="020F0502020204030204"/>
                <a:sym typeface="Wingdings" panose="05000000000000000000" pitchFamily="2" charset="2"/>
              </a:rPr>
              <a:t>&amp; 3 (Burst #2)</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2 </a:t>
            </a:r>
            <a:r>
              <a:rPr kumimoji="0" lang="en-US" sz="825" dirty="0" smtClean="0">
                <a:solidFill>
                  <a:prstClr val="black"/>
                </a:solidFill>
                <a:latin typeface="Calibri" panose="020F0502020204030204"/>
                <a:sym typeface="Wingdings" panose="05000000000000000000" pitchFamily="2" charset="2"/>
              </a:rPr>
              <a:t>&amp; 3 (Burst #3)</a:t>
            </a:r>
            <a:endParaRPr kumimoji="0" lang="en-US" sz="825" dirty="0">
              <a:solidFill>
                <a:prstClr val="black"/>
              </a:solidFill>
              <a:latin typeface="Calibri" panose="020F0502020204030204"/>
            </a:endParaRPr>
          </a:p>
        </p:txBody>
      </p:sp>
      <p:cxnSp>
        <p:nvCxnSpPr>
          <p:cNvPr id="160" name="Straight Arrow Connector 159"/>
          <p:cNvCxnSpPr>
            <a:stCxn id="159" idx="1"/>
          </p:cNvCxnSpPr>
          <p:nvPr/>
        </p:nvCxnSpPr>
        <p:spPr>
          <a:xfrm flipH="1">
            <a:off x="4409593" y="2618234"/>
            <a:ext cx="839012" cy="283351"/>
          </a:xfrm>
          <a:prstGeom prst="straightConnector1">
            <a:avLst/>
          </a:prstGeom>
          <a:noFill/>
          <a:ln w="6350" cap="flat" cmpd="sng" algn="ctr">
            <a:solidFill>
              <a:srgbClr val="5B9BD5"/>
            </a:solidFill>
            <a:prstDash val="solid"/>
            <a:miter lim="800000"/>
            <a:tailEnd type="triangle"/>
          </a:ln>
          <a:effectLst/>
        </p:spPr>
      </p:cxnSp>
      <p:sp>
        <p:nvSpPr>
          <p:cNvPr id="161" name="TextBox 160"/>
          <p:cNvSpPr txBox="1"/>
          <p:nvPr/>
        </p:nvSpPr>
        <p:spPr>
          <a:xfrm>
            <a:off x="3513365" y="3914209"/>
            <a:ext cx="619080"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a:t>
            </a:r>
            <a:endParaRPr kumimoji="0" lang="en-US" sz="825" dirty="0">
              <a:solidFill>
                <a:prstClr val="black"/>
              </a:solidFill>
              <a:latin typeface="Calibri" panose="020F0502020204030204"/>
            </a:endParaRPr>
          </a:p>
        </p:txBody>
      </p:sp>
      <p:sp>
        <p:nvSpPr>
          <p:cNvPr id="80" name="제목 1"/>
          <p:cNvSpPr>
            <a:spLocks noGrp="1"/>
          </p:cNvSpPr>
          <p:nvPr>
            <p:ph type="title"/>
          </p:nvPr>
        </p:nvSpPr>
        <p:spPr>
          <a:xfrm>
            <a:off x="685800" y="685800"/>
            <a:ext cx="7772400" cy="1354100"/>
          </a:xfrm>
        </p:spPr>
        <p:txBody>
          <a:bodyPr/>
          <a:lstStyle/>
          <a:p>
            <a:r>
              <a:rPr lang="en-US" altLang="ko-KR" dirty="0" smtClean="0"/>
              <a:t>Illustrative Example: </a:t>
            </a:r>
            <a:br>
              <a:rPr lang="en-US" altLang="ko-KR" dirty="0" smtClean="0"/>
            </a:br>
            <a:r>
              <a:rPr lang="en-US" altLang="ko-KR" dirty="0" smtClean="0">
                <a:solidFill>
                  <a:schemeClr val="tx1"/>
                </a:solidFill>
              </a:rPr>
              <a:t>Implicit Sensing Measurement + Explicit Feedbacks</a:t>
            </a:r>
            <a:endParaRPr lang="ko-KR" altLang="en-US" dirty="0">
              <a:solidFill>
                <a:schemeClr val="tx1"/>
              </a:solidFill>
            </a:endParaRPr>
          </a:p>
        </p:txBody>
      </p:sp>
      <p:sp>
        <p:nvSpPr>
          <p:cNvPr id="79"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939099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Benefits</a:t>
            </a:r>
            <a:endParaRPr lang="ko-KR" altLang="en-US" dirty="0"/>
          </a:p>
        </p:txBody>
      </p:sp>
      <p:sp>
        <p:nvSpPr>
          <p:cNvPr id="3" name="내용 개체 틀 2"/>
          <p:cNvSpPr>
            <a:spLocks noGrp="1"/>
          </p:cNvSpPr>
          <p:nvPr>
            <p:ph idx="1"/>
          </p:nvPr>
        </p:nvSpPr>
        <p:spPr>
          <a:xfrm>
            <a:off x="685800" y="1556975"/>
            <a:ext cx="7772400" cy="4905375"/>
          </a:xfrm>
        </p:spPr>
        <p:txBody>
          <a:bodyPr/>
          <a:lstStyle/>
          <a:p>
            <a:r>
              <a:rPr lang="en-US" altLang="ko-KR" sz="2000" dirty="0" smtClean="0"/>
              <a:t>Accurate sensing over the area of interest can be achievable:</a:t>
            </a:r>
          </a:p>
          <a:p>
            <a:pPr lvl="1"/>
            <a:r>
              <a:rPr lang="en-US" altLang="ko-KR" sz="1600" dirty="0"/>
              <a:t>Multitude of Wi-Fi capable </a:t>
            </a:r>
            <a:r>
              <a:rPr lang="en-US" altLang="ko-KR" sz="1600" dirty="0" smtClean="0"/>
              <a:t>devices selected for sensing (grouping) and their collaboration as a group in orderly fashion can provide additional information.</a:t>
            </a:r>
          </a:p>
          <a:p>
            <a:pPr lvl="1"/>
            <a:r>
              <a:rPr lang="en-US" altLang="ko-KR" sz="1600" dirty="0" smtClean="0"/>
              <a:t>Without grouping and collaboration, sensing can be considered as the one between one-to-one device or among one-to-many devices. </a:t>
            </a:r>
          </a:p>
          <a:p>
            <a:pPr lvl="1"/>
            <a:r>
              <a:rPr lang="en-US" altLang="ko-KR" sz="1600" dirty="0" smtClean="0"/>
              <a:t>With grouping and collaboration, sensing can be considered as the one among many-to-many devices.  More information on channel can be obtained and processed, thus leading to accurate sensing.</a:t>
            </a:r>
          </a:p>
          <a:p>
            <a:pPr lvl="1"/>
            <a:r>
              <a:rPr lang="en-US" altLang="ko-KR" sz="1600" dirty="0" smtClean="0">
                <a:sym typeface="Wingdings" panose="05000000000000000000" pitchFamily="2" charset="2"/>
              </a:rPr>
              <a:t>Note that grouping concept is logical on top of existing architecture.</a:t>
            </a:r>
            <a:endParaRPr lang="en-US" altLang="ko-KR" sz="2000" dirty="0" smtClean="0"/>
          </a:p>
          <a:p>
            <a:r>
              <a:rPr lang="en-US" altLang="ko-KR" sz="2000" dirty="0" smtClean="0"/>
              <a:t>Sensing requirements for different use cases can be tailored:</a:t>
            </a:r>
          </a:p>
          <a:p>
            <a:pPr lvl="1"/>
            <a:r>
              <a:rPr lang="en-US" altLang="ko-KR" sz="1600" dirty="0" smtClean="0"/>
              <a:t>Presence detection vs. Health monitoring.</a:t>
            </a:r>
          </a:p>
          <a:p>
            <a:pPr lvl="1"/>
            <a:r>
              <a:rPr lang="en-US" altLang="ko-KR" sz="1600" dirty="0" smtClean="0"/>
              <a:t>Less frequent sensing measurements using home appliances in the living room (presence detection).</a:t>
            </a:r>
          </a:p>
          <a:p>
            <a:pPr lvl="1"/>
            <a:r>
              <a:rPr lang="en-US" altLang="ko-KR" sz="1600" dirty="0" smtClean="0"/>
              <a:t>More frequent sensing measurements using the home appliances and </a:t>
            </a:r>
            <a:r>
              <a:rPr lang="en-US" altLang="ko-KR" sz="1600" dirty="0" err="1" smtClean="0"/>
              <a:t>IoT</a:t>
            </a:r>
            <a:r>
              <a:rPr lang="en-US" altLang="ko-KR" sz="1600" dirty="0" smtClean="0"/>
              <a:t> devices in the bedroom (health monitoring).</a:t>
            </a:r>
          </a:p>
          <a:p>
            <a:pPr lvl="1"/>
            <a:r>
              <a:rPr lang="en-US" altLang="ko-KR" sz="1600" dirty="0" smtClean="0"/>
              <a:t>Less number of devices for presence detection than for accurate health monitoring.</a:t>
            </a:r>
            <a:r>
              <a:rPr lang="en-US" altLang="ko-KR" dirty="0" smtClean="0"/>
              <a:t> </a:t>
            </a:r>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12</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092612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Benefits (Cont’d)</a:t>
            </a:r>
            <a:endParaRPr lang="ko-KR" altLang="en-US" dirty="0"/>
          </a:p>
        </p:txBody>
      </p:sp>
      <p:sp>
        <p:nvSpPr>
          <p:cNvPr id="3" name="내용 개체 틀 2"/>
          <p:cNvSpPr>
            <a:spLocks noGrp="1"/>
          </p:cNvSpPr>
          <p:nvPr>
            <p:ph idx="1"/>
          </p:nvPr>
        </p:nvSpPr>
        <p:spPr>
          <a:xfrm>
            <a:off x="685800" y="1556975"/>
            <a:ext cx="7772400" cy="4905375"/>
          </a:xfrm>
        </p:spPr>
        <p:txBody>
          <a:bodyPr/>
          <a:lstStyle/>
          <a:p>
            <a:r>
              <a:rPr lang="en-US" altLang="ko-KR" sz="2000" dirty="0" smtClean="0"/>
              <a:t>Computational </a:t>
            </a:r>
            <a:r>
              <a:rPr lang="en-US" altLang="ko-KR" sz="2000" dirty="0"/>
              <a:t>benefit can be exploited </a:t>
            </a:r>
            <a:r>
              <a:rPr lang="en-US" altLang="ko-KR" sz="2000" dirty="0" smtClean="0"/>
              <a:t>by devices with less computational capability and power constraint:</a:t>
            </a:r>
          </a:p>
          <a:p>
            <a:pPr lvl="1"/>
            <a:r>
              <a:rPr lang="en-US" altLang="ko-KR" sz="1600" dirty="0" smtClean="0"/>
              <a:t>Sensing measurements can be delivered to AP for useful information extract over the area of interest.</a:t>
            </a:r>
          </a:p>
          <a:p>
            <a:pPr lvl="1"/>
            <a:r>
              <a:rPr lang="en-US" altLang="ko-KR" sz="1600" dirty="0" smtClean="0"/>
              <a:t>Computation to extract useful information may be done in AP or Cloud.</a:t>
            </a:r>
          </a:p>
          <a:p>
            <a:r>
              <a:rPr lang="en-US" altLang="ko-KR" sz="2000" dirty="0"/>
              <a:t>Aforementioned benefits, of course, entails </a:t>
            </a:r>
            <a:r>
              <a:rPr lang="en-US" altLang="ko-KR" sz="2000" dirty="0" smtClean="0"/>
              <a:t>increased overhead: </a:t>
            </a:r>
          </a:p>
          <a:p>
            <a:pPr lvl="1"/>
            <a:r>
              <a:rPr lang="en-US" altLang="ko-KR" sz="1600" dirty="0" smtClean="0"/>
              <a:t>For example, channel measurement gathering may require additional signaling and time allocation.</a:t>
            </a:r>
          </a:p>
          <a:p>
            <a:pPr lvl="1"/>
            <a:r>
              <a:rPr lang="en-US" altLang="ko-KR" sz="1600" dirty="0" smtClean="0"/>
              <a:t>We need to consider the trade-off depending on the applications, and etc. </a:t>
            </a:r>
            <a:endParaRPr lang="en-US" altLang="ko-KR" sz="1600" dirty="0"/>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13</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093329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a:t>
            </a:r>
            <a:endParaRPr lang="ko-KR" altLang="en-US"/>
          </a:p>
        </p:txBody>
      </p:sp>
      <p:sp>
        <p:nvSpPr>
          <p:cNvPr id="3" name="내용 개체 틀 2"/>
          <p:cNvSpPr>
            <a:spLocks noGrp="1"/>
          </p:cNvSpPr>
          <p:nvPr>
            <p:ph idx="1"/>
          </p:nvPr>
        </p:nvSpPr>
        <p:spPr/>
        <p:txBody>
          <a:bodyPr>
            <a:normAutofit lnSpcReduction="10000"/>
          </a:bodyPr>
          <a:lstStyle/>
          <a:p>
            <a:r>
              <a:rPr lang="en-US" altLang="ko-KR" dirty="0"/>
              <a:t>WLAN sensing has drawn increasing attention due to its </a:t>
            </a:r>
            <a:r>
              <a:rPr lang="en-US" altLang="ko-KR" dirty="0" smtClean="0"/>
              <a:t>possible and potential </a:t>
            </a:r>
            <a:r>
              <a:rPr lang="en-US" altLang="ko-KR" dirty="0"/>
              <a:t>opportunities to create many applications such as in home security, health care, enterprise, and building automation/management markets, etc. </a:t>
            </a:r>
            <a:endParaRPr lang="en-US" altLang="ko-KR" dirty="0" smtClean="0"/>
          </a:p>
          <a:p>
            <a:pPr marL="0" indent="0">
              <a:buNone/>
            </a:pPr>
            <a:endParaRPr lang="en-US" altLang="ko-KR" dirty="0"/>
          </a:p>
          <a:p>
            <a:r>
              <a:rPr lang="en-US" altLang="ko-KR" dirty="0"/>
              <a:t>In this contribution, we provide more illustrative information for better understanding of collaborative operation in WLAN sensing.</a:t>
            </a:r>
          </a:p>
          <a:p>
            <a:pPr marL="0" indent="0">
              <a:buNone/>
            </a:pPr>
            <a:endParaRPr lang="en-US" altLang="ko-KR" dirty="0" smtClean="0"/>
          </a:p>
          <a:p>
            <a:r>
              <a:rPr lang="en-US" altLang="ko-KR" dirty="0" smtClean="0"/>
              <a:t>Consideration on protocol aspects will be followed in a separate contribution.</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14</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3580500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 </a:t>
            </a:r>
            <a:endParaRPr lang="ko-KR" altLang="en-US" dirty="0"/>
          </a:p>
        </p:txBody>
      </p:sp>
      <p:sp>
        <p:nvSpPr>
          <p:cNvPr id="3" name="내용 개체 틀 2"/>
          <p:cNvSpPr>
            <a:spLocks noGrp="1"/>
          </p:cNvSpPr>
          <p:nvPr>
            <p:ph idx="1"/>
          </p:nvPr>
        </p:nvSpPr>
        <p:spPr/>
        <p:txBody>
          <a:bodyPr/>
          <a:lstStyle/>
          <a:p>
            <a:r>
              <a:rPr lang="en-US" altLang="ko-KR" sz="2000" dirty="0" smtClean="0"/>
              <a:t>[</a:t>
            </a:r>
            <a:r>
              <a:rPr lang="en-US" altLang="ko-KR" sz="2000" dirty="0"/>
              <a:t>1] </a:t>
            </a:r>
            <a:r>
              <a:rPr lang="en-US" altLang="ko-KR" sz="2000" dirty="0" smtClean="0"/>
              <a:t>Wi-Fi Sensing –</a:t>
            </a:r>
            <a:r>
              <a:rPr lang="en-US" altLang="ko-KR" sz="2000" dirty="0"/>
              <a:t> </a:t>
            </a:r>
            <a:r>
              <a:rPr lang="en-US" altLang="ko-KR" sz="2000" dirty="0" smtClean="0"/>
              <a:t>A New Technology Emerges. </a:t>
            </a:r>
            <a:r>
              <a:rPr lang="en-US" altLang="ko-KR" sz="2000" dirty="0"/>
              <a:t>v</a:t>
            </a:r>
            <a:r>
              <a:rPr lang="en-US" altLang="ko-KR" sz="2000" dirty="0" smtClean="0"/>
              <a:t>1.0, October 2019, Wireless Broadband Alliance (</a:t>
            </a:r>
            <a:r>
              <a:rPr lang="en-US" altLang="ko-KR" sz="2000" dirty="0" smtClean="0">
                <a:hlinkClick r:id="rId2"/>
              </a:rPr>
              <a:t>https</a:t>
            </a:r>
            <a:r>
              <a:rPr lang="en-US" altLang="ko-KR" sz="2000" dirty="0">
                <a:hlinkClick r:id="rId2"/>
              </a:rPr>
              <a:t>://wballiance.com/wba-wi-fi-sensing</a:t>
            </a:r>
            <a:r>
              <a:rPr lang="en-US" altLang="ko-KR" sz="2000" dirty="0" smtClean="0">
                <a:hlinkClick r:id="rId2"/>
              </a:rPr>
              <a:t>/</a:t>
            </a:r>
            <a:r>
              <a:rPr lang="en-US" altLang="ko-KR" sz="2000" dirty="0" smtClean="0"/>
              <a:t>)</a:t>
            </a:r>
            <a:endParaRPr lang="en-US" altLang="ko-KR" sz="2000" dirty="0"/>
          </a:p>
          <a:p>
            <a:r>
              <a:rPr lang="en-US" altLang="ko-KR" sz="2000" dirty="0" smtClean="0"/>
              <a:t>[2</a:t>
            </a:r>
            <a:r>
              <a:rPr lang="en-US" altLang="ko-KR" sz="2000" dirty="0"/>
              <a:t>] </a:t>
            </a:r>
            <a:r>
              <a:rPr lang="en-US" altLang="ko-KR" sz="2000" dirty="0" smtClean="0"/>
              <a:t>11-20/1239r0</a:t>
            </a:r>
            <a:r>
              <a:rPr lang="en-US" altLang="ko-KR" sz="2000" dirty="0"/>
              <a:t>, </a:t>
            </a:r>
            <a:r>
              <a:rPr lang="en-US" altLang="ko-KR" sz="2000" dirty="0">
                <a:ea typeface="굴림" panose="020B0600000101010101" pitchFamily="50" charset="-127"/>
              </a:rPr>
              <a:t>Use Cases for Wireless LAN </a:t>
            </a:r>
            <a:r>
              <a:rPr lang="en-US" altLang="ko-KR" sz="2000" dirty="0" smtClean="0">
                <a:ea typeface="굴림" panose="020B0600000101010101" pitchFamily="50" charset="-127"/>
              </a:rPr>
              <a:t>Sensing.</a:t>
            </a:r>
          </a:p>
          <a:p>
            <a:r>
              <a:rPr lang="en-US" altLang="ko-KR" sz="2000" dirty="0">
                <a:ea typeface="굴림" panose="020B0600000101010101" pitchFamily="50" charset="-127"/>
              </a:rPr>
              <a:t>[3] 11-20/1232r0, Overview of WLAN sensing </a:t>
            </a:r>
            <a:r>
              <a:rPr lang="en-US" altLang="ko-KR" sz="2000" dirty="0" smtClean="0">
                <a:ea typeface="굴림" panose="020B0600000101010101" pitchFamily="50" charset="-127"/>
              </a:rPr>
              <a:t>protocol.</a:t>
            </a:r>
          </a:p>
          <a:p>
            <a:r>
              <a:rPr lang="en-US" altLang="ko-KR" sz="2000" dirty="0" smtClean="0"/>
              <a:t>[4] 11-20/1533r0</a:t>
            </a:r>
            <a:r>
              <a:rPr lang="en-US" altLang="ko-KR" sz="2000" dirty="0"/>
              <a:t>, Collaborative WLAN </a:t>
            </a:r>
            <a:r>
              <a:rPr lang="en-US" altLang="ko-KR" sz="2000" dirty="0" smtClean="0"/>
              <a:t>Sensing.</a:t>
            </a:r>
          </a:p>
          <a:p>
            <a:r>
              <a:rPr lang="en-US" altLang="ko-KR" sz="2000" dirty="0" smtClean="0"/>
              <a:t>[5] 11-20/1805r0, </a:t>
            </a:r>
            <a:r>
              <a:rPr lang="en-US" sz="2000" dirty="0"/>
              <a:t>Discussion on WLAN Sensing </a:t>
            </a:r>
            <a:r>
              <a:rPr lang="en-US" sz="2000" dirty="0" smtClean="0"/>
              <a:t>Roles.</a:t>
            </a:r>
            <a:endParaRPr lang="en-US" altLang="ko-KR" sz="2000" dirty="0" smtClean="0"/>
          </a:p>
          <a:p>
            <a:r>
              <a:rPr lang="en-US" altLang="ko-KR" sz="2000" dirty="0" smtClean="0"/>
              <a:t>[6] 11-20/1804r0, </a:t>
            </a:r>
            <a:r>
              <a:rPr lang="en-US" sz="2000" dirty="0"/>
              <a:t>Discussion on WLAN Sensing </a:t>
            </a:r>
            <a:r>
              <a:rPr lang="en-US" sz="2000" dirty="0" smtClean="0"/>
              <a:t>Procedure.</a:t>
            </a:r>
            <a:endParaRPr lang="en-US" altLang="ko-KR" sz="2000" dirty="0" smtClean="0"/>
          </a:p>
          <a:p>
            <a:r>
              <a:rPr lang="en-US" altLang="ko-KR" sz="2000" dirty="0" smtClean="0"/>
              <a:t>[7</a:t>
            </a:r>
            <a:r>
              <a:rPr lang="en-US" altLang="ko-KR" sz="2000" dirty="0"/>
              <a:t>] 11-19/1416r0, Wi-Fi Sensing: Cooperation and </a:t>
            </a:r>
            <a:r>
              <a:rPr lang="en-US" altLang="ko-KR" sz="2000" dirty="0" smtClean="0"/>
              <a:t>Standard. Support.</a:t>
            </a:r>
          </a:p>
          <a:p>
            <a:r>
              <a:rPr lang="en-US" altLang="ko-KR" sz="2000" dirty="0" smtClean="0"/>
              <a:t>[8] 11-19/1551r1, </a:t>
            </a:r>
            <a:r>
              <a:rPr lang="en-US" altLang="zh-CN" sz="2000" dirty="0"/>
              <a:t>Wi-Fi Sensing in 60GHz </a:t>
            </a:r>
            <a:r>
              <a:rPr lang="en-US" altLang="zh-CN" sz="2000" dirty="0" smtClean="0"/>
              <a:t>band: Usage </a:t>
            </a:r>
            <a:r>
              <a:rPr lang="en-US" altLang="zh-CN" sz="2000" dirty="0"/>
              <a:t>models, Performance and What is need in 802.11 Standard</a:t>
            </a:r>
            <a:endParaRPr lang="en-US" altLang="ko-KR" sz="2000" dirty="0"/>
          </a:p>
          <a:p>
            <a:endParaRPr lang="en-US" altLang="ko-KR" sz="20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15</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870660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#1 </a:t>
            </a:r>
            <a:endParaRPr lang="ko-KR" altLang="en-US" dirty="0"/>
          </a:p>
        </p:txBody>
      </p:sp>
      <p:sp>
        <p:nvSpPr>
          <p:cNvPr id="3" name="내용 개체 틀 2"/>
          <p:cNvSpPr>
            <a:spLocks noGrp="1"/>
          </p:cNvSpPr>
          <p:nvPr>
            <p:ph idx="1"/>
          </p:nvPr>
        </p:nvSpPr>
        <p:spPr/>
        <p:txBody>
          <a:bodyPr>
            <a:normAutofit/>
          </a:bodyPr>
          <a:lstStyle/>
          <a:p>
            <a:r>
              <a:rPr lang="en-US" altLang="ko-KR" dirty="0"/>
              <a:t>Do you </a:t>
            </a:r>
            <a:r>
              <a:rPr lang="en-US" altLang="ko-KR" dirty="0" smtClean="0"/>
              <a:t>support to have a sensing session that is comprised of multiple burst instances? </a:t>
            </a:r>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16</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926536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#2 </a:t>
            </a:r>
            <a:endParaRPr lang="ko-KR" altLang="en-US" dirty="0"/>
          </a:p>
        </p:txBody>
      </p:sp>
      <p:sp>
        <p:nvSpPr>
          <p:cNvPr id="3" name="내용 개체 틀 2"/>
          <p:cNvSpPr>
            <a:spLocks noGrp="1"/>
          </p:cNvSpPr>
          <p:nvPr>
            <p:ph idx="1"/>
          </p:nvPr>
        </p:nvSpPr>
        <p:spPr/>
        <p:txBody>
          <a:bodyPr>
            <a:normAutofit/>
          </a:bodyPr>
          <a:lstStyle/>
          <a:p>
            <a:r>
              <a:rPr lang="en-US" altLang="ko-KR" dirty="0"/>
              <a:t>Do you support the report by a receiver STA on channel information between sensing responders to a sensing initiator?</a:t>
            </a:r>
            <a:endParaRPr lang="en-US" altLang="ko-KR"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17</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317779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 </a:t>
            </a:r>
            <a:endParaRPr lang="ko-KR" altLang="en-US" dirty="0"/>
          </a:p>
        </p:txBody>
      </p:sp>
      <p:sp>
        <p:nvSpPr>
          <p:cNvPr id="3" name="내용 개체 틀 2"/>
          <p:cNvSpPr>
            <a:spLocks noGrp="1"/>
          </p:cNvSpPr>
          <p:nvPr>
            <p:ph idx="1"/>
          </p:nvPr>
        </p:nvSpPr>
        <p:spPr>
          <a:xfrm>
            <a:off x="661851" y="1447800"/>
            <a:ext cx="7772400" cy="5027613"/>
          </a:xfrm>
        </p:spPr>
        <p:txBody>
          <a:bodyPr/>
          <a:lstStyle/>
          <a:p>
            <a:r>
              <a:rPr lang="en-US" altLang="ko-KR" sz="2000" dirty="0" smtClean="0"/>
              <a:t>WLAN sensing has drawn increasing attention due to its potential enormous opportunities to create many </a:t>
            </a:r>
            <a:r>
              <a:rPr lang="en-US" altLang="ko-KR" sz="2000" dirty="0"/>
              <a:t>applications such as </a:t>
            </a:r>
            <a:r>
              <a:rPr lang="en-US" altLang="ko-KR" sz="2000" dirty="0" smtClean="0"/>
              <a:t>in home </a:t>
            </a:r>
            <a:r>
              <a:rPr lang="en-US" altLang="ko-KR" sz="2000" dirty="0"/>
              <a:t>security, health care, enterprise, and building automation/management </a:t>
            </a:r>
            <a:r>
              <a:rPr lang="en-US" altLang="ko-KR" sz="2000" dirty="0" smtClean="0"/>
              <a:t>markets, etc. [1- 8]</a:t>
            </a:r>
          </a:p>
          <a:p>
            <a:pPr marL="0" indent="0">
              <a:buNone/>
            </a:pPr>
            <a:endParaRPr lang="en-US" altLang="ko-KR" sz="2000" dirty="0"/>
          </a:p>
          <a:p>
            <a:r>
              <a:rPr lang="en-US" altLang="ko-KR" sz="2000" dirty="0" smtClean="0"/>
              <a:t>In [7] and [8], the importance of cooperating multiple STAs in terms of performance are noted.</a:t>
            </a:r>
          </a:p>
          <a:p>
            <a:endParaRPr lang="en-US" altLang="ko-KR" sz="2000" dirty="0" smtClean="0"/>
          </a:p>
          <a:p>
            <a:r>
              <a:rPr lang="en-US" altLang="ko-KR" sz="2000" dirty="0" smtClean="0"/>
              <a:t>In [4], </a:t>
            </a:r>
            <a:r>
              <a:rPr lang="en-US" altLang="ko-KR" sz="2000" dirty="0"/>
              <a:t>we </a:t>
            </a:r>
            <a:r>
              <a:rPr lang="en-US" altLang="ko-KR" sz="2000" dirty="0" smtClean="0"/>
              <a:t>considered </a:t>
            </a:r>
            <a:r>
              <a:rPr lang="en-US" altLang="ko-KR" sz="2000" dirty="0"/>
              <a:t>the group-based WLAN sensing in which multitude of Wi-Fi devices are involved and collaborated and </a:t>
            </a:r>
            <a:r>
              <a:rPr lang="en-US" altLang="ko-KR" sz="2000" dirty="0" smtClean="0"/>
              <a:t>possible </a:t>
            </a:r>
            <a:r>
              <a:rPr lang="en-US" altLang="ko-KR" sz="2000" dirty="0"/>
              <a:t>benefits are also addressed in addition to overhead to achieve </a:t>
            </a:r>
            <a:r>
              <a:rPr lang="en-US" altLang="ko-KR" sz="2000" dirty="0" smtClean="0"/>
              <a:t>them.</a:t>
            </a:r>
          </a:p>
          <a:p>
            <a:endParaRPr lang="en-US" altLang="ko-KR" sz="2000" dirty="0" smtClean="0"/>
          </a:p>
          <a:p>
            <a:r>
              <a:rPr lang="en-US" altLang="ko-KR" sz="2000" dirty="0" smtClean="0"/>
              <a:t>In this contribution, we provide more illustrative information for better understanding of collaborative operation in WLAN sensing.</a:t>
            </a:r>
          </a:p>
          <a:p>
            <a:pPr marL="0" indent="0">
              <a:buNone/>
            </a:pPr>
            <a:endParaRPr lang="en-US" altLang="ko-KR" sz="2000" dirty="0" smtClean="0"/>
          </a:p>
          <a:p>
            <a:pPr lvl="1"/>
            <a:endParaRPr lang="ko-KR" altLang="en-US" sz="1800"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2</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877087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a:t>
            </a:r>
            <a:endParaRPr lang="ko-KR" altLang="en-US" dirty="0"/>
          </a:p>
        </p:txBody>
      </p:sp>
      <p:sp>
        <p:nvSpPr>
          <p:cNvPr id="3" name="내용 개체 틀 2"/>
          <p:cNvSpPr>
            <a:spLocks noGrp="1"/>
          </p:cNvSpPr>
          <p:nvPr>
            <p:ph idx="1"/>
          </p:nvPr>
        </p:nvSpPr>
        <p:spPr>
          <a:xfrm>
            <a:off x="672737" y="1696153"/>
            <a:ext cx="7772400" cy="4905375"/>
          </a:xfrm>
        </p:spPr>
        <p:txBody>
          <a:bodyPr/>
          <a:lstStyle/>
          <a:p>
            <a:r>
              <a:rPr lang="en-US" altLang="ko-KR" sz="2000" dirty="0" smtClean="0"/>
              <a:t>Intruder will use the entrances to home such as main entrance, windows, etc.</a:t>
            </a:r>
          </a:p>
          <a:p>
            <a:pPr lvl="1"/>
            <a:r>
              <a:rPr lang="en-US" altLang="ko-KR" sz="1600" dirty="0" smtClean="0"/>
              <a:t>Central entity (e.g., AP) can detect the presence of someone in the area of interest using sensing measurements.</a:t>
            </a:r>
          </a:p>
          <a:p>
            <a:pPr lvl="1"/>
            <a:r>
              <a:rPr lang="en-US" altLang="ko-KR" sz="1600" dirty="0" smtClean="0"/>
              <a:t>It may inform it to responsible person (e.g., home owner) to check.</a:t>
            </a:r>
          </a:p>
          <a:p>
            <a:pPr lvl="1"/>
            <a:r>
              <a:rPr lang="en-US" altLang="ko-KR" sz="1600" dirty="0" smtClean="0"/>
              <a:t>It may alert to responsible person if unusual pattern is detected, e.g., unusual gait pattern.</a:t>
            </a:r>
          </a:p>
          <a:p>
            <a:pPr marL="457200" lvl="1" indent="0">
              <a:buNone/>
            </a:pPr>
            <a:endParaRPr lang="en-US" altLang="ko-KR" sz="2000" dirty="0" smtClean="0"/>
          </a:p>
          <a:p>
            <a:r>
              <a:rPr lang="en-US" altLang="ko-KR" sz="2000" dirty="0" smtClean="0"/>
              <a:t>Wi-Fi devices with limited capabilities in terms of computation, power, etc. can be located around those areas for other purposes. For example, </a:t>
            </a:r>
            <a:r>
              <a:rPr lang="en-US" altLang="ko-KR" sz="2000" dirty="0" err="1" smtClean="0"/>
              <a:t>IoT</a:t>
            </a:r>
            <a:r>
              <a:rPr lang="en-US" altLang="ko-KR" sz="2000" dirty="0" smtClean="0"/>
              <a:t> devices can be used to control the curtain or blind for the window.</a:t>
            </a:r>
          </a:p>
          <a:p>
            <a:pPr marL="0" indent="0">
              <a:buNone/>
            </a:pPr>
            <a:endParaRPr lang="en-US" altLang="ko-KR" sz="2000" dirty="0" smtClean="0"/>
          </a:p>
          <a:p>
            <a:r>
              <a:rPr lang="en-US" altLang="ko-KR" sz="2000" dirty="0" smtClean="0"/>
              <a:t>Devices (</a:t>
            </a:r>
            <a:r>
              <a:rPr lang="en-US" altLang="ko-KR" sz="2000" dirty="0" err="1" smtClean="0"/>
              <a:t>IoT</a:t>
            </a:r>
            <a:r>
              <a:rPr lang="en-US" altLang="ko-KR" sz="2000" dirty="0" smtClean="0"/>
              <a:t> devices, home appliances, etc.) around certain area of interest can be grouped and coordinated </a:t>
            </a:r>
            <a:r>
              <a:rPr lang="en-US" altLang="ko-KR" sz="2000" dirty="0"/>
              <a:t>for home </a:t>
            </a:r>
            <a:r>
              <a:rPr lang="en-US" altLang="ko-KR" sz="2000" dirty="0" smtClean="0"/>
              <a:t>security. </a:t>
            </a:r>
          </a:p>
          <a:p>
            <a:endParaRPr lang="en-US" altLang="ko-KR" sz="2000" dirty="0" smtClean="0"/>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3</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47726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p:txBody>
          <a:bodyPr/>
          <a:lstStyle/>
          <a:p>
            <a:r>
              <a:rPr lang="en-US" altLang="ko-KR" dirty="0" smtClean="0"/>
              <a:t>Example illustration:</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4</a:t>
            </a:fld>
            <a:endParaRPr lang="en-US" altLang="ko-KR" dirty="0"/>
          </a:p>
        </p:txBody>
      </p:sp>
      <p:pic>
        <p:nvPicPr>
          <p:cNvPr id="8" name="그림 7"/>
          <p:cNvPicPr>
            <a:picLocks noChangeAspect="1"/>
          </p:cNvPicPr>
          <p:nvPr/>
        </p:nvPicPr>
        <p:blipFill>
          <a:blip r:embed="rId2"/>
          <a:stretch>
            <a:fillRect/>
          </a:stretch>
        </p:blipFill>
        <p:spPr>
          <a:xfrm>
            <a:off x="1427518" y="2133600"/>
            <a:ext cx="6268682" cy="4285499"/>
          </a:xfrm>
          <a:prstGeom prst="rect">
            <a:avLst/>
          </a:prstGeom>
        </p:spPr>
      </p:pic>
      <p:pic>
        <p:nvPicPr>
          <p:cNvPr id="10" name="그림 9"/>
          <p:cNvPicPr>
            <a:picLocks noChangeAspect="1"/>
          </p:cNvPicPr>
          <p:nvPr/>
        </p:nvPicPr>
        <p:blipFill>
          <a:blip r:embed="rId3"/>
          <a:stretch>
            <a:fillRect/>
          </a:stretch>
        </p:blipFill>
        <p:spPr>
          <a:xfrm rot="16483154">
            <a:off x="3276658" y="5060804"/>
            <a:ext cx="550431" cy="493787"/>
          </a:xfrm>
          <a:prstGeom prst="rect">
            <a:avLst/>
          </a:prstGeom>
        </p:spPr>
      </p:pic>
      <p:pic>
        <p:nvPicPr>
          <p:cNvPr id="11" name="그림 10"/>
          <p:cNvPicPr>
            <a:picLocks noChangeAspect="1"/>
          </p:cNvPicPr>
          <p:nvPr/>
        </p:nvPicPr>
        <p:blipFill>
          <a:blip r:embed="rId4"/>
          <a:stretch>
            <a:fillRect/>
          </a:stretch>
        </p:blipFill>
        <p:spPr>
          <a:xfrm>
            <a:off x="4648878" y="3289693"/>
            <a:ext cx="276225" cy="545951"/>
          </a:xfrm>
          <a:prstGeom prst="rect">
            <a:avLst/>
          </a:prstGeom>
        </p:spPr>
      </p:pic>
      <p:pic>
        <p:nvPicPr>
          <p:cNvPr id="12" name="그림 11"/>
          <p:cNvPicPr>
            <a:picLocks noChangeAspect="1"/>
          </p:cNvPicPr>
          <p:nvPr/>
        </p:nvPicPr>
        <p:blipFill>
          <a:blip r:embed="rId5"/>
          <a:stretch>
            <a:fillRect/>
          </a:stretch>
        </p:blipFill>
        <p:spPr>
          <a:xfrm>
            <a:off x="4227570" y="2926156"/>
            <a:ext cx="282110" cy="442913"/>
          </a:xfrm>
          <a:prstGeom prst="rect">
            <a:avLst/>
          </a:prstGeom>
        </p:spPr>
      </p:pic>
      <p:pic>
        <p:nvPicPr>
          <p:cNvPr id="13" name="그림 12"/>
          <p:cNvPicPr>
            <a:picLocks noChangeAspect="1"/>
          </p:cNvPicPr>
          <p:nvPr/>
        </p:nvPicPr>
        <p:blipFill>
          <a:blip r:embed="rId6"/>
          <a:stretch>
            <a:fillRect/>
          </a:stretch>
        </p:blipFill>
        <p:spPr>
          <a:xfrm>
            <a:off x="5334000" y="2537585"/>
            <a:ext cx="292546" cy="616435"/>
          </a:xfrm>
          <a:prstGeom prst="rect">
            <a:avLst/>
          </a:prstGeom>
        </p:spPr>
      </p:pic>
      <p:pic>
        <p:nvPicPr>
          <p:cNvPr id="15" name="그림 14"/>
          <p:cNvPicPr>
            <a:picLocks noChangeAspect="1"/>
          </p:cNvPicPr>
          <p:nvPr/>
        </p:nvPicPr>
        <p:blipFill>
          <a:blip r:embed="rId7"/>
          <a:stretch>
            <a:fillRect/>
          </a:stretch>
        </p:blipFill>
        <p:spPr>
          <a:xfrm>
            <a:off x="4875213" y="5356275"/>
            <a:ext cx="174144" cy="752475"/>
          </a:xfrm>
          <a:prstGeom prst="rect">
            <a:avLst/>
          </a:prstGeom>
        </p:spPr>
      </p:pic>
      <p:pic>
        <p:nvPicPr>
          <p:cNvPr id="16" name="그림 15"/>
          <p:cNvPicPr>
            <a:picLocks noChangeAspect="1"/>
          </p:cNvPicPr>
          <p:nvPr/>
        </p:nvPicPr>
        <p:blipFill>
          <a:blip r:embed="rId8"/>
          <a:stretch>
            <a:fillRect/>
          </a:stretch>
        </p:blipFill>
        <p:spPr>
          <a:xfrm>
            <a:off x="5380066" y="3315508"/>
            <a:ext cx="200414" cy="780299"/>
          </a:xfrm>
          <a:prstGeom prst="rect">
            <a:avLst/>
          </a:prstGeom>
        </p:spPr>
      </p:pic>
      <p:pic>
        <p:nvPicPr>
          <p:cNvPr id="17" name="그림 16"/>
          <p:cNvPicPr>
            <a:picLocks noChangeAspect="1"/>
          </p:cNvPicPr>
          <p:nvPr/>
        </p:nvPicPr>
        <p:blipFill>
          <a:blip r:embed="rId7"/>
          <a:stretch>
            <a:fillRect/>
          </a:stretch>
        </p:blipFill>
        <p:spPr>
          <a:xfrm>
            <a:off x="3359867" y="3536586"/>
            <a:ext cx="174144" cy="752475"/>
          </a:xfrm>
          <a:prstGeom prst="rect">
            <a:avLst/>
          </a:prstGeom>
        </p:spPr>
      </p:pic>
      <p:pic>
        <p:nvPicPr>
          <p:cNvPr id="18" name="그림 17"/>
          <p:cNvPicPr>
            <a:picLocks noChangeAspect="1"/>
          </p:cNvPicPr>
          <p:nvPr/>
        </p:nvPicPr>
        <p:blipFill>
          <a:blip r:embed="rId9"/>
          <a:stretch>
            <a:fillRect/>
          </a:stretch>
        </p:blipFill>
        <p:spPr>
          <a:xfrm>
            <a:off x="4761716" y="4557686"/>
            <a:ext cx="309563" cy="356041"/>
          </a:xfrm>
          <a:prstGeom prst="rect">
            <a:avLst/>
          </a:prstGeom>
        </p:spPr>
      </p:pic>
      <p:pic>
        <p:nvPicPr>
          <p:cNvPr id="21" name="그림 20"/>
          <p:cNvPicPr>
            <a:picLocks noChangeAspect="1"/>
          </p:cNvPicPr>
          <p:nvPr/>
        </p:nvPicPr>
        <p:blipFill>
          <a:blip r:embed="rId10"/>
          <a:stretch>
            <a:fillRect/>
          </a:stretch>
        </p:blipFill>
        <p:spPr>
          <a:xfrm rot="10637027">
            <a:off x="5546300" y="5598183"/>
            <a:ext cx="485220" cy="305418"/>
          </a:xfrm>
          <a:prstGeom prst="rect">
            <a:avLst/>
          </a:prstGeom>
        </p:spPr>
      </p:pic>
      <p:pic>
        <p:nvPicPr>
          <p:cNvPr id="22" name="그림 21"/>
          <p:cNvPicPr>
            <a:picLocks noChangeAspect="1"/>
          </p:cNvPicPr>
          <p:nvPr/>
        </p:nvPicPr>
        <p:blipFill>
          <a:blip r:embed="rId11"/>
          <a:stretch>
            <a:fillRect/>
          </a:stretch>
        </p:blipFill>
        <p:spPr>
          <a:xfrm>
            <a:off x="6983378" y="4657114"/>
            <a:ext cx="262309" cy="360376"/>
          </a:xfrm>
          <a:prstGeom prst="rect">
            <a:avLst/>
          </a:prstGeom>
        </p:spPr>
      </p:pic>
      <p:pic>
        <p:nvPicPr>
          <p:cNvPr id="23" name="그림 22"/>
          <p:cNvPicPr>
            <a:picLocks noChangeAspect="1"/>
          </p:cNvPicPr>
          <p:nvPr/>
        </p:nvPicPr>
        <p:blipFill>
          <a:blip r:embed="rId12"/>
          <a:stretch>
            <a:fillRect/>
          </a:stretch>
        </p:blipFill>
        <p:spPr>
          <a:xfrm>
            <a:off x="1828800" y="2807046"/>
            <a:ext cx="249071" cy="362454"/>
          </a:xfrm>
          <a:prstGeom prst="rect">
            <a:avLst/>
          </a:prstGeom>
        </p:spPr>
      </p:pic>
      <p:pic>
        <p:nvPicPr>
          <p:cNvPr id="24" name="그림 23"/>
          <p:cNvPicPr>
            <a:picLocks noChangeAspect="1"/>
          </p:cNvPicPr>
          <p:nvPr/>
        </p:nvPicPr>
        <p:blipFill>
          <a:blip r:embed="rId13"/>
          <a:stretch>
            <a:fillRect/>
          </a:stretch>
        </p:blipFill>
        <p:spPr>
          <a:xfrm>
            <a:off x="4056704" y="5477340"/>
            <a:ext cx="390577" cy="656501"/>
          </a:xfrm>
          <a:prstGeom prst="rect">
            <a:avLst/>
          </a:prstGeom>
        </p:spPr>
      </p:pic>
      <p:pic>
        <p:nvPicPr>
          <p:cNvPr id="28" name="그림 27"/>
          <p:cNvPicPr>
            <a:picLocks noChangeAspect="1"/>
          </p:cNvPicPr>
          <p:nvPr/>
        </p:nvPicPr>
        <p:blipFill>
          <a:blip r:embed="rId14"/>
          <a:stretch>
            <a:fillRect/>
          </a:stretch>
        </p:blipFill>
        <p:spPr>
          <a:xfrm rot="21123346">
            <a:off x="4196091" y="3756864"/>
            <a:ext cx="295528" cy="281878"/>
          </a:xfrm>
          <a:prstGeom prst="rect">
            <a:avLst/>
          </a:prstGeom>
        </p:spPr>
      </p:pic>
      <p:cxnSp>
        <p:nvCxnSpPr>
          <p:cNvPr id="58" name="직선 연결선 57"/>
          <p:cNvCxnSpPr/>
          <p:nvPr/>
        </p:nvCxnSpPr>
        <p:spPr bwMode="auto">
          <a:xfrm flipH="1">
            <a:off x="4826350" y="2759689"/>
            <a:ext cx="484621" cy="1209911"/>
          </a:xfrm>
          <a:prstGeom prst="line">
            <a:avLst/>
          </a:prstGeom>
          <a:solidFill>
            <a:schemeClr val="accent1"/>
          </a:solidFill>
          <a:ln w="12700" cap="flat" cmpd="sng" algn="ctr">
            <a:solidFill>
              <a:srgbClr val="00B0F0"/>
            </a:solidFill>
            <a:prstDash val="sysDot"/>
            <a:round/>
            <a:headEnd type="none" w="sm" len="sm"/>
            <a:tailEnd type="none" w="sm" len="sm"/>
          </a:ln>
          <a:effectLst/>
        </p:spPr>
      </p:cxnSp>
      <p:cxnSp>
        <p:nvCxnSpPr>
          <p:cNvPr id="64" name="직선 연결선 63"/>
          <p:cNvCxnSpPr/>
          <p:nvPr/>
        </p:nvCxnSpPr>
        <p:spPr bwMode="auto">
          <a:xfrm>
            <a:off x="4610100" y="3780109"/>
            <a:ext cx="53890" cy="188531"/>
          </a:xfrm>
          <a:prstGeom prst="line">
            <a:avLst/>
          </a:prstGeom>
          <a:solidFill>
            <a:schemeClr val="accent1"/>
          </a:solidFill>
          <a:ln w="12700" cap="flat" cmpd="sng" algn="ctr">
            <a:solidFill>
              <a:srgbClr val="00B0F0"/>
            </a:solidFill>
            <a:prstDash val="sysDot"/>
            <a:round/>
            <a:headEnd type="none" w="sm" len="sm"/>
            <a:tailEnd type="none" w="sm" len="sm"/>
          </a:ln>
          <a:effectLst/>
        </p:spPr>
      </p:cxnSp>
      <p:sp>
        <p:nvSpPr>
          <p:cNvPr id="69" name="TextBox 68"/>
          <p:cNvSpPr txBox="1"/>
          <p:nvPr/>
        </p:nvSpPr>
        <p:spPr>
          <a:xfrm>
            <a:off x="3896142" y="6100840"/>
            <a:ext cx="756938" cy="276999"/>
          </a:xfrm>
          <a:prstGeom prst="rect">
            <a:avLst/>
          </a:prstGeom>
          <a:noFill/>
        </p:spPr>
        <p:txBody>
          <a:bodyPr wrap="none" rtlCol="0">
            <a:spAutoFit/>
          </a:bodyPr>
          <a:lstStyle/>
          <a:p>
            <a:r>
              <a:rPr lang="en-US" altLang="ko-KR" b="1" dirty="0" smtClean="0">
                <a:solidFill>
                  <a:srgbClr val="FF0000"/>
                </a:solidFill>
              </a:rPr>
              <a:t>Intruder</a:t>
            </a:r>
            <a:endParaRPr lang="ko-KR" altLang="en-US" b="1">
              <a:solidFill>
                <a:srgbClr val="FF0000"/>
              </a:solidFill>
            </a:endParaRPr>
          </a:p>
        </p:txBody>
      </p:sp>
      <p:sp>
        <p:nvSpPr>
          <p:cNvPr id="29" name="모서리가 둥근 사각형 설명선 28"/>
          <p:cNvSpPr/>
          <p:nvPr/>
        </p:nvSpPr>
        <p:spPr bwMode="auto">
          <a:xfrm>
            <a:off x="4162610" y="1738146"/>
            <a:ext cx="1376725" cy="386306"/>
          </a:xfrm>
          <a:prstGeom prst="wedgeRoundRectCallout">
            <a:avLst>
              <a:gd name="adj1" fmla="val -46974"/>
              <a:gd name="adj2" fmla="val 152448"/>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Controlled by AP</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19" name="Picture 18"/>
          <p:cNvPicPr>
            <a:picLocks noChangeAspect="1"/>
          </p:cNvPicPr>
          <p:nvPr/>
        </p:nvPicPr>
        <p:blipFill>
          <a:blip r:embed="rId15"/>
          <a:stretch>
            <a:fillRect/>
          </a:stretch>
        </p:blipFill>
        <p:spPr>
          <a:xfrm>
            <a:off x="4227570" y="4847090"/>
            <a:ext cx="514461" cy="342974"/>
          </a:xfrm>
          <a:prstGeom prst="rect">
            <a:avLst/>
          </a:prstGeom>
        </p:spPr>
      </p:pic>
      <p:sp>
        <p:nvSpPr>
          <p:cNvPr id="32" name="Oval 31"/>
          <p:cNvSpPr/>
          <p:nvPr/>
        </p:nvSpPr>
        <p:spPr bwMode="auto">
          <a:xfrm>
            <a:off x="3124200" y="4743341"/>
            <a:ext cx="2255866" cy="1634498"/>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56" name="직선 연결선 48"/>
          <p:cNvCxnSpPr/>
          <p:nvPr/>
        </p:nvCxnSpPr>
        <p:spPr bwMode="auto">
          <a:xfrm flipH="1">
            <a:off x="3763077" y="5071892"/>
            <a:ext cx="444808" cy="194768"/>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57" name="직선 연결선 48"/>
          <p:cNvCxnSpPr>
            <a:endCxn id="15" idx="0"/>
          </p:cNvCxnSpPr>
          <p:nvPr/>
        </p:nvCxnSpPr>
        <p:spPr bwMode="auto">
          <a:xfrm>
            <a:off x="4761716" y="5066127"/>
            <a:ext cx="200569" cy="290148"/>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61" name="직선 연결선 48"/>
          <p:cNvCxnSpPr>
            <a:endCxn id="10" idx="2"/>
          </p:cNvCxnSpPr>
          <p:nvPr/>
        </p:nvCxnSpPr>
        <p:spPr bwMode="auto">
          <a:xfrm flipH="1" flipV="1">
            <a:off x="3797930" y="5328010"/>
            <a:ext cx="1077283" cy="179320"/>
          </a:xfrm>
          <a:prstGeom prst="line">
            <a:avLst/>
          </a:prstGeom>
          <a:solidFill>
            <a:schemeClr val="accent1"/>
          </a:solidFill>
          <a:ln w="28575" cap="flat" cmpd="sng" algn="ctr">
            <a:solidFill>
              <a:srgbClr val="0000FF"/>
            </a:solidFill>
            <a:prstDash val="solid"/>
            <a:round/>
            <a:headEnd type="none" w="sm" len="sm"/>
            <a:tailEnd type="none" w="sm" len="sm"/>
          </a:ln>
          <a:effectLst/>
        </p:spPr>
      </p:cxnSp>
      <p:pic>
        <p:nvPicPr>
          <p:cNvPr id="63" name="그림 23"/>
          <p:cNvPicPr>
            <a:picLocks noChangeAspect="1"/>
          </p:cNvPicPr>
          <p:nvPr/>
        </p:nvPicPr>
        <p:blipFill>
          <a:blip r:embed="rId13"/>
          <a:stretch>
            <a:fillRect/>
          </a:stretch>
        </p:blipFill>
        <p:spPr>
          <a:xfrm>
            <a:off x="3646062" y="2631359"/>
            <a:ext cx="390577" cy="656501"/>
          </a:xfrm>
          <a:prstGeom prst="rect">
            <a:avLst/>
          </a:prstGeom>
        </p:spPr>
      </p:pic>
      <p:sp>
        <p:nvSpPr>
          <p:cNvPr id="66" name="Oval 65"/>
          <p:cNvSpPr/>
          <p:nvPr/>
        </p:nvSpPr>
        <p:spPr bwMode="auto">
          <a:xfrm>
            <a:off x="2994424" y="2569536"/>
            <a:ext cx="2255866" cy="1634498"/>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67" name="직선 연결선 48"/>
          <p:cNvCxnSpPr/>
          <p:nvPr/>
        </p:nvCxnSpPr>
        <p:spPr bwMode="auto">
          <a:xfrm flipH="1" flipV="1">
            <a:off x="3494166" y="3793492"/>
            <a:ext cx="704807" cy="180736"/>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68" name="직선 연결선 48"/>
          <p:cNvCxnSpPr/>
          <p:nvPr/>
        </p:nvCxnSpPr>
        <p:spPr bwMode="auto">
          <a:xfrm flipH="1">
            <a:off x="3526755" y="3169501"/>
            <a:ext cx="734460" cy="612386"/>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2" name="직선 연결선 48"/>
          <p:cNvCxnSpPr>
            <a:stCxn id="11" idx="1"/>
          </p:cNvCxnSpPr>
          <p:nvPr/>
        </p:nvCxnSpPr>
        <p:spPr bwMode="auto">
          <a:xfrm flipH="1" flipV="1">
            <a:off x="4488805" y="3183200"/>
            <a:ext cx="160073" cy="379469"/>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3" name="직선 연결선 48"/>
          <p:cNvCxnSpPr>
            <a:stCxn id="11" idx="1"/>
          </p:cNvCxnSpPr>
          <p:nvPr/>
        </p:nvCxnSpPr>
        <p:spPr bwMode="auto">
          <a:xfrm flipH="1">
            <a:off x="4423519" y="3562669"/>
            <a:ext cx="225359" cy="448911"/>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4" name="직선 연결선 48"/>
          <p:cNvCxnSpPr/>
          <p:nvPr/>
        </p:nvCxnSpPr>
        <p:spPr bwMode="auto">
          <a:xfrm flipH="1" flipV="1">
            <a:off x="4343855" y="3359188"/>
            <a:ext cx="24770" cy="377981"/>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5" name="직선 연결선 48"/>
          <p:cNvCxnSpPr>
            <a:stCxn id="11" idx="1"/>
          </p:cNvCxnSpPr>
          <p:nvPr/>
        </p:nvCxnSpPr>
        <p:spPr bwMode="auto">
          <a:xfrm flipH="1">
            <a:off x="3526755" y="3562669"/>
            <a:ext cx="1122123" cy="240894"/>
          </a:xfrm>
          <a:prstGeom prst="line">
            <a:avLst/>
          </a:prstGeom>
          <a:solidFill>
            <a:schemeClr val="accent1"/>
          </a:solidFill>
          <a:ln w="28575" cap="flat" cmpd="sng" algn="ctr">
            <a:solidFill>
              <a:srgbClr val="0000FF"/>
            </a:solidFill>
            <a:prstDash val="solid"/>
            <a:round/>
            <a:headEnd type="none" w="sm" len="sm"/>
            <a:tailEnd type="none" w="sm" len="sm"/>
          </a:ln>
          <a:effectLst/>
        </p:spPr>
      </p:cxnSp>
      <p:sp>
        <p:nvSpPr>
          <p:cNvPr id="80" name="모서리가 둥근 사각형 설명선 28"/>
          <p:cNvSpPr/>
          <p:nvPr/>
        </p:nvSpPr>
        <p:spPr bwMode="auto">
          <a:xfrm>
            <a:off x="76200" y="3964492"/>
            <a:ext cx="1351318" cy="378908"/>
          </a:xfrm>
          <a:prstGeom prst="wedgeRoundRectCallout">
            <a:avLst>
              <a:gd name="adj1" fmla="val 167032"/>
              <a:gd name="adj2" fmla="val 218924"/>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Controlled by TV</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81" name="그림 12"/>
          <p:cNvPicPr>
            <a:picLocks noChangeAspect="1"/>
          </p:cNvPicPr>
          <p:nvPr/>
        </p:nvPicPr>
        <p:blipFill>
          <a:blip r:embed="rId6"/>
          <a:stretch>
            <a:fillRect/>
          </a:stretch>
        </p:blipFill>
        <p:spPr>
          <a:xfrm>
            <a:off x="6985555" y="5328010"/>
            <a:ext cx="292546" cy="616435"/>
          </a:xfrm>
          <a:prstGeom prst="rect">
            <a:avLst/>
          </a:prstGeom>
        </p:spPr>
      </p:pic>
      <p:sp>
        <p:nvSpPr>
          <p:cNvPr id="41" name="모서리가 둥근 사각형 설명선 28"/>
          <p:cNvSpPr/>
          <p:nvPr/>
        </p:nvSpPr>
        <p:spPr bwMode="auto">
          <a:xfrm>
            <a:off x="6315756" y="1609349"/>
            <a:ext cx="2832463" cy="1678511"/>
          </a:xfrm>
          <a:prstGeom prst="wedgeRoundRectCallout">
            <a:avLst>
              <a:gd name="adj1" fmla="val -114457"/>
              <a:gd name="adj2" fmla="val 88575"/>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AP can detect the presence of someone in the area of interest. It may simply inform to home owner the</a:t>
            </a:r>
            <a:r>
              <a:rPr kumimoji="0" lang="en-US" altLang="ko-KR" sz="1200" b="0" i="0" u="none" strike="noStrike" cap="none" normalizeH="0" dirty="0" smtClean="0">
                <a:ln>
                  <a:noFill/>
                </a:ln>
                <a:solidFill>
                  <a:schemeClr val="tx1"/>
                </a:solidFill>
                <a:effectLst/>
                <a:latin typeface="Times New Roman" pitchFamily="18" charset="0"/>
              </a:rPr>
              <a:t> presence or may inform when unusual pattern is detected. In this example, sensing agent is located in AP, i.e., AP determines the presence based on the measurements by itself and from other </a:t>
            </a:r>
            <a:r>
              <a:rPr kumimoji="0" lang="en-US" altLang="ko-KR" dirty="0" smtClean="0"/>
              <a:t>STAs in the group</a:t>
            </a:r>
            <a:r>
              <a:rPr kumimoji="0" lang="en-US" altLang="ko-KR" sz="1200" b="0" i="0" u="none" strike="noStrike" cap="none" normalizeH="0" dirty="0" smtClean="0">
                <a:ln>
                  <a:noFill/>
                </a:ln>
                <a:solidFill>
                  <a:schemeClr val="tx1"/>
                </a:solidFill>
                <a:effectLst/>
                <a:latin typeface="Times New Roman" pitchFamily="18" charset="0"/>
              </a:rPr>
              <a: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42" name="그림 24"/>
          <p:cNvPicPr>
            <a:picLocks noChangeAspect="1"/>
          </p:cNvPicPr>
          <p:nvPr/>
        </p:nvPicPr>
        <p:blipFill>
          <a:blip r:embed="rId16"/>
          <a:stretch>
            <a:fillRect/>
          </a:stretch>
        </p:blipFill>
        <p:spPr>
          <a:xfrm>
            <a:off x="6534920" y="5290519"/>
            <a:ext cx="269307" cy="616210"/>
          </a:xfrm>
          <a:prstGeom prst="rect">
            <a:avLst/>
          </a:prstGeom>
        </p:spPr>
      </p:pic>
      <p:cxnSp>
        <p:nvCxnSpPr>
          <p:cNvPr id="43" name="직선 연결선 48"/>
          <p:cNvCxnSpPr/>
          <p:nvPr/>
        </p:nvCxnSpPr>
        <p:spPr bwMode="auto">
          <a:xfrm>
            <a:off x="4478440" y="4037663"/>
            <a:ext cx="1981498" cy="1365573"/>
          </a:xfrm>
          <a:prstGeom prst="line">
            <a:avLst/>
          </a:prstGeom>
          <a:solidFill>
            <a:schemeClr val="accent1"/>
          </a:solidFill>
          <a:ln w="28575" cap="flat" cmpd="sng" algn="ctr">
            <a:solidFill>
              <a:srgbClr val="FF0000"/>
            </a:solidFill>
            <a:prstDash val="sysDot"/>
            <a:round/>
            <a:headEnd type="none" w="med" len="med"/>
            <a:tailEnd type="triangle" w="med" len="med"/>
          </a:ln>
          <a:effectLst/>
        </p:spPr>
      </p:cxnSp>
      <p:sp>
        <p:nvSpPr>
          <p:cNvPr id="20" name="TextBox 19"/>
          <p:cNvSpPr txBox="1"/>
          <p:nvPr/>
        </p:nvSpPr>
        <p:spPr>
          <a:xfrm>
            <a:off x="5088896" y="4267553"/>
            <a:ext cx="681597" cy="276999"/>
          </a:xfrm>
          <a:prstGeom prst="rect">
            <a:avLst/>
          </a:prstGeom>
          <a:noFill/>
        </p:spPr>
        <p:txBody>
          <a:bodyPr wrap="none" rtlCol="0">
            <a:spAutoFit/>
          </a:bodyPr>
          <a:lstStyle/>
          <a:p>
            <a:r>
              <a:rPr lang="en-US" b="1" dirty="0" smtClean="0"/>
              <a:t>“Alert”</a:t>
            </a:r>
            <a:endParaRPr lang="en-US" b="1" dirty="0"/>
          </a:p>
        </p:txBody>
      </p:sp>
      <p:sp>
        <p:nvSpPr>
          <p:cNvPr id="4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44" name="직선 연결선 48"/>
          <p:cNvCxnSpPr>
            <a:endCxn id="10" idx="3"/>
          </p:cNvCxnSpPr>
          <p:nvPr/>
        </p:nvCxnSpPr>
        <p:spPr bwMode="auto">
          <a:xfrm flipH="1">
            <a:off x="3574517" y="4032823"/>
            <a:ext cx="687062" cy="1000592"/>
          </a:xfrm>
          <a:prstGeom prst="line">
            <a:avLst/>
          </a:prstGeom>
          <a:solidFill>
            <a:schemeClr val="accent1"/>
          </a:solidFill>
          <a:ln w="28575" cap="flat" cmpd="sng" algn="ctr">
            <a:solidFill>
              <a:srgbClr val="FF0000"/>
            </a:solidFill>
            <a:prstDash val="sysDot"/>
            <a:round/>
            <a:headEnd type="triangle" w="med" len="med"/>
            <a:tailEnd type="triangle" w="med" len="med"/>
          </a:ln>
          <a:effectLst/>
        </p:spPr>
      </p:cxnSp>
      <p:sp>
        <p:nvSpPr>
          <p:cNvPr id="4" name="TextBox 3"/>
          <p:cNvSpPr txBox="1"/>
          <p:nvPr/>
        </p:nvSpPr>
        <p:spPr>
          <a:xfrm>
            <a:off x="7398227" y="5499428"/>
            <a:ext cx="1749197" cy="830997"/>
          </a:xfrm>
          <a:prstGeom prst="rect">
            <a:avLst/>
          </a:prstGeom>
          <a:noFill/>
        </p:spPr>
        <p:txBody>
          <a:bodyPr wrap="none" rtlCol="0">
            <a:spAutoFit/>
          </a:bodyPr>
          <a:lstStyle/>
          <a:p>
            <a:r>
              <a:rPr lang="en-US" dirty="0" smtClean="0"/>
              <a:t>Each group may have its </a:t>
            </a:r>
          </a:p>
          <a:p>
            <a:r>
              <a:rPr lang="en-US" dirty="0" smtClean="0"/>
              <a:t>own control point (CP) </a:t>
            </a:r>
          </a:p>
          <a:p>
            <a:r>
              <a:rPr lang="en-US" dirty="0" smtClean="0"/>
              <a:t>for controlling the </a:t>
            </a:r>
          </a:p>
          <a:p>
            <a:r>
              <a:rPr lang="en-US" dirty="0" smtClean="0"/>
              <a:t>operation of the group.</a:t>
            </a:r>
            <a:endParaRPr lang="en-US" dirty="0"/>
          </a:p>
        </p:txBody>
      </p:sp>
      <p:sp>
        <p:nvSpPr>
          <p:cNvPr id="4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3213253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5</a:t>
            </a:fld>
            <a:endParaRPr lang="en-US" altLang="ko-KR" dirty="0"/>
          </a:p>
        </p:txBody>
      </p:sp>
      <p:sp>
        <p:nvSpPr>
          <p:cNvPr id="7" name="Rounded Rectangle 6"/>
          <p:cNvSpPr/>
          <p:nvPr/>
        </p:nvSpPr>
        <p:spPr bwMode="auto">
          <a:xfrm>
            <a:off x="1893888" y="306841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2" name="Rounded Rectangle 41"/>
          <p:cNvSpPr/>
          <p:nvPr/>
        </p:nvSpPr>
        <p:spPr bwMode="auto">
          <a:xfrm>
            <a:off x="1149305" y="4585346"/>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3" name="Rounded Rectangle 42"/>
          <p:cNvSpPr/>
          <p:nvPr/>
        </p:nvSpPr>
        <p:spPr bwMode="auto">
          <a:xfrm>
            <a:off x="2705947" y="458970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672923" y="3534321"/>
            <a:ext cx="744583" cy="1051025"/>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 name="Straight Arrow Connector 46"/>
          <p:cNvCxnSpPr>
            <a:stCxn id="7" idx="2"/>
            <a:endCxn id="43" idx="0"/>
          </p:cNvCxnSpPr>
          <p:nvPr/>
        </p:nvCxnSpPr>
        <p:spPr bwMode="auto">
          <a:xfrm>
            <a:off x="2417506" y="3534321"/>
            <a:ext cx="812059" cy="1055379"/>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sp>
        <p:nvSpPr>
          <p:cNvPr id="38" name="TextBox 37"/>
          <p:cNvSpPr txBox="1"/>
          <p:nvPr/>
        </p:nvSpPr>
        <p:spPr>
          <a:xfrm>
            <a:off x="1965452" y="309488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825000" y="461950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245736" y="462909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762000" y="284998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32" name="Straight Arrow Connector 31"/>
          <p:cNvCxnSpPr>
            <a:stCxn id="42" idx="3"/>
            <a:endCxn id="43" idx="1"/>
          </p:cNvCxnSpPr>
          <p:nvPr/>
        </p:nvCxnSpPr>
        <p:spPr bwMode="auto">
          <a:xfrm>
            <a:off x="2196541" y="4818301"/>
            <a:ext cx="509406" cy="4354"/>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sp>
        <p:nvSpPr>
          <p:cNvPr id="36" name="TextBox 35"/>
          <p:cNvSpPr txBox="1"/>
          <p:nvPr/>
        </p:nvSpPr>
        <p:spPr>
          <a:xfrm>
            <a:off x="4495800" y="2972812"/>
            <a:ext cx="4210564" cy="2800767"/>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Example configuration: One initiator (AP) and two responders.</a:t>
            </a:r>
          </a:p>
          <a:p>
            <a:pPr marL="171450" indent="-171450">
              <a:buFont typeface="Arial" panose="020B0604020202020204" pitchFamily="34" charset="0"/>
              <a:buChar char="•"/>
            </a:pPr>
            <a:r>
              <a:rPr lang="en-US" sz="1600" dirty="0" smtClean="0"/>
              <a:t>AP is control point (CP).</a:t>
            </a:r>
          </a:p>
          <a:p>
            <a:pPr marL="171450" indent="-171450">
              <a:buFont typeface="Arial" panose="020B0604020202020204" pitchFamily="34" charset="0"/>
              <a:buChar char="•"/>
            </a:pPr>
            <a:r>
              <a:rPr lang="en-US" sz="1600" dirty="0" smtClean="0"/>
              <a:t>CP is triggering the sensing transmissions and </a:t>
            </a:r>
          </a:p>
          <a:p>
            <a:r>
              <a:rPr lang="en-US" sz="1600" dirty="0"/>
              <a:t> </a:t>
            </a:r>
            <a:r>
              <a:rPr lang="en-US" sz="1600" dirty="0" smtClean="0"/>
              <a:t>   requesting feedbacks.</a:t>
            </a:r>
          </a:p>
          <a:p>
            <a:pPr marL="171450" indent="-171450">
              <a:buFont typeface="Arial" panose="020B0604020202020204" pitchFamily="34" charset="0"/>
              <a:buChar char="•"/>
            </a:pPr>
            <a:r>
              <a:rPr lang="en-US" sz="1600" dirty="0" smtClean="0"/>
              <a:t>Sensing transmission and feedback may be burst-based [3] when a session consists of multiple bursts.</a:t>
            </a:r>
          </a:p>
          <a:p>
            <a:pPr marL="171450" indent="-171450">
              <a:buFont typeface="Arial" panose="020B0604020202020204" pitchFamily="34" charset="0"/>
              <a:buChar char="•"/>
            </a:pPr>
            <a:r>
              <a:rPr lang="en-US" sz="1600" dirty="0" smtClean="0"/>
              <a:t>Illustration is based on burst-based.</a:t>
            </a:r>
          </a:p>
          <a:p>
            <a:pPr marL="171450" indent="-171450">
              <a:buFont typeface="Arial" panose="020B0604020202020204" pitchFamily="34" charset="0"/>
              <a:buChar char="•"/>
            </a:pPr>
            <a:r>
              <a:rPr lang="en-US" sz="1600" dirty="0" smtClean="0"/>
              <a:t>Each burst has sensing measurement and feedback phases.</a:t>
            </a:r>
            <a:endParaRPr lang="en-US" sz="1600" dirty="0"/>
          </a:p>
        </p:txBody>
      </p:sp>
      <p:sp>
        <p:nvSpPr>
          <p:cNvPr id="1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375522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6</a:t>
            </a:fld>
            <a:endParaRPr lang="en-US" altLang="ko-KR" dirty="0"/>
          </a:p>
        </p:txBody>
      </p:sp>
      <p:sp>
        <p:nvSpPr>
          <p:cNvPr id="7" name="Rounded Rectangle 6"/>
          <p:cNvSpPr/>
          <p:nvPr/>
        </p:nvSpPr>
        <p:spPr bwMode="auto">
          <a:xfrm>
            <a:off x="1733868" y="2666999"/>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2" name="Rounded Rectangle 41"/>
          <p:cNvSpPr/>
          <p:nvPr/>
        </p:nvSpPr>
        <p:spPr bwMode="auto">
          <a:xfrm>
            <a:off x="989285" y="4183933"/>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3" name="Rounded Rectangle 42"/>
          <p:cNvSpPr/>
          <p:nvPr/>
        </p:nvSpPr>
        <p:spPr bwMode="auto">
          <a:xfrm>
            <a:off x="2545927" y="4188287"/>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512903" y="3132908"/>
            <a:ext cx="744583" cy="1051025"/>
          </a:xfrm>
          <a:prstGeom prst="straightConnector1">
            <a:avLst/>
          </a:prstGeom>
          <a:solidFill>
            <a:schemeClr val="accent1"/>
          </a:solidFill>
          <a:ln w="19050" cap="flat" cmpd="sng" algn="ctr">
            <a:solidFill>
              <a:srgbClr val="0000FF"/>
            </a:solidFill>
            <a:prstDash val="solid"/>
            <a:round/>
            <a:headEnd type="triangle" w="med" len="med"/>
            <a:tailEnd type="none" w="med" len="med"/>
          </a:ln>
          <a:effectLst/>
        </p:spPr>
      </p:cxnSp>
      <p:cxnSp>
        <p:nvCxnSpPr>
          <p:cNvPr id="47" name="Straight Arrow Connector 46"/>
          <p:cNvCxnSpPr>
            <a:stCxn id="7" idx="2"/>
            <a:endCxn id="43" idx="0"/>
          </p:cNvCxnSpPr>
          <p:nvPr/>
        </p:nvCxnSpPr>
        <p:spPr bwMode="auto">
          <a:xfrm>
            <a:off x="2257486" y="3132908"/>
            <a:ext cx="812059" cy="1055379"/>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sp>
        <p:nvSpPr>
          <p:cNvPr id="38" name="TextBox 37"/>
          <p:cNvSpPr txBox="1"/>
          <p:nvPr/>
        </p:nvSpPr>
        <p:spPr>
          <a:xfrm>
            <a:off x="1805432" y="2693468"/>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664980" y="4218087"/>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085716" y="4242081"/>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601980" y="2448576"/>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TextBox 39"/>
          <p:cNvSpPr txBox="1"/>
          <p:nvPr/>
        </p:nvSpPr>
        <p:spPr>
          <a:xfrm>
            <a:off x="577805" y="5396193"/>
            <a:ext cx="3996415" cy="1015663"/>
          </a:xfrm>
          <a:prstGeom prst="rect">
            <a:avLst/>
          </a:prstGeom>
          <a:noFill/>
        </p:spPr>
        <p:txBody>
          <a:bodyPr wrap="none" rtlCol="0">
            <a:spAutoFit/>
          </a:bodyPr>
          <a:lstStyle/>
          <a:p>
            <a:r>
              <a:rPr lang="en-US" dirty="0" smtClean="0"/>
              <a:t>1</a:t>
            </a:r>
            <a:r>
              <a:rPr lang="en-US" baseline="30000" dirty="0" smtClean="0"/>
              <a:t>st</a:t>
            </a:r>
            <a:r>
              <a:rPr lang="en-US" dirty="0" smtClean="0"/>
              <a:t> Burst: Transmission</a:t>
            </a:r>
          </a:p>
          <a:p>
            <a:endParaRPr lang="en-US" dirty="0" smtClean="0"/>
          </a:p>
          <a:p>
            <a:pPr marL="171450" indent="-171450">
              <a:buFont typeface="Arial" panose="020B0604020202020204" pitchFamily="34" charset="0"/>
              <a:buChar char="•"/>
            </a:pPr>
            <a:r>
              <a:rPr lang="en-US" dirty="0"/>
              <a:t>Initiator transmits and two responders receive.</a:t>
            </a:r>
          </a:p>
          <a:p>
            <a:pPr marL="171450" indent="-171450">
              <a:buFont typeface="Arial" panose="020B0604020202020204" pitchFamily="34" charset="0"/>
              <a:buChar char="•"/>
            </a:pPr>
            <a:r>
              <a:rPr lang="en-US" dirty="0"/>
              <a:t>Available channel information: Initiator to responder 1 </a:t>
            </a:r>
            <a:r>
              <a:rPr lang="en-US" dirty="0" smtClean="0"/>
              <a:t>and</a:t>
            </a:r>
          </a:p>
          <a:p>
            <a:r>
              <a:rPr lang="en-US" dirty="0"/>
              <a:t> </a:t>
            </a:r>
            <a:r>
              <a:rPr lang="en-US" dirty="0" smtClean="0"/>
              <a:t>   initiator </a:t>
            </a:r>
            <a:r>
              <a:rPr lang="en-US" dirty="0"/>
              <a:t>to responder </a:t>
            </a:r>
            <a:r>
              <a:rPr lang="en-US" dirty="0" smtClean="0"/>
              <a:t>2</a:t>
            </a:r>
            <a:endParaRPr lang="en-US"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8" name="Rounded Rectangle 17"/>
          <p:cNvSpPr/>
          <p:nvPr/>
        </p:nvSpPr>
        <p:spPr bwMode="auto">
          <a:xfrm>
            <a:off x="6316981" y="2666999"/>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19" name="Rounded Rectangle 18"/>
          <p:cNvSpPr/>
          <p:nvPr/>
        </p:nvSpPr>
        <p:spPr bwMode="auto">
          <a:xfrm>
            <a:off x="5572398" y="4183933"/>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20" name="Rounded Rectangle 19"/>
          <p:cNvSpPr/>
          <p:nvPr/>
        </p:nvSpPr>
        <p:spPr bwMode="auto">
          <a:xfrm>
            <a:off x="7129040" y="4188287"/>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21" name="Straight Arrow Connector 20"/>
          <p:cNvCxnSpPr/>
          <p:nvPr/>
        </p:nvCxnSpPr>
        <p:spPr bwMode="auto">
          <a:xfrm flipV="1">
            <a:off x="6105069" y="3151726"/>
            <a:ext cx="514565" cy="1019347"/>
          </a:xfrm>
          <a:prstGeom prst="straightConnector1">
            <a:avLst/>
          </a:prstGeom>
          <a:solidFill>
            <a:schemeClr val="accent1"/>
          </a:solidFill>
          <a:ln w="19050" cap="flat" cmpd="sng" algn="ctr">
            <a:solidFill>
              <a:srgbClr val="0000FF"/>
            </a:solidFill>
            <a:prstDash val="dash"/>
            <a:round/>
            <a:headEnd type="none" w="med" len="med"/>
            <a:tailEnd type="triangle" w="med" len="med"/>
          </a:ln>
          <a:effectLst/>
        </p:spPr>
      </p:cxnSp>
      <p:cxnSp>
        <p:nvCxnSpPr>
          <p:cNvPr id="22" name="Straight Arrow Connector 21"/>
          <p:cNvCxnSpPr>
            <a:endCxn id="20" idx="0"/>
          </p:cNvCxnSpPr>
          <p:nvPr/>
        </p:nvCxnSpPr>
        <p:spPr bwMode="auto">
          <a:xfrm>
            <a:off x="7006939" y="3151726"/>
            <a:ext cx="645719" cy="1036561"/>
          </a:xfrm>
          <a:prstGeom prst="straightConnector1">
            <a:avLst/>
          </a:prstGeom>
          <a:solidFill>
            <a:schemeClr val="accent1"/>
          </a:solidFill>
          <a:ln w="19050" cap="flat" cmpd="sng" algn="ctr">
            <a:solidFill>
              <a:srgbClr val="0000FF"/>
            </a:solidFill>
            <a:prstDash val="dash"/>
            <a:round/>
            <a:headEnd type="triangle" w="med" len="med"/>
            <a:tailEnd type="none" w="med" len="med"/>
          </a:ln>
          <a:effectLst/>
        </p:spPr>
      </p:cxnSp>
      <p:sp>
        <p:nvSpPr>
          <p:cNvPr id="23" name="TextBox 22"/>
          <p:cNvSpPr txBox="1"/>
          <p:nvPr/>
        </p:nvSpPr>
        <p:spPr>
          <a:xfrm>
            <a:off x="6388545" y="2693468"/>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24" name="TextBox 23"/>
          <p:cNvSpPr txBox="1"/>
          <p:nvPr/>
        </p:nvSpPr>
        <p:spPr>
          <a:xfrm>
            <a:off x="7248093" y="4218087"/>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25" name="TextBox 24"/>
          <p:cNvSpPr txBox="1"/>
          <p:nvPr/>
        </p:nvSpPr>
        <p:spPr>
          <a:xfrm>
            <a:off x="5668829" y="4242081"/>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26" name="Rounded Rectangle 25"/>
          <p:cNvSpPr/>
          <p:nvPr/>
        </p:nvSpPr>
        <p:spPr bwMode="auto">
          <a:xfrm>
            <a:off x="5185093" y="2448576"/>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4828330" y="5396193"/>
            <a:ext cx="3797835" cy="830997"/>
          </a:xfrm>
          <a:prstGeom prst="rect">
            <a:avLst/>
          </a:prstGeom>
          <a:noFill/>
        </p:spPr>
        <p:txBody>
          <a:bodyPr wrap="none" rtlCol="0">
            <a:spAutoFit/>
          </a:bodyPr>
          <a:lstStyle/>
          <a:p>
            <a:r>
              <a:rPr lang="en-US" dirty="0" smtClean="0"/>
              <a:t>1</a:t>
            </a:r>
            <a:r>
              <a:rPr lang="en-US" baseline="30000" dirty="0" smtClean="0"/>
              <a:t>st</a:t>
            </a:r>
            <a:r>
              <a:rPr lang="en-US" dirty="0" smtClean="0"/>
              <a:t> Burst: Feedback</a:t>
            </a:r>
          </a:p>
          <a:p>
            <a:endParaRPr lang="en-US" dirty="0" smtClean="0"/>
          </a:p>
          <a:p>
            <a:pPr marL="171450" indent="-171450">
              <a:buFont typeface="Arial" panose="020B0604020202020204" pitchFamily="34" charset="0"/>
              <a:buChar char="•"/>
            </a:pPr>
            <a:r>
              <a:rPr lang="en-US" dirty="0" smtClean="0"/>
              <a:t>Two responders feedback the measurements to initiator.</a:t>
            </a:r>
            <a:endParaRPr lang="en-US" dirty="0"/>
          </a:p>
          <a:p>
            <a:endParaRPr lang="en-US" dirty="0"/>
          </a:p>
        </p:txBody>
      </p:sp>
      <p:sp>
        <p:nvSpPr>
          <p:cNvPr id="4" name="TextBox 3"/>
          <p:cNvSpPr txBox="1"/>
          <p:nvPr/>
        </p:nvSpPr>
        <p:spPr>
          <a:xfrm>
            <a:off x="2928985" y="2693468"/>
            <a:ext cx="838691" cy="430887"/>
          </a:xfrm>
          <a:prstGeom prst="rect">
            <a:avLst/>
          </a:prstGeom>
          <a:noFill/>
        </p:spPr>
        <p:txBody>
          <a:bodyPr wrap="none" rtlCol="0">
            <a:spAutoFit/>
          </a:bodyPr>
          <a:lstStyle/>
          <a:p>
            <a:pPr algn="ctr"/>
            <a:r>
              <a:rPr lang="en-US" sz="1100" dirty="0" smtClean="0"/>
              <a:t>Sensing </a:t>
            </a:r>
          </a:p>
          <a:p>
            <a:pPr algn="ctr"/>
            <a:r>
              <a:rPr lang="en-US" sz="1100" dirty="0"/>
              <a:t>T</a:t>
            </a:r>
            <a:r>
              <a:rPr lang="en-US" sz="1100" dirty="0" smtClean="0"/>
              <a:t>ransmitter</a:t>
            </a:r>
            <a:endParaRPr lang="en-US" sz="1100" dirty="0"/>
          </a:p>
        </p:txBody>
      </p:sp>
      <p:sp>
        <p:nvSpPr>
          <p:cNvPr id="28" name="TextBox 27"/>
          <p:cNvSpPr txBox="1"/>
          <p:nvPr/>
        </p:nvSpPr>
        <p:spPr>
          <a:xfrm>
            <a:off x="1145767" y="4686954"/>
            <a:ext cx="681597"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29" name="TextBox 28"/>
          <p:cNvSpPr txBox="1"/>
          <p:nvPr/>
        </p:nvSpPr>
        <p:spPr>
          <a:xfrm>
            <a:off x="2781104" y="4700217"/>
            <a:ext cx="681597"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0" name="TextBox 29"/>
          <p:cNvSpPr txBox="1"/>
          <p:nvPr/>
        </p:nvSpPr>
        <p:spPr>
          <a:xfrm>
            <a:off x="7488053" y="2686693"/>
            <a:ext cx="729687" cy="430887"/>
          </a:xfrm>
          <a:prstGeom prst="rect">
            <a:avLst/>
          </a:prstGeom>
          <a:noFill/>
        </p:spPr>
        <p:txBody>
          <a:bodyPr wrap="none" rtlCol="0">
            <a:spAutoFit/>
          </a:bodyPr>
          <a:lstStyle/>
          <a:p>
            <a:r>
              <a:rPr lang="en-US" sz="1100" dirty="0" smtClean="0"/>
              <a:t>Feedback</a:t>
            </a:r>
          </a:p>
          <a:p>
            <a:r>
              <a:rPr lang="en-US" sz="1100" dirty="0" smtClean="0"/>
              <a:t>Receiver</a:t>
            </a:r>
            <a:endParaRPr lang="en-US" sz="1100" dirty="0"/>
          </a:p>
        </p:txBody>
      </p:sp>
      <p:sp>
        <p:nvSpPr>
          <p:cNvPr id="32" name="TextBox 31"/>
          <p:cNvSpPr txBox="1"/>
          <p:nvPr/>
        </p:nvSpPr>
        <p:spPr>
          <a:xfrm>
            <a:off x="5685723" y="4695662"/>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3" name="TextBox 32"/>
          <p:cNvSpPr txBox="1"/>
          <p:nvPr/>
        </p:nvSpPr>
        <p:spPr>
          <a:xfrm>
            <a:off x="7248093" y="4706570"/>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5"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3630243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7</a:t>
            </a:fld>
            <a:endParaRPr lang="en-US" altLang="ko-KR" dirty="0"/>
          </a:p>
        </p:txBody>
      </p:sp>
      <p:sp>
        <p:nvSpPr>
          <p:cNvPr id="7" name="Rounded Rectangle 6"/>
          <p:cNvSpPr/>
          <p:nvPr/>
        </p:nvSpPr>
        <p:spPr bwMode="auto">
          <a:xfrm>
            <a:off x="1741488" y="284614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42" name="Rounded Rectangle 41"/>
          <p:cNvSpPr/>
          <p:nvPr/>
        </p:nvSpPr>
        <p:spPr bwMode="auto">
          <a:xfrm>
            <a:off x="996905" y="4363076"/>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43" name="Rounded Rectangle 42"/>
          <p:cNvSpPr/>
          <p:nvPr/>
        </p:nvSpPr>
        <p:spPr bwMode="auto">
          <a:xfrm>
            <a:off x="2553547" y="436743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520523" y="3312051"/>
            <a:ext cx="744583" cy="1051025"/>
          </a:xfrm>
          <a:prstGeom prst="straightConnector1">
            <a:avLst/>
          </a:prstGeom>
          <a:solidFill>
            <a:schemeClr val="accent1"/>
          </a:solidFill>
          <a:ln w="19050" cap="flat" cmpd="sng" algn="ctr">
            <a:solidFill>
              <a:srgbClr val="0000CC"/>
            </a:solidFill>
            <a:prstDash val="solid"/>
            <a:round/>
            <a:headEnd type="none" w="med" len="med"/>
            <a:tailEnd type="triangle" w="med" len="med"/>
          </a:ln>
          <a:effectLst/>
        </p:spPr>
      </p:cxnSp>
      <p:cxnSp>
        <p:nvCxnSpPr>
          <p:cNvPr id="47" name="Straight Arrow Connector 46"/>
          <p:cNvCxnSpPr>
            <a:stCxn id="42" idx="3"/>
            <a:endCxn id="43" idx="1"/>
          </p:cNvCxnSpPr>
          <p:nvPr/>
        </p:nvCxnSpPr>
        <p:spPr bwMode="auto">
          <a:xfrm>
            <a:off x="2044141" y="4596031"/>
            <a:ext cx="509406" cy="4354"/>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sp>
        <p:nvSpPr>
          <p:cNvPr id="38" name="TextBox 37"/>
          <p:cNvSpPr txBox="1"/>
          <p:nvPr/>
        </p:nvSpPr>
        <p:spPr>
          <a:xfrm>
            <a:off x="1813052" y="287261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672600" y="439723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093336" y="4421224"/>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609600" y="262771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8" name="Rounded Rectangle 17"/>
          <p:cNvSpPr/>
          <p:nvPr/>
        </p:nvSpPr>
        <p:spPr bwMode="auto">
          <a:xfrm>
            <a:off x="6324601" y="284614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19" name="Rounded Rectangle 18"/>
          <p:cNvSpPr/>
          <p:nvPr/>
        </p:nvSpPr>
        <p:spPr bwMode="auto">
          <a:xfrm>
            <a:off x="5580018" y="4363076"/>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20" name="Rounded Rectangle 19"/>
          <p:cNvSpPr/>
          <p:nvPr/>
        </p:nvSpPr>
        <p:spPr bwMode="auto">
          <a:xfrm>
            <a:off x="7136660" y="436743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22" name="Straight Arrow Connector 21"/>
          <p:cNvCxnSpPr>
            <a:endCxn id="20" idx="0"/>
          </p:cNvCxnSpPr>
          <p:nvPr/>
        </p:nvCxnSpPr>
        <p:spPr bwMode="auto">
          <a:xfrm>
            <a:off x="7014559" y="3330869"/>
            <a:ext cx="645719" cy="1036561"/>
          </a:xfrm>
          <a:prstGeom prst="straightConnector1">
            <a:avLst/>
          </a:prstGeom>
          <a:solidFill>
            <a:schemeClr val="accent1"/>
          </a:solidFill>
          <a:ln w="19050" cap="flat" cmpd="sng" algn="ctr">
            <a:solidFill>
              <a:srgbClr val="0000FF"/>
            </a:solidFill>
            <a:prstDash val="dash"/>
            <a:round/>
            <a:headEnd type="triangle" w="med" len="med"/>
            <a:tailEnd type="none" w="med" len="med"/>
          </a:ln>
          <a:effectLst/>
        </p:spPr>
      </p:cxnSp>
      <p:sp>
        <p:nvSpPr>
          <p:cNvPr id="23" name="TextBox 22"/>
          <p:cNvSpPr txBox="1"/>
          <p:nvPr/>
        </p:nvSpPr>
        <p:spPr>
          <a:xfrm>
            <a:off x="6396165" y="287261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24" name="TextBox 23"/>
          <p:cNvSpPr txBox="1"/>
          <p:nvPr/>
        </p:nvSpPr>
        <p:spPr>
          <a:xfrm>
            <a:off x="7255713" y="439723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25" name="TextBox 24"/>
          <p:cNvSpPr txBox="1"/>
          <p:nvPr/>
        </p:nvSpPr>
        <p:spPr>
          <a:xfrm>
            <a:off x="5676449" y="4421224"/>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26" name="Rounded Rectangle 25"/>
          <p:cNvSpPr/>
          <p:nvPr/>
        </p:nvSpPr>
        <p:spPr bwMode="auto">
          <a:xfrm>
            <a:off x="5192713" y="262771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TextBox 28"/>
          <p:cNvSpPr txBox="1"/>
          <p:nvPr/>
        </p:nvSpPr>
        <p:spPr>
          <a:xfrm>
            <a:off x="577805" y="5396193"/>
            <a:ext cx="4039696" cy="1015663"/>
          </a:xfrm>
          <a:prstGeom prst="rect">
            <a:avLst/>
          </a:prstGeom>
          <a:noFill/>
        </p:spPr>
        <p:txBody>
          <a:bodyPr wrap="none" rtlCol="0">
            <a:spAutoFit/>
          </a:bodyPr>
          <a:lstStyle/>
          <a:p>
            <a:r>
              <a:rPr lang="en-US" dirty="0" smtClean="0"/>
              <a:t>2</a:t>
            </a:r>
            <a:r>
              <a:rPr lang="en-US" baseline="30000" dirty="0" smtClean="0"/>
              <a:t>nd</a:t>
            </a:r>
            <a:r>
              <a:rPr lang="en-US" dirty="0" smtClean="0"/>
              <a:t>  Burst: Transmission</a:t>
            </a:r>
          </a:p>
          <a:p>
            <a:endParaRPr lang="en-US" dirty="0" smtClean="0"/>
          </a:p>
          <a:p>
            <a:pPr marL="171450" indent="-171450">
              <a:buFont typeface="Arial" panose="020B0604020202020204" pitchFamily="34" charset="0"/>
              <a:buChar char="•"/>
            </a:pPr>
            <a:r>
              <a:rPr lang="en-US" dirty="0" smtClean="0"/>
              <a:t>Responder 1 transmits, initiator and responder 2 receive.</a:t>
            </a:r>
            <a:endParaRPr lang="en-US" dirty="0"/>
          </a:p>
          <a:p>
            <a:pPr marL="171450" indent="-171450">
              <a:buFont typeface="Arial" panose="020B0604020202020204" pitchFamily="34" charset="0"/>
              <a:buChar char="•"/>
            </a:pPr>
            <a:r>
              <a:rPr lang="en-US" dirty="0"/>
              <a:t>Available channel information: </a:t>
            </a:r>
            <a:r>
              <a:rPr lang="en-US" dirty="0" smtClean="0"/>
              <a:t>Responder 1 to initiator and</a:t>
            </a:r>
          </a:p>
          <a:p>
            <a:r>
              <a:rPr lang="en-US" dirty="0"/>
              <a:t> </a:t>
            </a:r>
            <a:r>
              <a:rPr lang="en-US" dirty="0" smtClean="0"/>
              <a:t>   responder 1 </a:t>
            </a:r>
            <a:r>
              <a:rPr lang="en-US" dirty="0"/>
              <a:t>to responder </a:t>
            </a:r>
            <a:r>
              <a:rPr lang="en-US" dirty="0" smtClean="0"/>
              <a:t>2.</a:t>
            </a:r>
            <a:endParaRPr lang="en-US" dirty="0"/>
          </a:p>
        </p:txBody>
      </p:sp>
      <p:sp>
        <p:nvSpPr>
          <p:cNvPr id="30" name="TextBox 29"/>
          <p:cNvSpPr txBox="1"/>
          <p:nvPr/>
        </p:nvSpPr>
        <p:spPr>
          <a:xfrm>
            <a:off x="4828330" y="5396193"/>
            <a:ext cx="3760966" cy="1015663"/>
          </a:xfrm>
          <a:prstGeom prst="rect">
            <a:avLst/>
          </a:prstGeom>
          <a:noFill/>
        </p:spPr>
        <p:txBody>
          <a:bodyPr wrap="none" rtlCol="0">
            <a:spAutoFit/>
          </a:bodyPr>
          <a:lstStyle/>
          <a:p>
            <a:r>
              <a:rPr lang="en-US" dirty="0" smtClean="0"/>
              <a:t>2</a:t>
            </a:r>
            <a:r>
              <a:rPr lang="en-US" baseline="30000" dirty="0" smtClean="0"/>
              <a:t>nd</a:t>
            </a:r>
            <a:r>
              <a:rPr lang="en-US" dirty="0" smtClean="0"/>
              <a:t> Burst: Feedback</a:t>
            </a:r>
          </a:p>
          <a:p>
            <a:endParaRPr lang="en-US" dirty="0" smtClean="0"/>
          </a:p>
          <a:p>
            <a:pPr marL="171450" indent="-171450">
              <a:buFont typeface="Arial" panose="020B0604020202020204" pitchFamily="34" charset="0"/>
              <a:buChar char="•"/>
            </a:pPr>
            <a:r>
              <a:rPr lang="en-US" dirty="0" smtClean="0"/>
              <a:t>Responder 2 feedbacks channel measurement between </a:t>
            </a:r>
          </a:p>
          <a:p>
            <a:r>
              <a:rPr lang="en-US" dirty="0"/>
              <a:t> </a:t>
            </a:r>
            <a:r>
              <a:rPr lang="en-US" dirty="0" smtClean="0"/>
              <a:t>   responder 1 and itself.</a:t>
            </a:r>
            <a:endParaRPr lang="en-US" dirty="0"/>
          </a:p>
          <a:p>
            <a:endParaRPr lang="en-US" dirty="0"/>
          </a:p>
        </p:txBody>
      </p:sp>
      <p:sp>
        <p:nvSpPr>
          <p:cNvPr id="28" name="TextBox 27"/>
          <p:cNvSpPr txBox="1"/>
          <p:nvPr/>
        </p:nvSpPr>
        <p:spPr>
          <a:xfrm>
            <a:off x="2912560" y="2857222"/>
            <a:ext cx="684803"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1" name="TextBox 30"/>
          <p:cNvSpPr txBox="1"/>
          <p:nvPr/>
        </p:nvSpPr>
        <p:spPr>
          <a:xfrm>
            <a:off x="1072263" y="4879420"/>
            <a:ext cx="838691" cy="430887"/>
          </a:xfrm>
          <a:prstGeom prst="rect">
            <a:avLst/>
          </a:prstGeom>
          <a:noFill/>
        </p:spPr>
        <p:txBody>
          <a:bodyPr wrap="none" rtlCol="0">
            <a:spAutoFit/>
          </a:bodyPr>
          <a:lstStyle/>
          <a:p>
            <a:pPr algn="ctr"/>
            <a:r>
              <a:rPr lang="en-US" sz="1100" dirty="0" smtClean="0"/>
              <a:t>Sensing </a:t>
            </a:r>
          </a:p>
          <a:p>
            <a:pPr algn="ctr"/>
            <a:r>
              <a:rPr lang="en-US" sz="1100" dirty="0"/>
              <a:t>T</a:t>
            </a:r>
            <a:r>
              <a:rPr lang="en-US" sz="1100" dirty="0" smtClean="0"/>
              <a:t>ransmitter</a:t>
            </a:r>
            <a:endParaRPr lang="en-US" sz="1100" dirty="0"/>
          </a:p>
        </p:txBody>
      </p:sp>
      <p:sp>
        <p:nvSpPr>
          <p:cNvPr id="32" name="TextBox 31"/>
          <p:cNvSpPr txBox="1"/>
          <p:nvPr/>
        </p:nvSpPr>
        <p:spPr>
          <a:xfrm>
            <a:off x="2692656" y="4879419"/>
            <a:ext cx="684803"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3" name="TextBox 32"/>
          <p:cNvSpPr txBox="1"/>
          <p:nvPr/>
        </p:nvSpPr>
        <p:spPr>
          <a:xfrm>
            <a:off x="7500982" y="2902108"/>
            <a:ext cx="760144" cy="430887"/>
          </a:xfrm>
          <a:prstGeom prst="rect">
            <a:avLst/>
          </a:prstGeom>
          <a:noFill/>
        </p:spPr>
        <p:txBody>
          <a:bodyPr wrap="none" rtlCol="0">
            <a:spAutoFit/>
          </a:bodyPr>
          <a:lstStyle/>
          <a:p>
            <a:pPr algn="ctr"/>
            <a:r>
              <a:rPr lang="en-US" sz="1100" dirty="0" smtClean="0"/>
              <a:t>Feedback </a:t>
            </a:r>
          </a:p>
          <a:p>
            <a:pPr algn="ctr"/>
            <a:r>
              <a:rPr lang="en-US" sz="1100" dirty="0" smtClean="0"/>
              <a:t>Receiver</a:t>
            </a:r>
            <a:endParaRPr lang="en-US" sz="1100" dirty="0"/>
          </a:p>
        </p:txBody>
      </p:sp>
      <p:sp>
        <p:nvSpPr>
          <p:cNvPr id="34" name="TextBox 33"/>
          <p:cNvSpPr txBox="1"/>
          <p:nvPr/>
        </p:nvSpPr>
        <p:spPr>
          <a:xfrm>
            <a:off x="7249803" y="4879419"/>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6"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2793869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09601"/>
            <a:ext cx="7772400" cy="1168918"/>
          </a:xfrm>
        </p:spPr>
        <p:txBody>
          <a:bodyPr/>
          <a:lstStyle/>
          <a:p>
            <a:r>
              <a:rPr lang="en-US" altLang="ko-KR" dirty="0" smtClean="0"/>
              <a:t>Illustrative Example: </a:t>
            </a:r>
            <a:br>
              <a:rPr lang="en-US" altLang="ko-KR" dirty="0" smtClean="0"/>
            </a:br>
            <a:r>
              <a:rPr lang="en-US" altLang="ko-KR" dirty="0" smtClean="0">
                <a:solidFill>
                  <a:schemeClr val="tx1"/>
                </a:solidFill>
              </a:rPr>
              <a:t>Explicit Feedbacks </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8</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35" name="Straight Connector 34"/>
          <p:cNvCxnSpPr/>
          <p:nvPr/>
        </p:nvCxnSpPr>
        <p:spPr>
          <a:xfrm>
            <a:off x="2003297" y="2372234"/>
            <a:ext cx="5096075" cy="35298"/>
          </a:xfrm>
          <a:prstGeom prst="line">
            <a:avLst/>
          </a:prstGeom>
          <a:noFill/>
          <a:ln w="6350" cap="flat" cmpd="sng" algn="ctr">
            <a:solidFill>
              <a:srgbClr val="5B9BD5"/>
            </a:solidFill>
            <a:prstDash val="solid"/>
            <a:miter lim="800000"/>
          </a:ln>
          <a:effectLst/>
        </p:spPr>
      </p:cxnSp>
      <p:cxnSp>
        <p:nvCxnSpPr>
          <p:cNvPr id="36" name="Straight Connector 35"/>
          <p:cNvCxnSpPr/>
          <p:nvPr/>
        </p:nvCxnSpPr>
        <p:spPr>
          <a:xfrm>
            <a:off x="2003297" y="2807811"/>
            <a:ext cx="5096075" cy="60947"/>
          </a:xfrm>
          <a:prstGeom prst="line">
            <a:avLst/>
          </a:prstGeom>
          <a:noFill/>
          <a:ln w="6350" cap="flat" cmpd="sng" algn="ctr">
            <a:solidFill>
              <a:srgbClr val="5B9BD5"/>
            </a:solidFill>
            <a:prstDash val="solid"/>
            <a:miter lim="800000"/>
          </a:ln>
          <a:effectLst/>
        </p:spPr>
      </p:cxnSp>
      <p:cxnSp>
        <p:nvCxnSpPr>
          <p:cNvPr id="37" name="Straight Connector 36"/>
          <p:cNvCxnSpPr/>
          <p:nvPr/>
        </p:nvCxnSpPr>
        <p:spPr>
          <a:xfrm>
            <a:off x="2003297" y="3289725"/>
            <a:ext cx="5096075" cy="19357"/>
          </a:xfrm>
          <a:prstGeom prst="line">
            <a:avLst/>
          </a:prstGeom>
          <a:noFill/>
          <a:ln w="6350" cap="flat" cmpd="sng" algn="ctr">
            <a:solidFill>
              <a:srgbClr val="5B9BD5"/>
            </a:solidFill>
            <a:prstDash val="solid"/>
            <a:miter lim="800000"/>
          </a:ln>
          <a:effectLst/>
        </p:spPr>
      </p:cxnSp>
      <p:sp>
        <p:nvSpPr>
          <p:cNvPr id="44" name="TextBox 43"/>
          <p:cNvSpPr txBox="1"/>
          <p:nvPr/>
        </p:nvSpPr>
        <p:spPr>
          <a:xfrm>
            <a:off x="1544868" y="2146636"/>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45" name="TextBox 44"/>
          <p:cNvSpPr txBox="1"/>
          <p:nvPr/>
        </p:nvSpPr>
        <p:spPr>
          <a:xfrm>
            <a:off x="1649302" y="259932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46" name="TextBox 45"/>
          <p:cNvSpPr txBox="1"/>
          <p:nvPr/>
        </p:nvSpPr>
        <p:spPr>
          <a:xfrm>
            <a:off x="1649302" y="306454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51" name="Rectangle 50"/>
          <p:cNvSpPr/>
          <p:nvPr/>
        </p:nvSpPr>
        <p:spPr>
          <a:xfrm>
            <a:off x="2948558" y="2143370"/>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2" name="TextBox 51"/>
          <p:cNvSpPr txBox="1"/>
          <p:nvPr/>
        </p:nvSpPr>
        <p:spPr>
          <a:xfrm>
            <a:off x="2926391" y="216645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53" name="Rectangle 52"/>
          <p:cNvSpPr/>
          <p:nvPr/>
        </p:nvSpPr>
        <p:spPr>
          <a:xfrm>
            <a:off x="3632987" y="214791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5" name="TextBox 54"/>
          <p:cNvSpPr txBox="1"/>
          <p:nvPr/>
        </p:nvSpPr>
        <p:spPr>
          <a:xfrm>
            <a:off x="3610819" y="2170997"/>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sp>
        <p:nvSpPr>
          <p:cNvPr id="56" name="Rectangle 55"/>
          <p:cNvSpPr/>
          <p:nvPr/>
        </p:nvSpPr>
        <p:spPr>
          <a:xfrm>
            <a:off x="2948558" y="258606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7" name="TextBox 56"/>
          <p:cNvSpPr txBox="1"/>
          <p:nvPr/>
        </p:nvSpPr>
        <p:spPr>
          <a:xfrm>
            <a:off x="2926391" y="260914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58" name="Rectangle 57"/>
          <p:cNvSpPr/>
          <p:nvPr/>
        </p:nvSpPr>
        <p:spPr>
          <a:xfrm>
            <a:off x="3632987" y="259061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9" name="TextBox 58"/>
          <p:cNvSpPr txBox="1"/>
          <p:nvPr/>
        </p:nvSpPr>
        <p:spPr>
          <a:xfrm>
            <a:off x="3610819" y="2613694"/>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sp>
        <p:nvSpPr>
          <p:cNvPr id="60" name="Rectangle 59"/>
          <p:cNvSpPr/>
          <p:nvPr/>
        </p:nvSpPr>
        <p:spPr>
          <a:xfrm>
            <a:off x="2948558" y="305554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1" name="TextBox 60"/>
          <p:cNvSpPr txBox="1"/>
          <p:nvPr/>
        </p:nvSpPr>
        <p:spPr>
          <a:xfrm>
            <a:off x="2926391" y="307862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62" name="Rectangle 61"/>
          <p:cNvSpPr/>
          <p:nvPr/>
        </p:nvSpPr>
        <p:spPr>
          <a:xfrm>
            <a:off x="3632987" y="306009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3" name="TextBox 62"/>
          <p:cNvSpPr txBox="1"/>
          <p:nvPr/>
        </p:nvSpPr>
        <p:spPr>
          <a:xfrm>
            <a:off x="3610819" y="308317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cxnSp>
        <p:nvCxnSpPr>
          <p:cNvPr id="64" name="Straight Arrow Connector 63"/>
          <p:cNvCxnSpPr/>
          <p:nvPr/>
        </p:nvCxnSpPr>
        <p:spPr>
          <a:xfrm flipH="1">
            <a:off x="3078303" y="2372353"/>
            <a:ext cx="1481" cy="209428"/>
          </a:xfrm>
          <a:prstGeom prst="straightConnector1">
            <a:avLst/>
          </a:prstGeom>
          <a:noFill/>
          <a:ln w="6350" cap="flat" cmpd="sng" algn="ctr">
            <a:solidFill>
              <a:srgbClr val="5B9BD5"/>
            </a:solidFill>
            <a:prstDash val="solid"/>
            <a:miter lim="800000"/>
            <a:tailEnd type="triangle"/>
          </a:ln>
          <a:effectLst/>
        </p:spPr>
      </p:cxnSp>
      <p:cxnSp>
        <p:nvCxnSpPr>
          <p:cNvPr id="65" name="Straight Arrow Connector 64"/>
          <p:cNvCxnSpPr/>
          <p:nvPr/>
        </p:nvCxnSpPr>
        <p:spPr>
          <a:xfrm flipH="1">
            <a:off x="3765084" y="2374203"/>
            <a:ext cx="1481" cy="209428"/>
          </a:xfrm>
          <a:prstGeom prst="straightConnector1">
            <a:avLst/>
          </a:prstGeom>
          <a:noFill/>
          <a:ln w="6350" cap="flat" cmpd="sng" algn="ctr">
            <a:solidFill>
              <a:srgbClr val="5B9BD5"/>
            </a:solidFill>
            <a:prstDash val="solid"/>
            <a:miter lim="800000"/>
            <a:tailEnd type="triangle"/>
          </a:ln>
          <a:effectLst/>
        </p:spPr>
      </p:cxnSp>
      <p:cxnSp>
        <p:nvCxnSpPr>
          <p:cNvPr id="66" name="Straight Arrow Connector 65"/>
          <p:cNvCxnSpPr/>
          <p:nvPr/>
        </p:nvCxnSpPr>
        <p:spPr>
          <a:xfrm flipH="1">
            <a:off x="3289821" y="2367127"/>
            <a:ext cx="7028" cy="693896"/>
          </a:xfrm>
          <a:prstGeom prst="straightConnector1">
            <a:avLst/>
          </a:prstGeom>
          <a:noFill/>
          <a:ln w="6350" cap="flat" cmpd="sng" algn="ctr">
            <a:solidFill>
              <a:srgbClr val="5B9BD5"/>
            </a:solidFill>
            <a:prstDash val="solid"/>
            <a:miter lim="800000"/>
            <a:tailEnd type="triangle"/>
          </a:ln>
          <a:effectLst/>
        </p:spPr>
      </p:cxnSp>
      <p:cxnSp>
        <p:nvCxnSpPr>
          <p:cNvPr id="67" name="Straight Arrow Connector 66"/>
          <p:cNvCxnSpPr/>
          <p:nvPr/>
        </p:nvCxnSpPr>
        <p:spPr>
          <a:xfrm flipH="1">
            <a:off x="3986982" y="2378894"/>
            <a:ext cx="7028" cy="693896"/>
          </a:xfrm>
          <a:prstGeom prst="straightConnector1">
            <a:avLst/>
          </a:prstGeom>
          <a:noFill/>
          <a:ln w="6350" cap="flat" cmpd="sng" algn="ctr">
            <a:solidFill>
              <a:srgbClr val="5B9BD5"/>
            </a:solidFill>
            <a:prstDash val="solid"/>
            <a:miter lim="800000"/>
            <a:tailEnd type="triangle"/>
          </a:ln>
          <a:effectLst/>
        </p:spPr>
      </p:cxnSp>
      <p:sp>
        <p:nvSpPr>
          <p:cNvPr id="84" name="Rectangle 83"/>
          <p:cNvSpPr/>
          <p:nvPr/>
        </p:nvSpPr>
        <p:spPr>
          <a:xfrm>
            <a:off x="5007936" y="2605864"/>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85" name="TextBox 84"/>
          <p:cNvSpPr txBox="1"/>
          <p:nvPr/>
        </p:nvSpPr>
        <p:spPr>
          <a:xfrm>
            <a:off x="4969637" y="2633232"/>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2</a:t>
            </a:r>
            <a:endParaRPr kumimoji="0" lang="en-US" sz="750" dirty="0">
              <a:solidFill>
                <a:prstClr val="black"/>
              </a:solidFill>
              <a:latin typeface="Calibri" panose="020F0502020204030204"/>
            </a:endParaRPr>
          </a:p>
        </p:txBody>
      </p:sp>
      <p:sp>
        <p:nvSpPr>
          <p:cNvPr id="87" name="Rectangle 86"/>
          <p:cNvSpPr/>
          <p:nvPr/>
        </p:nvSpPr>
        <p:spPr>
          <a:xfrm>
            <a:off x="6351044" y="3077244"/>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88" name="TextBox 87"/>
          <p:cNvSpPr txBox="1"/>
          <p:nvPr/>
        </p:nvSpPr>
        <p:spPr>
          <a:xfrm>
            <a:off x="6312746" y="3104612"/>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sp>
        <p:nvSpPr>
          <p:cNvPr id="89" name="Rectangle 88"/>
          <p:cNvSpPr/>
          <p:nvPr/>
        </p:nvSpPr>
        <p:spPr>
          <a:xfrm>
            <a:off x="5002375" y="2160752"/>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1" name="TextBox 90"/>
          <p:cNvSpPr txBox="1"/>
          <p:nvPr/>
        </p:nvSpPr>
        <p:spPr>
          <a:xfrm>
            <a:off x="4964077" y="2188120"/>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2</a:t>
            </a:r>
            <a:endParaRPr kumimoji="0" lang="en-US" sz="750" dirty="0">
              <a:solidFill>
                <a:prstClr val="black"/>
              </a:solidFill>
              <a:latin typeface="Calibri" panose="020F0502020204030204"/>
            </a:endParaRPr>
          </a:p>
        </p:txBody>
      </p:sp>
      <p:sp>
        <p:nvSpPr>
          <p:cNvPr id="92" name="Rectangle 91"/>
          <p:cNvSpPr/>
          <p:nvPr/>
        </p:nvSpPr>
        <p:spPr>
          <a:xfrm>
            <a:off x="6304984" y="2163976"/>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3" name="TextBox 92"/>
          <p:cNvSpPr txBox="1"/>
          <p:nvPr/>
        </p:nvSpPr>
        <p:spPr>
          <a:xfrm>
            <a:off x="6266686" y="2191345"/>
            <a:ext cx="530915"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1</a:t>
            </a:r>
            <a:r>
              <a:rPr kumimoji="0" lang="en-US" sz="750" dirty="0" smtClean="0">
                <a:solidFill>
                  <a:prstClr val="black"/>
                </a:solidFill>
                <a:latin typeface="Calibri" panose="020F0502020204030204"/>
                <a:sym typeface="Wingdings" panose="05000000000000000000" pitchFamily="2" charset="2"/>
              </a:rPr>
              <a:t> </a:t>
            </a:r>
            <a:r>
              <a:rPr kumimoji="0" lang="en-US" sz="750" dirty="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cxnSp>
        <p:nvCxnSpPr>
          <p:cNvPr id="94" name="Straight Arrow Connector 93"/>
          <p:cNvCxnSpPr/>
          <p:nvPr/>
        </p:nvCxnSpPr>
        <p:spPr>
          <a:xfrm flipH="1">
            <a:off x="5222728" y="2390752"/>
            <a:ext cx="1481" cy="209428"/>
          </a:xfrm>
          <a:prstGeom prst="straightConnector1">
            <a:avLst/>
          </a:prstGeom>
          <a:noFill/>
          <a:ln w="6350" cap="flat" cmpd="sng" algn="ctr">
            <a:solidFill>
              <a:srgbClr val="FF0000"/>
            </a:solidFill>
            <a:prstDash val="solid"/>
            <a:miter lim="800000"/>
            <a:headEnd type="triangle" w="med" len="med"/>
            <a:tailEnd type="none" w="med" len="med"/>
          </a:ln>
          <a:effectLst/>
        </p:spPr>
      </p:cxnSp>
      <p:cxnSp>
        <p:nvCxnSpPr>
          <p:cNvPr id="95" name="Straight Arrow Connector 94"/>
          <p:cNvCxnSpPr>
            <a:stCxn id="93" idx="2"/>
          </p:cNvCxnSpPr>
          <p:nvPr/>
        </p:nvCxnSpPr>
        <p:spPr>
          <a:xfrm flipH="1">
            <a:off x="6531714" y="2399094"/>
            <a:ext cx="430" cy="679549"/>
          </a:xfrm>
          <a:prstGeom prst="straightConnector1">
            <a:avLst/>
          </a:prstGeom>
          <a:noFill/>
          <a:ln w="6350" cap="flat" cmpd="sng" algn="ctr">
            <a:solidFill>
              <a:srgbClr val="00B050"/>
            </a:solidFill>
            <a:prstDash val="solid"/>
            <a:miter lim="800000"/>
            <a:headEnd type="triangle" w="med" len="med"/>
            <a:tailEnd type="none" w="med" len="med"/>
          </a:ln>
          <a:effectLst/>
        </p:spPr>
      </p:cxnSp>
      <p:sp>
        <p:nvSpPr>
          <p:cNvPr id="101" name="TextBox 100"/>
          <p:cNvSpPr txBox="1"/>
          <p:nvPr/>
        </p:nvSpPr>
        <p:spPr>
          <a:xfrm>
            <a:off x="3549561" y="3598916"/>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#1</a:t>
            </a:r>
          </a:p>
        </p:txBody>
      </p:sp>
      <p:sp>
        <p:nvSpPr>
          <p:cNvPr id="103" name="Oval 102"/>
          <p:cNvSpPr/>
          <p:nvPr/>
        </p:nvSpPr>
        <p:spPr>
          <a:xfrm>
            <a:off x="2228894" y="456980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2290306" y="464389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05" name="Oval 104"/>
          <p:cNvSpPr/>
          <p:nvPr/>
        </p:nvSpPr>
        <p:spPr>
          <a:xfrm>
            <a:off x="3312097" y="425835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6" name="TextBox 105"/>
          <p:cNvSpPr txBox="1"/>
          <p:nvPr/>
        </p:nvSpPr>
        <p:spPr>
          <a:xfrm>
            <a:off x="3373509" y="433243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07" name="Oval 106"/>
          <p:cNvSpPr/>
          <p:nvPr/>
        </p:nvSpPr>
        <p:spPr>
          <a:xfrm>
            <a:off x="3307874" y="496061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8" name="TextBox 107"/>
          <p:cNvSpPr txBox="1"/>
          <p:nvPr/>
        </p:nvSpPr>
        <p:spPr>
          <a:xfrm>
            <a:off x="3369286" y="503470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09" name="Straight Arrow Connector 108"/>
          <p:cNvCxnSpPr>
            <a:stCxn id="103" idx="6"/>
            <a:endCxn id="105" idx="2"/>
          </p:cNvCxnSpPr>
          <p:nvPr/>
        </p:nvCxnSpPr>
        <p:spPr>
          <a:xfrm flipV="1">
            <a:off x="2809319" y="4453752"/>
            <a:ext cx="502778" cy="311457"/>
          </a:xfrm>
          <a:prstGeom prst="straightConnector1">
            <a:avLst/>
          </a:prstGeom>
          <a:noFill/>
          <a:ln w="6350" cap="flat" cmpd="sng" algn="ctr">
            <a:solidFill>
              <a:srgbClr val="5B9BD5"/>
            </a:solidFill>
            <a:prstDash val="solid"/>
            <a:miter lim="800000"/>
            <a:tailEnd type="triangle"/>
          </a:ln>
          <a:effectLst/>
        </p:spPr>
      </p:cxnSp>
      <p:cxnSp>
        <p:nvCxnSpPr>
          <p:cNvPr id="110" name="Straight Arrow Connector 109"/>
          <p:cNvCxnSpPr>
            <a:stCxn id="103" idx="6"/>
            <a:endCxn id="107" idx="2"/>
          </p:cNvCxnSpPr>
          <p:nvPr/>
        </p:nvCxnSpPr>
        <p:spPr>
          <a:xfrm>
            <a:off x="2809319" y="4765209"/>
            <a:ext cx="498555" cy="390804"/>
          </a:xfrm>
          <a:prstGeom prst="straightConnector1">
            <a:avLst/>
          </a:prstGeom>
          <a:noFill/>
          <a:ln w="6350" cap="flat" cmpd="sng" algn="ctr">
            <a:solidFill>
              <a:srgbClr val="5B9BD5"/>
            </a:solidFill>
            <a:prstDash val="solid"/>
            <a:miter lim="800000"/>
            <a:tailEnd type="triangle"/>
          </a:ln>
          <a:effectLst/>
        </p:spPr>
      </p:cxnSp>
      <p:sp>
        <p:nvSpPr>
          <p:cNvPr id="119" name="TextBox 118"/>
          <p:cNvSpPr txBox="1"/>
          <p:nvPr/>
        </p:nvSpPr>
        <p:spPr>
          <a:xfrm>
            <a:off x="2925942" y="3348404"/>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20" name="TextBox 119"/>
          <p:cNvSpPr txBox="1"/>
          <p:nvPr/>
        </p:nvSpPr>
        <p:spPr>
          <a:xfrm>
            <a:off x="5002720" y="3371237"/>
            <a:ext cx="1584088"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(Can be simultaneous)</a:t>
            </a:r>
            <a:endParaRPr kumimoji="0" lang="en-US" sz="825" dirty="0">
              <a:solidFill>
                <a:prstClr val="black"/>
              </a:solidFill>
              <a:latin typeface="Calibri" panose="020F0502020204030204"/>
            </a:endParaRPr>
          </a:p>
        </p:txBody>
      </p:sp>
      <p:sp>
        <p:nvSpPr>
          <p:cNvPr id="124" name="Oval 123"/>
          <p:cNvSpPr/>
          <p:nvPr/>
        </p:nvSpPr>
        <p:spPr>
          <a:xfrm>
            <a:off x="4297540" y="425245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5" name="TextBox 124"/>
          <p:cNvSpPr txBox="1"/>
          <p:nvPr/>
        </p:nvSpPr>
        <p:spPr>
          <a:xfrm>
            <a:off x="4383585" y="4318964"/>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26" name="Oval 125"/>
          <p:cNvSpPr/>
          <p:nvPr/>
        </p:nvSpPr>
        <p:spPr>
          <a:xfrm>
            <a:off x="5305874" y="4254636"/>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7" name="TextBox 126"/>
          <p:cNvSpPr txBox="1"/>
          <p:nvPr/>
        </p:nvSpPr>
        <p:spPr>
          <a:xfrm>
            <a:off x="5367286" y="432872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cxnSp>
        <p:nvCxnSpPr>
          <p:cNvPr id="128" name="Straight Arrow Connector 127"/>
          <p:cNvCxnSpPr>
            <a:stCxn id="124" idx="6"/>
            <a:endCxn id="126" idx="2"/>
          </p:cNvCxnSpPr>
          <p:nvPr/>
        </p:nvCxnSpPr>
        <p:spPr>
          <a:xfrm>
            <a:off x="4877965" y="4447855"/>
            <a:ext cx="427909" cy="2183"/>
          </a:xfrm>
          <a:prstGeom prst="straightConnector1">
            <a:avLst/>
          </a:prstGeom>
          <a:noFill/>
          <a:ln w="6350" cap="flat" cmpd="sng" algn="ctr">
            <a:solidFill>
              <a:srgbClr val="FF0000"/>
            </a:solidFill>
            <a:prstDash val="solid"/>
            <a:miter lim="800000"/>
            <a:tailEnd type="triangle"/>
          </a:ln>
          <a:effectLst/>
        </p:spPr>
      </p:cxnSp>
      <p:sp>
        <p:nvSpPr>
          <p:cNvPr id="129" name="Oval 128"/>
          <p:cNvSpPr/>
          <p:nvPr/>
        </p:nvSpPr>
        <p:spPr>
          <a:xfrm>
            <a:off x="4304858" y="491504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0" name="TextBox 129"/>
          <p:cNvSpPr txBox="1"/>
          <p:nvPr/>
        </p:nvSpPr>
        <p:spPr>
          <a:xfrm>
            <a:off x="4390903" y="498155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31" name="Oval 130"/>
          <p:cNvSpPr/>
          <p:nvPr/>
        </p:nvSpPr>
        <p:spPr>
          <a:xfrm>
            <a:off x="5313191" y="4917224"/>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2" name="TextBox 131"/>
          <p:cNvSpPr txBox="1"/>
          <p:nvPr/>
        </p:nvSpPr>
        <p:spPr>
          <a:xfrm>
            <a:off x="5374604" y="499131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33" name="Straight Arrow Connector 132"/>
          <p:cNvCxnSpPr>
            <a:stCxn id="129" idx="6"/>
            <a:endCxn id="131" idx="2"/>
          </p:cNvCxnSpPr>
          <p:nvPr/>
        </p:nvCxnSpPr>
        <p:spPr>
          <a:xfrm>
            <a:off x="4885283" y="5110443"/>
            <a:ext cx="427909" cy="2183"/>
          </a:xfrm>
          <a:prstGeom prst="straightConnector1">
            <a:avLst/>
          </a:prstGeom>
          <a:noFill/>
          <a:ln w="6350" cap="flat" cmpd="sng" algn="ctr">
            <a:solidFill>
              <a:srgbClr val="00B050"/>
            </a:solidFill>
            <a:prstDash val="solid"/>
            <a:miter lim="800000"/>
            <a:tailEnd type="triangle"/>
          </a:ln>
          <a:effectLst/>
        </p:spPr>
      </p:cxnSp>
      <p:sp>
        <p:nvSpPr>
          <p:cNvPr id="139" name="TextBox 138"/>
          <p:cNvSpPr txBox="1"/>
          <p:nvPr/>
        </p:nvSpPr>
        <p:spPr>
          <a:xfrm>
            <a:off x="2739366" y="5574960"/>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141" name="TextBox 140"/>
          <p:cNvSpPr txBox="1"/>
          <p:nvPr/>
        </p:nvSpPr>
        <p:spPr>
          <a:xfrm>
            <a:off x="4473310" y="5422102"/>
            <a:ext cx="1793376" cy="507831"/>
          </a:xfrm>
          <a:prstGeom prst="rect">
            <a:avLst/>
          </a:prstGeom>
          <a:noFill/>
        </p:spPr>
        <p:txBody>
          <a:bodyPr wrap="none" rtlCol="0">
            <a:spAutoFit/>
          </a:bodyPr>
          <a:lstStyle/>
          <a:p>
            <a:pPr algn="ctr" eaLnBrk="1" fontAlgn="auto" hangingPunct="1">
              <a:spcBef>
                <a:spcPts val="0"/>
              </a:spcBef>
              <a:spcAft>
                <a:spcPts val="0"/>
              </a:spcAft>
            </a:pPr>
            <a:r>
              <a:rPr kumimoji="0" lang="en-US" sz="1350" dirty="0">
                <a:solidFill>
                  <a:prstClr val="black"/>
                </a:solidFill>
                <a:latin typeface="Calibri" panose="020F0502020204030204"/>
              </a:rPr>
              <a:t>Channel Measurement</a:t>
            </a:r>
          </a:p>
          <a:p>
            <a:pPr algn="ctr" eaLnBrk="1" fontAlgn="auto" hangingPunct="1">
              <a:spcBef>
                <a:spcPts val="0"/>
              </a:spcBef>
              <a:spcAft>
                <a:spcPts val="0"/>
              </a:spcAft>
            </a:pPr>
            <a:r>
              <a:rPr kumimoji="0" lang="en-US" sz="1350" dirty="0">
                <a:solidFill>
                  <a:prstClr val="black"/>
                </a:solidFill>
                <a:latin typeface="Calibri" panose="020F0502020204030204"/>
              </a:rPr>
              <a:t>Information</a:t>
            </a:r>
          </a:p>
        </p:txBody>
      </p:sp>
      <p:sp>
        <p:nvSpPr>
          <p:cNvPr id="5" name="TextBox 4"/>
          <p:cNvSpPr txBox="1"/>
          <p:nvPr/>
        </p:nvSpPr>
        <p:spPr>
          <a:xfrm>
            <a:off x="5520202" y="6111287"/>
            <a:ext cx="3366691" cy="461665"/>
          </a:xfrm>
          <a:prstGeom prst="rect">
            <a:avLst/>
          </a:prstGeom>
          <a:noFill/>
        </p:spPr>
        <p:txBody>
          <a:bodyPr wrap="none" rtlCol="0">
            <a:spAutoFit/>
          </a:bodyPr>
          <a:lstStyle/>
          <a:p>
            <a:r>
              <a:rPr lang="en-US" dirty="0" smtClean="0"/>
              <a:t>STA1: AP, STA2: Responder 1, STA3: Responder 2</a:t>
            </a:r>
          </a:p>
          <a:p>
            <a:endParaRPr lang="en-US" dirty="0"/>
          </a:p>
        </p:txBody>
      </p:sp>
      <p:sp>
        <p:nvSpPr>
          <p:cNvPr id="146" name="TextBox 145"/>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More than one feedback per burst.</a:t>
            </a:r>
            <a:endParaRPr lang="en-US" dirty="0"/>
          </a:p>
        </p:txBody>
      </p:sp>
      <p:sp>
        <p:nvSpPr>
          <p:cNvPr id="147" name="Rectangle 146"/>
          <p:cNvSpPr/>
          <p:nvPr/>
        </p:nvSpPr>
        <p:spPr>
          <a:xfrm>
            <a:off x="2257411" y="214383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8" name="TextBox 147"/>
          <p:cNvSpPr txBox="1"/>
          <p:nvPr/>
        </p:nvSpPr>
        <p:spPr>
          <a:xfrm>
            <a:off x="2264251" y="2143510"/>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9" name="Rectangle 148"/>
          <p:cNvSpPr/>
          <p:nvPr/>
        </p:nvSpPr>
        <p:spPr>
          <a:xfrm>
            <a:off x="2257411" y="258653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1" name="Rectangle 150"/>
          <p:cNvSpPr/>
          <p:nvPr/>
        </p:nvSpPr>
        <p:spPr>
          <a:xfrm>
            <a:off x="2257411" y="305600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3" name="Straight Arrow Connector 152"/>
          <p:cNvCxnSpPr/>
          <p:nvPr/>
        </p:nvCxnSpPr>
        <p:spPr>
          <a:xfrm flipH="1">
            <a:off x="2387156" y="2372816"/>
            <a:ext cx="1481" cy="209428"/>
          </a:xfrm>
          <a:prstGeom prst="straightConnector1">
            <a:avLst/>
          </a:prstGeom>
          <a:noFill/>
          <a:ln w="6350" cap="flat" cmpd="sng" algn="ctr">
            <a:solidFill>
              <a:srgbClr val="5B9BD5"/>
            </a:solidFill>
            <a:prstDash val="solid"/>
            <a:miter lim="800000"/>
            <a:tailEnd type="triangle"/>
          </a:ln>
          <a:effectLst/>
        </p:spPr>
      </p:cxnSp>
      <p:cxnSp>
        <p:nvCxnSpPr>
          <p:cNvPr id="154" name="Straight Arrow Connector 153"/>
          <p:cNvCxnSpPr/>
          <p:nvPr/>
        </p:nvCxnSpPr>
        <p:spPr>
          <a:xfrm flipH="1">
            <a:off x="2598674" y="2367590"/>
            <a:ext cx="7028" cy="693896"/>
          </a:xfrm>
          <a:prstGeom prst="straightConnector1">
            <a:avLst/>
          </a:prstGeom>
          <a:noFill/>
          <a:ln w="6350" cap="flat" cmpd="sng" algn="ctr">
            <a:solidFill>
              <a:srgbClr val="5B9BD5"/>
            </a:solidFill>
            <a:prstDash val="solid"/>
            <a:miter lim="800000"/>
            <a:tailEnd type="triangle"/>
          </a:ln>
          <a:effectLst/>
        </p:spPr>
      </p:cxnSp>
      <p:sp>
        <p:nvSpPr>
          <p:cNvPr id="155" name="Rectangle 154"/>
          <p:cNvSpPr/>
          <p:nvPr/>
        </p:nvSpPr>
        <p:spPr>
          <a:xfrm>
            <a:off x="4342467" y="215601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6" name="TextBox 155"/>
          <p:cNvSpPr txBox="1"/>
          <p:nvPr/>
        </p:nvSpPr>
        <p:spPr>
          <a:xfrm>
            <a:off x="4330813" y="2150646"/>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7" name="Rectangle 156"/>
          <p:cNvSpPr/>
          <p:nvPr/>
        </p:nvSpPr>
        <p:spPr>
          <a:xfrm>
            <a:off x="4342467" y="259870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9" name="Straight Arrow Connector 158"/>
          <p:cNvCxnSpPr/>
          <p:nvPr/>
        </p:nvCxnSpPr>
        <p:spPr>
          <a:xfrm flipH="1">
            <a:off x="4569598" y="2387018"/>
            <a:ext cx="1481" cy="209428"/>
          </a:xfrm>
          <a:prstGeom prst="straightConnector1">
            <a:avLst/>
          </a:prstGeom>
          <a:noFill/>
          <a:ln w="6350" cap="flat" cmpd="sng" algn="ctr">
            <a:solidFill>
              <a:srgbClr val="5B9BD5"/>
            </a:solidFill>
            <a:prstDash val="solid"/>
            <a:miter lim="800000"/>
            <a:tailEnd type="triangle"/>
          </a:ln>
          <a:effectLst/>
        </p:spPr>
      </p:cxnSp>
      <p:sp>
        <p:nvSpPr>
          <p:cNvPr id="160" name="TextBox 159"/>
          <p:cNvSpPr txBox="1"/>
          <p:nvPr/>
        </p:nvSpPr>
        <p:spPr>
          <a:xfrm>
            <a:off x="4311860" y="2573399"/>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61" name="Rectangle 160"/>
          <p:cNvSpPr/>
          <p:nvPr/>
        </p:nvSpPr>
        <p:spPr>
          <a:xfrm>
            <a:off x="5631913" y="215601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2" name="TextBox 161"/>
          <p:cNvSpPr txBox="1"/>
          <p:nvPr/>
        </p:nvSpPr>
        <p:spPr>
          <a:xfrm>
            <a:off x="5620259" y="2150646"/>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63" name="Rectangle 162"/>
          <p:cNvSpPr/>
          <p:nvPr/>
        </p:nvSpPr>
        <p:spPr>
          <a:xfrm>
            <a:off x="5658358" y="306676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5" name="TextBox 164"/>
          <p:cNvSpPr txBox="1"/>
          <p:nvPr/>
        </p:nvSpPr>
        <p:spPr>
          <a:xfrm>
            <a:off x="5627751" y="3041452"/>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cxnSp>
        <p:nvCxnSpPr>
          <p:cNvPr id="166" name="Straight Arrow Connector 165"/>
          <p:cNvCxnSpPr/>
          <p:nvPr/>
        </p:nvCxnSpPr>
        <p:spPr>
          <a:xfrm>
            <a:off x="5860870" y="2389184"/>
            <a:ext cx="0" cy="633685"/>
          </a:xfrm>
          <a:prstGeom prst="straightConnector1">
            <a:avLst/>
          </a:prstGeom>
          <a:noFill/>
          <a:ln w="6350" cap="flat" cmpd="sng" algn="ctr">
            <a:solidFill>
              <a:srgbClr val="5B9BD5"/>
            </a:solidFill>
            <a:prstDash val="solid"/>
            <a:miter lim="800000"/>
            <a:tailEnd type="triangle"/>
          </a:ln>
          <a:effectLst/>
        </p:spPr>
      </p:cxnSp>
      <p:sp>
        <p:nvSpPr>
          <p:cNvPr id="167" name="TextBox 166"/>
          <p:cNvSpPr txBox="1"/>
          <p:nvPr/>
        </p:nvSpPr>
        <p:spPr>
          <a:xfrm>
            <a:off x="2249946" y="2634734"/>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8" name="TextBox 167"/>
          <p:cNvSpPr txBox="1"/>
          <p:nvPr/>
        </p:nvSpPr>
        <p:spPr>
          <a:xfrm>
            <a:off x="2233967" y="3091934"/>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9" name="TextBox 168"/>
          <p:cNvSpPr txBox="1"/>
          <p:nvPr/>
        </p:nvSpPr>
        <p:spPr>
          <a:xfrm>
            <a:off x="6324600" y="3713900"/>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83"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3052905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09601"/>
            <a:ext cx="7772400" cy="1168918"/>
          </a:xfrm>
        </p:spPr>
        <p:txBody>
          <a:bodyPr/>
          <a:lstStyle/>
          <a:p>
            <a:r>
              <a:rPr lang="en-US" altLang="ko-KR" dirty="0" smtClean="0"/>
              <a:t>Illustrative Example: </a:t>
            </a:r>
            <a:br>
              <a:rPr lang="en-US" altLang="ko-KR" dirty="0" smtClean="0"/>
            </a:br>
            <a:r>
              <a:rPr lang="en-US" altLang="ko-KR" dirty="0" smtClean="0">
                <a:solidFill>
                  <a:schemeClr val="tx1"/>
                </a:solidFill>
              </a:rPr>
              <a:t>Explicit Feedbacks </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9</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40" name="Straight Connector 39"/>
          <p:cNvCxnSpPr/>
          <p:nvPr/>
        </p:nvCxnSpPr>
        <p:spPr>
          <a:xfrm>
            <a:off x="2642286" y="2318590"/>
            <a:ext cx="4264973" cy="19482"/>
          </a:xfrm>
          <a:prstGeom prst="line">
            <a:avLst/>
          </a:prstGeom>
          <a:noFill/>
          <a:ln w="6350" cap="flat" cmpd="sng" algn="ctr">
            <a:solidFill>
              <a:srgbClr val="5B9BD5"/>
            </a:solidFill>
            <a:prstDash val="solid"/>
            <a:miter lim="800000"/>
          </a:ln>
          <a:effectLst/>
        </p:spPr>
      </p:cxnSp>
      <p:cxnSp>
        <p:nvCxnSpPr>
          <p:cNvPr id="41" name="Straight Connector 40"/>
          <p:cNvCxnSpPr/>
          <p:nvPr/>
        </p:nvCxnSpPr>
        <p:spPr>
          <a:xfrm>
            <a:off x="2642286" y="2754163"/>
            <a:ext cx="4264973" cy="24737"/>
          </a:xfrm>
          <a:prstGeom prst="line">
            <a:avLst/>
          </a:prstGeom>
          <a:noFill/>
          <a:ln w="6350" cap="flat" cmpd="sng" algn="ctr">
            <a:solidFill>
              <a:srgbClr val="5B9BD5"/>
            </a:solidFill>
            <a:prstDash val="solid"/>
            <a:miter lim="800000"/>
          </a:ln>
          <a:effectLst/>
        </p:spPr>
      </p:cxnSp>
      <p:sp>
        <p:nvSpPr>
          <p:cNvPr id="48" name="TextBox 47"/>
          <p:cNvSpPr txBox="1"/>
          <p:nvPr/>
        </p:nvSpPr>
        <p:spPr>
          <a:xfrm>
            <a:off x="2288291" y="208775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49" name="TextBox 48"/>
          <p:cNvSpPr txBox="1"/>
          <p:nvPr/>
        </p:nvSpPr>
        <p:spPr>
          <a:xfrm>
            <a:off x="2191381" y="2529788"/>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50" name="TextBox 49"/>
          <p:cNvSpPr txBox="1"/>
          <p:nvPr/>
        </p:nvSpPr>
        <p:spPr>
          <a:xfrm>
            <a:off x="2288291" y="3012538"/>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68" name="Rectangle 67"/>
          <p:cNvSpPr/>
          <p:nvPr/>
        </p:nvSpPr>
        <p:spPr>
          <a:xfrm>
            <a:off x="3625781" y="2094428"/>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9" name="TextBox 68"/>
          <p:cNvSpPr txBox="1"/>
          <p:nvPr/>
        </p:nvSpPr>
        <p:spPr>
          <a:xfrm>
            <a:off x="3603614" y="211751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0" name="Rectangle 69"/>
          <p:cNvSpPr/>
          <p:nvPr/>
        </p:nvSpPr>
        <p:spPr>
          <a:xfrm>
            <a:off x="4310659" y="209014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1" name="TextBox 70"/>
          <p:cNvSpPr txBox="1"/>
          <p:nvPr/>
        </p:nvSpPr>
        <p:spPr>
          <a:xfrm>
            <a:off x="4288491" y="211322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72" name="Rectangle 71"/>
          <p:cNvSpPr/>
          <p:nvPr/>
        </p:nvSpPr>
        <p:spPr>
          <a:xfrm>
            <a:off x="3625781" y="253712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3" name="TextBox 72"/>
          <p:cNvSpPr txBox="1"/>
          <p:nvPr/>
        </p:nvSpPr>
        <p:spPr>
          <a:xfrm>
            <a:off x="3603614" y="2560207"/>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4" name="Rectangle 73"/>
          <p:cNvSpPr/>
          <p:nvPr/>
        </p:nvSpPr>
        <p:spPr>
          <a:xfrm>
            <a:off x="4310659" y="253283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5" name="TextBox 74"/>
          <p:cNvSpPr txBox="1"/>
          <p:nvPr/>
        </p:nvSpPr>
        <p:spPr>
          <a:xfrm>
            <a:off x="4288491" y="2555922"/>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76" name="Rectangle 75"/>
          <p:cNvSpPr/>
          <p:nvPr/>
        </p:nvSpPr>
        <p:spPr>
          <a:xfrm>
            <a:off x="3625781" y="3006604"/>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7" name="TextBox 76"/>
          <p:cNvSpPr txBox="1"/>
          <p:nvPr/>
        </p:nvSpPr>
        <p:spPr>
          <a:xfrm>
            <a:off x="3603614" y="3029686"/>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8" name="Rectangle 77"/>
          <p:cNvSpPr/>
          <p:nvPr/>
        </p:nvSpPr>
        <p:spPr>
          <a:xfrm>
            <a:off x="4310659" y="300231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9" name="TextBox 78"/>
          <p:cNvSpPr txBox="1"/>
          <p:nvPr/>
        </p:nvSpPr>
        <p:spPr>
          <a:xfrm>
            <a:off x="4288491" y="302540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cxnSp>
        <p:nvCxnSpPr>
          <p:cNvPr id="80" name="Straight Arrow Connector 79"/>
          <p:cNvCxnSpPr/>
          <p:nvPr/>
        </p:nvCxnSpPr>
        <p:spPr>
          <a:xfrm flipH="1">
            <a:off x="3755526" y="2323411"/>
            <a:ext cx="1481" cy="209428"/>
          </a:xfrm>
          <a:prstGeom prst="straightConnector1">
            <a:avLst/>
          </a:prstGeom>
          <a:noFill/>
          <a:ln w="6350" cap="flat" cmpd="sng" algn="ctr">
            <a:solidFill>
              <a:srgbClr val="5B9BD5"/>
            </a:solidFill>
            <a:prstDash val="solid"/>
            <a:miter lim="800000"/>
            <a:tailEnd type="triangle"/>
          </a:ln>
          <a:effectLst/>
        </p:spPr>
      </p:cxnSp>
      <p:cxnSp>
        <p:nvCxnSpPr>
          <p:cNvPr id="81" name="Straight Arrow Connector 80"/>
          <p:cNvCxnSpPr/>
          <p:nvPr/>
        </p:nvCxnSpPr>
        <p:spPr>
          <a:xfrm flipH="1">
            <a:off x="4442756" y="2316431"/>
            <a:ext cx="1481" cy="209428"/>
          </a:xfrm>
          <a:prstGeom prst="straightConnector1">
            <a:avLst/>
          </a:prstGeom>
          <a:noFill/>
          <a:ln w="6350" cap="flat" cmpd="sng" algn="ctr">
            <a:solidFill>
              <a:srgbClr val="5B9BD5"/>
            </a:solidFill>
            <a:prstDash val="dash"/>
            <a:miter lim="800000"/>
            <a:tailEnd type="triangle"/>
          </a:ln>
          <a:effectLst/>
        </p:spPr>
      </p:cxnSp>
      <p:cxnSp>
        <p:nvCxnSpPr>
          <p:cNvPr id="82" name="Straight Arrow Connector 81"/>
          <p:cNvCxnSpPr/>
          <p:nvPr/>
        </p:nvCxnSpPr>
        <p:spPr>
          <a:xfrm flipH="1">
            <a:off x="3967044" y="2318185"/>
            <a:ext cx="7028" cy="693896"/>
          </a:xfrm>
          <a:prstGeom prst="straightConnector1">
            <a:avLst/>
          </a:prstGeom>
          <a:noFill/>
          <a:ln w="6350" cap="flat" cmpd="sng" algn="ctr">
            <a:solidFill>
              <a:srgbClr val="5B9BD5"/>
            </a:solidFill>
            <a:prstDash val="solid"/>
            <a:miter lim="800000"/>
            <a:tailEnd type="triangle"/>
          </a:ln>
          <a:effectLst/>
        </p:spPr>
      </p:cxnSp>
      <p:cxnSp>
        <p:nvCxnSpPr>
          <p:cNvPr id="83" name="Straight Arrow Connector 82"/>
          <p:cNvCxnSpPr/>
          <p:nvPr/>
        </p:nvCxnSpPr>
        <p:spPr>
          <a:xfrm flipH="1">
            <a:off x="4664654" y="2321122"/>
            <a:ext cx="7028" cy="693896"/>
          </a:xfrm>
          <a:prstGeom prst="straightConnector1">
            <a:avLst/>
          </a:prstGeom>
          <a:noFill/>
          <a:ln w="6350" cap="flat" cmpd="sng" algn="ctr">
            <a:solidFill>
              <a:srgbClr val="5B9BD5"/>
            </a:solidFill>
            <a:prstDash val="solid"/>
            <a:miter lim="800000"/>
            <a:tailEnd type="triangle"/>
          </a:ln>
          <a:effectLst/>
        </p:spPr>
      </p:cxnSp>
      <p:sp>
        <p:nvSpPr>
          <p:cNvPr id="96" name="Rectangle 95"/>
          <p:cNvSpPr/>
          <p:nvPr/>
        </p:nvSpPr>
        <p:spPr>
          <a:xfrm>
            <a:off x="5762851" y="2999953"/>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7" name="TextBox 96"/>
          <p:cNvSpPr txBox="1"/>
          <p:nvPr/>
        </p:nvSpPr>
        <p:spPr>
          <a:xfrm>
            <a:off x="5724553" y="3027321"/>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2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sp>
        <p:nvSpPr>
          <p:cNvPr id="98" name="Rectangle 97"/>
          <p:cNvSpPr/>
          <p:nvPr/>
        </p:nvSpPr>
        <p:spPr>
          <a:xfrm>
            <a:off x="5750215" y="2531447"/>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9" name="TextBox 98"/>
          <p:cNvSpPr txBox="1"/>
          <p:nvPr/>
        </p:nvSpPr>
        <p:spPr>
          <a:xfrm>
            <a:off x="5711917" y="2558815"/>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2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cxnSp>
        <p:nvCxnSpPr>
          <p:cNvPr id="100" name="Straight Arrow Connector 99"/>
          <p:cNvCxnSpPr>
            <a:stCxn id="98" idx="2"/>
          </p:cNvCxnSpPr>
          <p:nvPr/>
        </p:nvCxnSpPr>
        <p:spPr>
          <a:xfrm>
            <a:off x="5966314" y="2761086"/>
            <a:ext cx="4328" cy="222230"/>
          </a:xfrm>
          <a:prstGeom prst="straightConnector1">
            <a:avLst/>
          </a:prstGeom>
          <a:noFill/>
          <a:ln w="6350" cap="flat" cmpd="sng" algn="ctr">
            <a:solidFill>
              <a:srgbClr val="FFC000"/>
            </a:solidFill>
            <a:prstDash val="solid"/>
            <a:miter lim="800000"/>
            <a:headEnd type="triangle" w="med" len="med"/>
            <a:tailEnd type="none" w="med" len="med"/>
          </a:ln>
          <a:effectLst/>
        </p:spPr>
      </p:cxnSp>
      <p:sp>
        <p:nvSpPr>
          <p:cNvPr id="102" name="TextBox 101"/>
          <p:cNvSpPr txBox="1"/>
          <p:nvPr/>
        </p:nvSpPr>
        <p:spPr>
          <a:xfrm>
            <a:off x="3834875" y="3550665"/>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#2</a:t>
            </a:r>
          </a:p>
        </p:txBody>
      </p:sp>
      <p:sp>
        <p:nvSpPr>
          <p:cNvPr id="111" name="Oval 110"/>
          <p:cNvSpPr/>
          <p:nvPr/>
        </p:nvSpPr>
        <p:spPr>
          <a:xfrm>
            <a:off x="2519441" y="430722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2" name="TextBox 111"/>
          <p:cNvSpPr txBox="1"/>
          <p:nvPr/>
        </p:nvSpPr>
        <p:spPr>
          <a:xfrm>
            <a:off x="2580853" y="438131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13" name="Oval 112"/>
          <p:cNvSpPr/>
          <p:nvPr/>
        </p:nvSpPr>
        <p:spPr>
          <a:xfrm>
            <a:off x="3602644" y="3995770"/>
            <a:ext cx="580425" cy="390804"/>
          </a:xfrm>
          <a:prstGeom prst="ellipse">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4" name="TextBox 113"/>
          <p:cNvSpPr txBox="1"/>
          <p:nvPr/>
        </p:nvSpPr>
        <p:spPr>
          <a:xfrm>
            <a:off x="3664057" y="406985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15" name="Oval 114"/>
          <p:cNvSpPr/>
          <p:nvPr/>
        </p:nvSpPr>
        <p:spPr>
          <a:xfrm>
            <a:off x="3598421" y="469803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6" name="TextBox 115"/>
          <p:cNvSpPr txBox="1"/>
          <p:nvPr/>
        </p:nvSpPr>
        <p:spPr>
          <a:xfrm>
            <a:off x="3659833" y="477212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17" name="Straight Arrow Connector 116"/>
          <p:cNvCxnSpPr>
            <a:stCxn id="111" idx="6"/>
            <a:endCxn id="113" idx="2"/>
          </p:cNvCxnSpPr>
          <p:nvPr/>
        </p:nvCxnSpPr>
        <p:spPr>
          <a:xfrm flipV="1">
            <a:off x="3099867" y="4191172"/>
            <a:ext cx="502778" cy="311457"/>
          </a:xfrm>
          <a:prstGeom prst="straightConnector1">
            <a:avLst/>
          </a:prstGeom>
          <a:noFill/>
          <a:ln w="6350" cap="flat" cmpd="sng" algn="ctr">
            <a:solidFill>
              <a:srgbClr val="5B9BD5"/>
            </a:solidFill>
            <a:prstDash val="dash"/>
            <a:miter lim="800000"/>
            <a:tailEnd type="triangle"/>
          </a:ln>
          <a:effectLst/>
        </p:spPr>
      </p:cxnSp>
      <p:cxnSp>
        <p:nvCxnSpPr>
          <p:cNvPr id="118" name="Straight Arrow Connector 117"/>
          <p:cNvCxnSpPr>
            <a:stCxn id="111" idx="6"/>
            <a:endCxn id="115" idx="2"/>
          </p:cNvCxnSpPr>
          <p:nvPr/>
        </p:nvCxnSpPr>
        <p:spPr>
          <a:xfrm>
            <a:off x="3099866" y="4502629"/>
            <a:ext cx="498555" cy="390804"/>
          </a:xfrm>
          <a:prstGeom prst="straightConnector1">
            <a:avLst/>
          </a:prstGeom>
          <a:noFill/>
          <a:ln w="6350" cap="flat" cmpd="sng" algn="ctr">
            <a:solidFill>
              <a:srgbClr val="5B9BD5"/>
            </a:solidFill>
            <a:prstDash val="solid"/>
            <a:miter lim="800000"/>
            <a:tailEnd type="triangle"/>
          </a:ln>
          <a:effectLst/>
        </p:spPr>
      </p:cxnSp>
      <p:cxnSp>
        <p:nvCxnSpPr>
          <p:cNvPr id="121" name="Straight Connector 120"/>
          <p:cNvCxnSpPr/>
          <p:nvPr/>
        </p:nvCxnSpPr>
        <p:spPr>
          <a:xfrm>
            <a:off x="2642286" y="3235064"/>
            <a:ext cx="4197918" cy="810"/>
          </a:xfrm>
          <a:prstGeom prst="line">
            <a:avLst/>
          </a:prstGeom>
          <a:noFill/>
          <a:ln w="6350" cap="flat" cmpd="sng" algn="ctr">
            <a:solidFill>
              <a:srgbClr val="5B9BD5"/>
            </a:solidFill>
            <a:prstDash val="solid"/>
            <a:miter lim="800000"/>
          </a:ln>
          <a:effectLst/>
        </p:spPr>
      </p:cxnSp>
      <p:sp>
        <p:nvSpPr>
          <p:cNvPr id="122" name="TextBox 121"/>
          <p:cNvSpPr txBox="1"/>
          <p:nvPr/>
        </p:nvSpPr>
        <p:spPr>
          <a:xfrm>
            <a:off x="3581447" y="3289324"/>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23" name="TextBox 122"/>
          <p:cNvSpPr txBox="1"/>
          <p:nvPr/>
        </p:nvSpPr>
        <p:spPr>
          <a:xfrm>
            <a:off x="5271166" y="3358688"/>
            <a:ext cx="619080"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a:t>
            </a:r>
            <a:endParaRPr kumimoji="0" lang="en-US" sz="825" dirty="0">
              <a:solidFill>
                <a:prstClr val="black"/>
              </a:solidFill>
              <a:latin typeface="Calibri" panose="020F0502020204030204"/>
            </a:endParaRPr>
          </a:p>
        </p:txBody>
      </p:sp>
      <p:sp>
        <p:nvSpPr>
          <p:cNvPr id="134" name="Oval 133"/>
          <p:cNvSpPr/>
          <p:nvPr/>
        </p:nvSpPr>
        <p:spPr>
          <a:xfrm>
            <a:off x="4552468" y="426821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5" name="TextBox 134"/>
          <p:cNvSpPr txBox="1"/>
          <p:nvPr/>
        </p:nvSpPr>
        <p:spPr>
          <a:xfrm>
            <a:off x="4638513" y="433472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36" name="Oval 135"/>
          <p:cNvSpPr/>
          <p:nvPr/>
        </p:nvSpPr>
        <p:spPr>
          <a:xfrm>
            <a:off x="5560801" y="427039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7" name="TextBox 136"/>
          <p:cNvSpPr txBox="1"/>
          <p:nvPr/>
        </p:nvSpPr>
        <p:spPr>
          <a:xfrm>
            <a:off x="5622214" y="434448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38" name="Straight Arrow Connector 137"/>
          <p:cNvCxnSpPr>
            <a:stCxn id="134" idx="6"/>
            <a:endCxn id="136" idx="2"/>
          </p:cNvCxnSpPr>
          <p:nvPr/>
        </p:nvCxnSpPr>
        <p:spPr>
          <a:xfrm>
            <a:off x="5132893" y="4463613"/>
            <a:ext cx="427909" cy="2183"/>
          </a:xfrm>
          <a:prstGeom prst="straightConnector1">
            <a:avLst/>
          </a:prstGeom>
          <a:noFill/>
          <a:ln w="6350" cap="flat" cmpd="sng" algn="ctr">
            <a:solidFill>
              <a:srgbClr val="FFC000"/>
            </a:solidFill>
            <a:prstDash val="solid"/>
            <a:miter lim="800000"/>
            <a:tailEnd type="triangle"/>
          </a:ln>
          <a:effectLst/>
        </p:spPr>
      </p:cxnSp>
      <p:sp>
        <p:nvSpPr>
          <p:cNvPr id="140" name="TextBox 139"/>
          <p:cNvSpPr txBox="1"/>
          <p:nvPr/>
        </p:nvSpPr>
        <p:spPr>
          <a:xfrm>
            <a:off x="3212257" y="5245115"/>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142" name="TextBox 141"/>
          <p:cNvSpPr txBox="1"/>
          <p:nvPr/>
        </p:nvSpPr>
        <p:spPr>
          <a:xfrm>
            <a:off x="4933641" y="4806630"/>
            <a:ext cx="1177823" cy="715581"/>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Channel</a:t>
            </a:r>
          </a:p>
          <a:p>
            <a:pPr eaLnBrk="1" fontAlgn="auto" hangingPunct="1">
              <a:spcBef>
                <a:spcPts val="0"/>
              </a:spcBef>
              <a:spcAft>
                <a:spcPts val="0"/>
              </a:spcAft>
            </a:pPr>
            <a:r>
              <a:rPr kumimoji="0" lang="en-US" sz="1350" dirty="0" smtClean="0">
                <a:latin typeface="Calibri" panose="020F0502020204030204"/>
              </a:rPr>
              <a:t>Measurement</a:t>
            </a:r>
          </a:p>
          <a:p>
            <a:pPr eaLnBrk="1" fontAlgn="auto" hangingPunct="1">
              <a:spcBef>
                <a:spcPts val="0"/>
              </a:spcBef>
              <a:spcAft>
                <a:spcPts val="0"/>
              </a:spcAft>
            </a:pPr>
            <a:r>
              <a:rPr kumimoji="0" lang="en-US" sz="1350" dirty="0" smtClean="0">
                <a:latin typeface="Calibri" panose="020F0502020204030204"/>
              </a:rPr>
              <a:t>Information</a:t>
            </a:r>
            <a:endParaRPr kumimoji="0" lang="en-US" sz="1350" dirty="0">
              <a:latin typeface="Calibri" panose="020F0502020204030204"/>
            </a:endParaRPr>
          </a:p>
        </p:txBody>
      </p:sp>
      <p:sp>
        <p:nvSpPr>
          <p:cNvPr id="143" name="TextBox 142"/>
          <p:cNvSpPr txBox="1"/>
          <p:nvPr/>
        </p:nvSpPr>
        <p:spPr>
          <a:xfrm>
            <a:off x="7017070" y="2137613"/>
            <a:ext cx="2154757" cy="727122"/>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Channel </a:t>
            </a:r>
            <a:r>
              <a:rPr kumimoji="0" lang="en-US" sz="825" dirty="0" smtClean="0">
                <a:latin typeface="Calibri" panose="020F0502020204030204"/>
              </a:rPr>
              <a:t>Measurement</a:t>
            </a:r>
            <a:r>
              <a:rPr kumimoji="0" lang="en-US" sz="825" dirty="0" smtClean="0">
                <a:solidFill>
                  <a:prstClr val="black"/>
                </a:solidFill>
                <a:latin typeface="Calibri" panose="020F0502020204030204"/>
              </a:rPr>
              <a:t> information </a:t>
            </a:r>
            <a:r>
              <a:rPr kumimoji="0" lang="en-US" sz="825" dirty="0">
                <a:solidFill>
                  <a:prstClr val="black"/>
                </a:solidFill>
                <a:latin typeface="Calibri" panose="020F0502020204030204"/>
              </a:rPr>
              <a:t>Available:</a:t>
            </a:r>
          </a:p>
          <a:p>
            <a:pPr eaLnBrk="1" fontAlgn="auto" hangingPunct="1">
              <a:spcBef>
                <a:spcPts val="0"/>
              </a:spcBef>
              <a:spcAft>
                <a:spcPts val="0"/>
              </a:spcAft>
            </a:pPr>
            <a:r>
              <a:rPr kumimoji="0" lang="en-US" sz="825" dirty="0">
                <a:solidFill>
                  <a:prstClr val="black"/>
                </a:solidFill>
                <a:latin typeface="Calibri" panose="020F0502020204030204"/>
              </a:rPr>
              <a:t>@ Initiator (</a:t>
            </a:r>
            <a:r>
              <a:rPr kumimoji="0" lang="en-US" sz="825" dirty="0" smtClean="0">
                <a:solidFill>
                  <a:prstClr val="black"/>
                </a:solidFill>
                <a:latin typeface="Calibri" panose="020F0502020204030204"/>
              </a:rPr>
              <a:t>STA1: AP)</a:t>
            </a:r>
            <a:endParaRPr kumimoji="0" lang="en-US" sz="825" dirty="0">
              <a:solidFill>
                <a:prstClr val="black"/>
              </a:solidFill>
              <a:latin typeface="Calibri" panose="020F0502020204030204"/>
            </a:endParaRPr>
          </a:p>
          <a:p>
            <a:pPr algn="ctr" eaLnBrk="1" fontAlgn="auto" hangingPunct="1">
              <a:spcBef>
                <a:spcPts val="0"/>
              </a:spcBef>
              <a:spcAft>
                <a:spcPts val="0"/>
              </a:spcAft>
            </a:pPr>
            <a:r>
              <a:rPr kumimoji="0" lang="en-US" sz="825" dirty="0">
                <a:solidFill>
                  <a:prstClr val="black"/>
                </a:solidFill>
                <a:latin typeface="Calibri" panose="020F0502020204030204"/>
              </a:rPr>
              <a:t>STA 1 </a:t>
            </a:r>
            <a:r>
              <a:rPr kumimoji="0" lang="en-US" sz="825" dirty="0">
                <a:solidFill>
                  <a:prstClr val="black"/>
                </a:solidFill>
                <a:latin typeface="Calibri" panose="020F0502020204030204"/>
                <a:sym typeface="Wingdings" panose="05000000000000000000" pitchFamily="2" charset="2"/>
              </a:rPr>
              <a:t>&amp;</a:t>
            </a:r>
            <a:r>
              <a:rPr kumimoji="0" lang="en-US" sz="825" dirty="0" smtClean="0">
                <a:solidFill>
                  <a:prstClr val="black"/>
                </a:solidFill>
                <a:latin typeface="Calibri" panose="020F0502020204030204"/>
                <a:sym typeface="Wingdings" panose="05000000000000000000" pitchFamily="2" charset="2"/>
              </a:rPr>
              <a:t> 2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1 </a:t>
            </a:r>
            <a:r>
              <a:rPr kumimoji="0" lang="en-US" sz="825" dirty="0" smtClean="0">
                <a:solidFill>
                  <a:prstClr val="black"/>
                </a:solidFill>
                <a:latin typeface="Calibri" panose="020F0502020204030204"/>
                <a:sym typeface="Wingdings" panose="05000000000000000000" pitchFamily="2" charset="2"/>
              </a:rPr>
              <a:t>&amp; 3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2 </a:t>
            </a:r>
            <a:r>
              <a:rPr kumimoji="0" lang="en-US" sz="825" dirty="0" smtClean="0">
                <a:solidFill>
                  <a:prstClr val="black"/>
                </a:solidFill>
                <a:latin typeface="Calibri" panose="020F0502020204030204"/>
                <a:sym typeface="Wingdings" panose="05000000000000000000" pitchFamily="2" charset="2"/>
              </a:rPr>
              <a:t>&amp; 3 (Burst #2)</a:t>
            </a:r>
            <a:endParaRPr kumimoji="0" lang="en-US" sz="825" dirty="0">
              <a:solidFill>
                <a:prstClr val="black"/>
              </a:solidFill>
              <a:latin typeface="Calibri" panose="020F0502020204030204"/>
            </a:endParaRPr>
          </a:p>
        </p:txBody>
      </p:sp>
      <p:cxnSp>
        <p:nvCxnSpPr>
          <p:cNvPr id="144" name="Straight Arrow Connector 143"/>
          <p:cNvCxnSpPr>
            <a:stCxn id="143" idx="1"/>
          </p:cNvCxnSpPr>
          <p:nvPr/>
        </p:nvCxnSpPr>
        <p:spPr>
          <a:xfrm flipH="1">
            <a:off x="6178058" y="2501174"/>
            <a:ext cx="839012" cy="283351"/>
          </a:xfrm>
          <a:prstGeom prst="straightConnector1">
            <a:avLst/>
          </a:prstGeom>
          <a:noFill/>
          <a:ln w="6350" cap="flat" cmpd="sng" algn="ctr">
            <a:solidFill>
              <a:srgbClr val="5B9BD5"/>
            </a:solidFill>
            <a:prstDash val="solid"/>
            <a:miter lim="800000"/>
            <a:tailEnd type="triangle"/>
          </a:ln>
          <a:effectLst/>
        </p:spPr>
      </p:cxnSp>
      <p:sp>
        <p:nvSpPr>
          <p:cNvPr id="5" name="TextBox 4"/>
          <p:cNvSpPr txBox="1"/>
          <p:nvPr/>
        </p:nvSpPr>
        <p:spPr>
          <a:xfrm>
            <a:off x="5520202" y="6111287"/>
            <a:ext cx="3366691" cy="461665"/>
          </a:xfrm>
          <a:prstGeom prst="rect">
            <a:avLst/>
          </a:prstGeom>
          <a:noFill/>
        </p:spPr>
        <p:txBody>
          <a:bodyPr wrap="none" rtlCol="0">
            <a:spAutoFit/>
          </a:bodyPr>
          <a:lstStyle/>
          <a:p>
            <a:r>
              <a:rPr lang="en-US" dirty="0" smtClean="0"/>
              <a:t>STA1: AP, STA2: Responder 1, STA3: Responder 2</a:t>
            </a:r>
          </a:p>
          <a:p>
            <a:endParaRPr lang="en-US" dirty="0"/>
          </a:p>
        </p:txBody>
      </p:sp>
      <p:sp>
        <p:nvSpPr>
          <p:cNvPr id="146" name="TextBox 145"/>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More than one feedback per burst.</a:t>
            </a:r>
            <a:endParaRPr lang="en-US" dirty="0"/>
          </a:p>
        </p:txBody>
      </p:sp>
      <p:sp>
        <p:nvSpPr>
          <p:cNvPr id="163" name="Rectangle 162"/>
          <p:cNvSpPr/>
          <p:nvPr/>
        </p:nvSpPr>
        <p:spPr>
          <a:xfrm>
            <a:off x="2933885" y="252520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4" name="TextBox 163"/>
          <p:cNvSpPr txBox="1"/>
          <p:nvPr/>
        </p:nvSpPr>
        <p:spPr>
          <a:xfrm>
            <a:off x="2934140" y="2556446"/>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5" name="Rectangle 164"/>
          <p:cNvSpPr/>
          <p:nvPr/>
        </p:nvSpPr>
        <p:spPr>
          <a:xfrm>
            <a:off x="2926376" y="299069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6" name="Rectangle 165"/>
          <p:cNvSpPr/>
          <p:nvPr/>
        </p:nvSpPr>
        <p:spPr>
          <a:xfrm>
            <a:off x="2935242" y="208745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67" name="Straight Arrow Connector 166"/>
          <p:cNvCxnSpPr/>
          <p:nvPr/>
        </p:nvCxnSpPr>
        <p:spPr>
          <a:xfrm flipH="1">
            <a:off x="3063630" y="2754188"/>
            <a:ext cx="1481" cy="209428"/>
          </a:xfrm>
          <a:prstGeom prst="straightConnector1">
            <a:avLst/>
          </a:prstGeom>
          <a:noFill/>
          <a:ln w="6350" cap="flat" cmpd="sng" algn="ctr">
            <a:solidFill>
              <a:srgbClr val="5B9BD5"/>
            </a:solidFill>
            <a:prstDash val="solid"/>
            <a:miter lim="800000"/>
            <a:tailEnd type="triangle"/>
          </a:ln>
          <a:effectLst/>
        </p:spPr>
      </p:cxnSp>
      <p:cxnSp>
        <p:nvCxnSpPr>
          <p:cNvPr id="168" name="Straight Arrow Connector 167"/>
          <p:cNvCxnSpPr>
            <a:stCxn id="163" idx="0"/>
          </p:cNvCxnSpPr>
          <p:nvPr/>
        </p:nvCxnSpPr>
        <p:spPr>
          <a:xfrm flipV="1">
            <a:off x="3166116" y="2318293"/>
            <a:ext cx="2794" cy="206912"/>
          </a:xfrm>
          <a:prstGeom prst="straightConnector1">
            <a:avLst/>
          </a:prstGeom>
          <a:noFill/>
          <a:ln w="6350" cap="flat" cmpd="sng" algn="ctr">
            <a:solidFill>
              <a:srgbClr val="5B9BD5"/>
            </a:solidFill>
            <a:prstDash val="solid"/>
            <a:miter lim="800000"/>
            <a:tailEnd type="triangle"/>
          </a:ln>
          <a:effectLst/>
        </p:spPr>
      </p:cxnSp>
      <p:sp>
        <p:nvSpPr>
          <p:cNvPr id="169" name="TextBox 168"/>
          <p:cNvSpPr txBox="1"/>
          <p:nvPr/>
        </p:nvSpPr>
        <p:spPr>
          <a:xfrm>
            <a:off x="2918655" y="2996793"/>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70" name="TextBox 169"/>
          <p:cNvSpPr txBox="1"/>
          <p:nvPr/>
        </p:nvSpPr>
        <p:spPr>
          <a:xfrm>
            <a:off x="2911250" y="2107895"/>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71" name="Rectangle 170"/>
          <p:cNvSpPr/>
          <p:nvPr/>
        </p:nvSpPr>
        <p:spPr>
          <a:xfrm>
            <a:off x="5062152" y="2530904"/>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72" name="TextBox 171"/>
          <p:cNvSpPr txBox="1"/>
          <p:nvPr/>
        </p:nvSpPr>
        <p:spPr>
          <a:xfrm>
            <a:off x="5050498" y="2525537"/>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73" name="Rectangle 172"/>
          <p:cNvSpPr/>
          <p:nvPr/>
        </p:nvSpPr>
        <p:spPr>
          <a:xfrm>
            <a:off x="5063868" y="300487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74" name="Straight Arrow Connector 173"/>
          <p:cNvCxnSpPr/>
          <p:nvPr/>
        </p:nvCxnSpPr>
        <p:spPr>
          <a:xfrm flipH="1">
            <a:off x="5286230" y="2780935"/>
            <a:ext cx="1481" cy="209428"/>
          </a:xfrm>
          <a:prstGeom prst="straightConnector1">
            <a:avLst/>
          </a:prstGeom>
          <a:noFill/>
          <a:ln w="6350" cap="flat" cmpd="sng" algn="ctr">
            <a:solidFill>
              <a:srgbClr val="5B9BD5"/>
            </a:solidFill>
            <a:prstDash val="solid"/>
            <a:miter lim="800000"/>
            <a:tailEnd type="triangle"/>
          </a:ln>
          <a:effectLst/>
        </p:spPr>
      </p:cxnSp>
      <p:sp>
        <p:nvSpPr>
          <p:cNvPr id="175" name="TextBox 174"/>
          <p:cNvSpPr txBox="1"/>
          <p:nvPr/>
        </p:nvSpPr>
        <p:spPr>
          <a:xfrm>
            <a:off x="5033261" y="2979561"/>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76" name="TextBox 175"/>
          <p:cNvSpPr txBox="1"/>
          <p:nvPr/>
        </p:nvSpPr>
        <p:spPr>
          <a:xfrm>
            <a:off x="6277910" y="3370940"/>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85"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a:t>
            </a:r>
            <a:r>
              <a:rPr lang="en-US" altLang="ko-KR" dirty="0" smtClean="0"/>
              <a:t>, </a:t>
            </a:r>
            <a:r>
              <a:rPr lang="en-US" altLang="ko-KR" dirty="0" smtClean="0"/>
              <a:t>2021</a:t>
            </a:r>
            <a:endParaRPr lang="en-US" altLang="ko-KR" dirty="0"/>
          </a:p>
        </p:txBody>
      </p:sp>
    </p:spTree>
    <p:extLst>
      <p:ext uri="{BB962C8B-B14F-4D97-AF65-F5344CB8AC3E}">
        <p14:creationId xmlns:p14="http://schemas.microsoft.com/office/powerpoint/2010/main" val="3812811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369515</TotalTime>
  <Words>1887</Words>
  <Application>Microsoft Office PowerPoint</Application>
  <PresentationFormat>On-screen Show (4:3)</PresentationFormat>
  <Paragraphs>373</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굴림</vt:lpstr>
      <vt:lpstr>맑은 고딕</vt:lpstr>
      <vt:lpstr>Arial</vt:lpstr>
      <vt:lpstr>Calibri</vt:lpstr>
      <vt:lpstr>Times New Roman</vt:lpstr>
      <vt:lpstr>Wingdings</vt:lpstr>
      <vt:lpstr>802-11-Submission</vt:lpstr>
      <vt:lpstr>Collaborative WLAN Sensing – Follow Ups</vt:lpstr>
      <vt:lpstr>Introduction </vt:lpstr>
      <vt:lpstr>Recap: Example – Home Security</vt:lpstr>
      <vt:lpstr>Recap: Example – Home Security (Cont’d)</vt:lpstr>
      <vt:lpstr>Recap: Example – Home Security (Cont’d)</vt:lpstr>
      <vt:lpstr>Recap: Example – Home Security (Cont’d)</vt:lpstr>
      <vt:lpstr>Recap: Example – Home Security (Cont’d)</vt:lpstr>
      <vt:lpstr>Illustrative Example:  Explicit Feedbacks </vt:lpstr>
      <vt:lpstr>Illustrative Example:  Explicit Feedbacks </vt:lpstr>
      <vt:lpstr>Illustrative Example:  Implicit Sensing Measurement + Explicit Feedbacks</vt:lpstr>
      <vt:lpstr>Illustrative Example:  Implicit Sensing Measurement + Explicit Feedbacks</vt:lpstr>
      <vt:lpstr>Benefits</vt:lpstr>
      <vt:lpstr>Benefits (Cont’d)</vt:lpstr>
      <vt:lpstr>Summary </vt:lpstr>
      <vt:lpstr>References </vt:lpstr>
      <vt:lpstr>SP #1 </vt:lpstr>
      <vt:lpstr>SP #2 </vt:lpstr>
    </vt:vector>
  </TitlesOfParts>
  <Company>LG Electronics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Information update procedure</dc:title>
  <dc:creator>dongguk.lim@lge.com</dc:creator>
  <cp:lastModifiedBy>SANG GOOK KIM/LGEMR Communication Part(sanggook.kim@lge.com)</cp:lastModifiedBy>
  <cp:revision>5208</cp:revision>
  <cp:lastPrinted>2017-07-07T02:11:09Z</cp:lastPrinted>
  <dcterms:created xsi:type="dcterms:W3CDTF">2007-05-21T21:00:37Z</dcterms:created>
  <dcterms:modified xsi:type="dcterms:W3CDTF">2021-02-01T01:27:00Z</dcterms:modified>
</cp:coreProperties>
</file>