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4"/>
  </p:sldMasterIdLst>
  <p:notesMasterIdLst>
    <p:notesMasterId r:id="rId15"/>
  </p:notesMasterIdLst>
  <p:handoutMasterIdLst>
    <p:handoutMasterId r:id="rId16"/>
  </p:handoutMasterIdLst>
  <p:sldIdLst>
    <p:sldId id="370" r:id="rId5"/>
    <p:sldId id="402" r:id="rId6"/>
    <p:sldId id="420" r:id="rId7"/>
    <p:sldId id="413" r:id="rId8"/>
    <p:sldId id="421" r:id="rId9"/>
    <p:sldId id="415" r:id="rId10"/>
    <p:sldId id="417" r:id="rId11"/>
    <p:sldId id="408" r:id="rId12"/>
    <p:sldId id="410" r:id="rId13"/>
    <p:sldId id="418" r:id="rId14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5" name="Author" initials="A" lastIdx="32" clrIdx="4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7D90C23-0E3B-4509-A8FF-85978FEF6B97}" v="7" dt="2021-01-20T14:58:13.85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27" autoAdjust="0"/>
    <p:restoredTop sz="87897" autoAdjust="0"/>
  </p:normalViewPr>
  <p:slideViewPr>
    <p:cSldViewPr>
      <p:cViewPr varScale="1">
        <p:scale>
          <a:sx n="108" d="100"/>
          <a:sy n="108" d="100"/>
        </p:scale>
        <p:origin x="540" y="102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4" d="100"/>
          <a:sy n="84" d="100"/>
        </p:scale>
        <p:origin x="798" y="6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5/10/relationships/revisionInfo" Target="revisionInfo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1/20/2021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82724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3971156" y="96838"/>
            <a:ext cx="2308994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802.11-15/1065r1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137289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May 2018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4475213" y="8985250"/>
            <a:ext cx="1804938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Kome Oteri (</a:t>
            </a:r>
            <a:r>
              <a:rPr lang="en-GB" dirty="0" err="1"/>
              <a:t>InterDigital</a:t>
            </a:r>
            <a:r>
              <a:rPr lang="en-GB" dirty="0"/>
              <a:t>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802.11-18/1938r0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14701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802.11-15/1065r1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May 2018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GB"/>
              <a:t>Kome Oteri (InterDigital)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60861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802.11-15/1065r1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May 2018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GB"/>
              <a:t>Kome Oteri (InterDigital)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35351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dirty="0"/>
              <a:t>Draft: UL Overhead Analysis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1007797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802.11-21/133r0</a:t>
            </a:r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D5D22B06-7B5C-4C1E-A9B4-B9B752DC62F8}"/>
              </a:ext>
            </a:extLst>
          </p:cNvPr>
          <p:cNvSpPr txBox="1">
            <a:spLocks/>
          </p:cNvSpPr>
          <p:nvPr userDrawn="1"/>
        </p:nvSpPr>
        <p:spPr bwMode="auto">
          <a:xfrm>
            <a:off x="912285" y="319089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January 2021</a:t>
            </a:r>
          </a:p>
        </p:txBody>
      </p:sp>
      <p:sp>
        <p:nvSpPr>
          <p:cNvPr id="12" name="Rectangle 7">
            <a:extLst>
              <a:ext uri="{FF2B5EF4-FFF2-40B4-BE49-F238E27FC236}">
                <a16:creationId xmlns:a16="http://schemas.microsoft.com/office/drawing/2014/main" id="{2CB1D576-0576-4B25-8C5D-908038286FF9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9552384" y="6532772"/>
            <a:ext cx="1782403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 Hanqing Lou (InterDigital)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1847528" y="685800"/>
            <a:ext cx="9145016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dirty="0"/>
              <a:t>Trigger Frame and Punctured Channel Information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09800" y="1735982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2021-01-19</a:t>
            </a: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1991544" y="2612282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11" name="Object 3">
            <a:extLst>
              <a:ext uri="{FF2B5EF4-FFF2-40B4-BE49-F238E27FC236}">
                <a16:creationId xmlns:a16="http://schemas.microsoft.com/office/drawing/2014/main" id="{8360E99E-6114-49AA-8F23-81809CD2D1E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23989880"/>
              </p:ext>
            </p:extLst>
          </p:nvPr>
        </p:nvGraphicFramePr>
        <p:xfrm>
          <a:off x="2205038" y="3455988"/>
          <a:ext cx="9588500" cy="3119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Document" r:id="rId4" imgW="8412774" imgH="2737846" progId="Word.Document.8">
                  <p:embed/>
                </p:oleObj>
              </mc:Choice>
              <mc:Fallback>
                <p:oleObj name="Document" r:id="rId4" imgW="8412774" imgH="2737846" progId="Word.Document.8">
                  <p:embed/>
                  <p:pic>
                    <p:nvPicPr>
                      <p:cNvPr id="11" name="Object 3">
                        <a:extLst>
                          <a:ext uri="{FF2B5EF4-FFF2-40B4-BE49-F238E27FC236}">
                            <a16:creationId xmlns:a16="http://schemas.microsoft.com/office/drawing/2014/main" id="{8360E99E-6114-49AA-8F23-81809CD2D1E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5038" y="3455988"/>
                        <a:ext cx="9588500" cy="311943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9877029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8EDDD6-B592-479A-866B-0DD628F885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2302C3-B0B3-4C39-8E55-9089555B9F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2039937"/>
            <a:ext cx="10361084" cy="4113213"/>
          </a:xfrm>
        </p:spPr>
        <p:txBody>
          <a:bodyPr/>
          <a:lstStyle/>
          <a:p>
            <a:r>
              <a:rPr lang="en-US" dirty="0"/>
              <a:t>Do you think punctured channel information should be considered in Trigger frame?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7BCAC1E-E2C1-448D-B16E-53EF07417B4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85944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621388-76AD-4E57-BB92-036AD66C25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A4D211-6E4D-4EB1-A875-6CBC1F92F9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9416" y="1484784"/>
            <a:ext cx="10585176" cy="499063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Punctured channel information is not in TB PPDU since intended receiver does not need this information to decode the PPDU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Punctured channel information currently is not in Enhanced Trigger frame since the intended receivers may check RU Allocation field to locate the assigned RU(s)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However, without punctured channel information in TF/TB-PPDU exchanges, we may see following potential problems: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OBSS STAs may not be able to reuse the punctured channel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It may introduce possible UORA RA-RU allocation overhead 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Including punctured channel information in Trigger frame is beneficial</a:t>
            </a:r>
          </a:p>
          <a:p>
            <a:pPr marL="0" indent="0"/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C246798-3021-44F9-9498-6F101CB6A9A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631138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A2EDC2-AC1E-4B02-BCE0-8B9B545695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6515" y="617744"/>
            <a:ext cx="10361084" cy="767245"/>
          </a:xfrm>
        </p:spPr>
        <p:txBody>
          <a:bodyPr/>
          <a:lstStyle/>
          <a:p>
            <a:r>
              <a:rPr lang="en-US" dirty="0"/>
              <a:t>Reusing Punctured Channel in OBSS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0A35E4-CACB-470D-866A-3C072F12C9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268760"/>
            <a:ext cx="10513168" cy="4729015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For example, below frame exchanges are ongoing, and subchannel 2 is punctured. 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88EC0E1-8524-48C4-9E09-B9975005BB7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019E10F5-CA4C-4B0E-835B-D99BB73742B0}"/>
              </a:ext>
            </a:extLst>
          </p:cNvPr>
          <p:cNvGrpSpPr/>
          <p:nvPr/>
        </p:nvGrpSpPr>
        <p:grpSpPr>
          <a:xfrm>
            <a:off x="2351584" y="1833066"/>
            <a:ext cx="6120680" cy="1800201"/>
            <a:chOff x="551384" y="2905199"/>
            <a:chExt cx="5241934" cy="1243881"/>
          </a:xfrm>
        </p:grpSpPr>
        <p:cxnSp>
          <p:nvCxnSpPr>
            <p:cNvPr id="7" name="Straight Arrow Connector 6">
              <a:extLst>
                <a:ext uri="{FF2B5EF4-FFF2-40B4-BE49-F238E27FC236}">
                  <a16:creationId xmlns:a16="http://schemas.microsoft.com/office/drawing/2014/main" id="{2306975E-1C53-4D26-9D95-650DD6ACA0A4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775520" y="4149080"/>
              <a:ext cx="4017798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BC344C14-B6DB-4C19-95DA-3BD84E0A4087}"/>
                </a:ext>
              </a:extLst>
            </p:cNvPr>
            <p:cNvSpPr txBox="1"/>
            <p:nvPr/>
          </p:nvSpPr>
          <p:spPr>
            <a:xfrm>
              <a:off x="2351584" y="2905200"/>
              <a:ext cx="1440160" cy="276999"/>
            </a:xfrm>
            <a:prstGeom prst="rect">
              <a:avLst/>
            </a:prstGeom>
            <a:noFill/>
            <a:ln>
              <a:solidFill>
                <a:srgbClr val="00000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>
                  <a:solidFill>
                    <a:schemeClr val="tx1"/>
                  </a:solidFill>
                </a:rPr>
                <a:t>TF</a:t>
              </a: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66499B97-6E6A-4772-A0B2-9B3C6B47B04A}"/>
                </a:ext>
              </a:extLst>
            </p:cNvPr>
            <p:cNvSpPr txBox="1"/>
            <p:nvPr/>
          </p:nvSpPr>
          <p:spPr>
            <a:xfrm>
              <a:off x="2351584" y="3226806"/>
              <a:ext cx="1440160" cy="276999"/>
            </a:xfrm>
            <a:prstGeom prst="rect">
              <a:avLst/>
            </a:prstGeom>
            <a:pattFill prst="wdDnDiag">
              <a:fgClr>
                <a:schemeClr val="bg2"/>
              </a:fgClr>
              <a:bgClr>
                <a:schemeClr val="bg1"/>
              </a:bgClr>
            </a:pattFill>
            <a:ln>
              <a:solidFill>
                <a:srgbClr val="00000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>
                  <a:solidFill>
                    <a:schemeClr val="tx1"/>
                  </a:solidFill>
                </a:rPr>
                <a:t>No transmission</a:t>
              </a: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E525A678-9019-493F-9D84-16C12D5DF8E6}"/>
                </a:ext>
              </a:extLst>
            </p:cNvPr>
            <p:cNvSpPr txBox="1"/>
            <p:nvPr/>
          </p:nvSpPr>
          <p:spPr>
            <a:xfrm>
              <a:off x="2351584" y="3533527"/>
              <a:ext cx="1440160" cy="276999"/>
            </a:xfrm>
            <a:prstGeom prst="rect">
              <a:avLst/>
            </a:prstGeom>
            <a:noFill/>
            <a:ln>
              <a:solidFill>
                <a:srgbClr val="00000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>
                  <a:solidFill>
                    <a:schemeClr val="tx1"/>
                  </a:solidFill>
                </a:rPr>
                <a:t>TF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0F6C6E0C-9C46-4C3A-A2D5-D5937412E517}"/>
                </a:ext>
              </a:extLst>
            </p:cNvPr>
            <p:cNvSpPr txBox="1"/>
            <p:nvPr/>
          </p:nvSpPr>
          <p:spPr>
            <a:xfrm>
              <a:off x="2351584" y="3841304"/>
              <a:ext cx="1440160" cy="276999"/>
            </a:xfrm>
            <a:prstGeom prst="rect">
              <a:avLst/>
            </a:prstGeom>
            <a:noFill/>
            <a:ln>
              <a:solidFill>
                <a:srgbClr val="00000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>
                  <a:solidFill>
                    <a:schemeClr val="tx1"/>
                  </a:solidFill>
                </a:rPr>
                <a:t>TF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BA6C89C2-D0DC-4A6B-8FDD-177E97DC44C4}"/>
                </a:ext>
              </a:extLst>
            </p:cNvPr>
            <p:cNvSpPr txBox="1"/>
            <p:nvPr/>
          </p:nvSpPr>
          <p:spPr>
            <a:xfrm>
              <a:off x="4079776" y="2905199"/>
              <a:ext cx="1440160" cy="276999"/>
            </a:xfrm>
            <a:prstGeom prst="rect">
              <a:avLst/>
            </a:prstGeom>
            <a:noFill/>
            <a:ln>
              <a:solidFill>
                <a:srgbClr val="00000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>
                  <a:solidFill>
                    <a:schemeClr val="tx1"/>
                  </a:solidFill>
                </a:rPr>
                <a:t>TB PPDU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7B72CB23-3440-4BF4-B95F-1D07847ADD16}"/>
                </a:ext>
              </a:extLst>
            </p:cNvPr>
            <p:cNvSpPr txBox="1"/>
            <p:nvPr/>
          </p:nvSpPr>
          <p:spPr>
            <a:xfrm>
              <a:off x="4079776" y="3226804"/>
              <a:ext cx="1440160" cy="276999"/>
            </a:xfrm>
            <a:prstGeom prst="rect">
              <a:avLst/>
            </a:prstGeom>
            <a:pattFill prst="wdDnDiag">
              <a:fgClr>
                <a:schemeClr val="bg2"/>
              </a:fgClr>
              <a:bgClr>
                <a:schemeClr val="bg1"/>
              </a:bgClr>
            </a:pattFill>
            <a:ln>
              <a:solidFill>
                <a:srgbClr val="00000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>
                  <a:solidFill>
                    <a:schemeClr val="tx1"/>
                  </a:solidFill>
                </a:rPr>
                <a:t>No transmission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E1BA64D0-82CD-45EB-89EF-145DFE3B54C7}"/>
                </a:ext>
              </a:extLst>
            </p:cNvPr>
            <p:cNvSpPr txBox="1"/>
            <p:nvPr/>
          </p:nvSpPr>
          <p:spPr>
            <a:xfrm>
              <a:off x="4079776" y="3533526"/>
              <a:ext cx="1440160" cy="276999"/>
            </a:xfrm>
            <a:prstGeom prst="rect">
              <a:avLst/>
            </a:prstGeom>
            <a:noFill/>
            <a:ln>
              <a:solidFill>
                <a:srgbClr val="00000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>
                  <a:solidFill>
                    <a:schemeClr val="tx1"/>
                  </a:solidFill>
                </a:rPr>
                <a:t>TB PPDU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E23841C7-D930-4B33-8F1D-20E3D25E8936}"/>
                </a:ext>
              </a:extLst>
            </p:cNvPr>
            <p:cNvSpPr txBox="1"/>
            <p:nvPr/>
          </p:nvSpPr>
          <p:spPr>
            <a:xfrm>
              <a:off x="4079776" y="3841303"/>
              <a:ext cx="1440160" cy="276999"/>
            </a:xfrm>
            <a:prstGeom prst="rect">
              <a:avLst/>
            </a:prstGeom>
            <a:noFill/>
            <a:ln>
              <a:solidFill>
                <a:srgbClr val="00000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>
                  <a:solidFill>
                    <a:schemeClr val="tx1"/>
                  </a:solidFill>
                </a:rPr>
                <a:t>TB PPDU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B9162E0F-A93E-4447-9C0F-8E7E9269967D}"/>
                </a:ext>
              </a:extLst>
            </p:cNvPr>
            <p:cNvSpPr txBox="1"/>
            <p:nvPr/>
          </p:nvSpPr>
          <p:spPr>
            <a:xfrm>
              <a:off x="551384" y="2924944"/>
              <a:ext cx="1440160" cy="19139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>
                  <a:solidFill>
                    <a:schemeClr val="tx1"/>
                  </a:solidFill>
                </a:rPr>
                <a:t>SubCh1 (20MHz)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9DF3BB26-D305-4626-8835-3ECC622C34EF}"/>
                </a:ext>
              </a:extLst>
            </p:cNvPr>
            <p:cNvSpPr txBox="1"/>
            <p:nvPr/>
          </p:nvSpPr>
          <p:spPr>
            <a:xfrm>
              <a:off x="551384" y="3212975"/>
              <a:ext cx="1440160" cy="19139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>
                  <a:solidFill>
                    <a:schemeClr val="tx1"/>
                  </a:solidFill>
                </a:rPr>
                <a:t>SubCh2 (20MHz)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0BAA3849-A436-402D-AF3F-7716B07EC3DD}"/>
                </a:ext>
              </a:extLst>
            </p:cNvPr>
            <p:cNvSpPr txBox="1"/>
            <p:nvPr/>
          </p:nvSpPr>
          <p:spPr>
            <a:xfrm>
              <a:off x="551384" y="3553271"/>
              <a:ext cx="1440160" cy="19139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>
                  <a:solidFill>
                    <a:schemeClr val="tx1"/>
                  </a:solidFill>
                </a:rPr>
                <a:t>SubCh3 (20MHz)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F30AC1D9-1404-4863-B01C-AF6A0CF3FDBC}"/>
                </a:ext>
              </a:extLst>
            </p:cNvPr>
            <p:cNvSpPr txBox="1"/>
            <p:nvPr/>
          </p:nvSpPr>
          <p:spPr>
            <a:xfrm>
              <a:off x="551384" y="3861048"/>
              <a:ext cx="1440160" cy="19139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>
                  <a:solidFill>
                    <a:schemeClr val="tx1"/>
                  </a:solidFill>
                </a:rPr>
                <a:t>SubCh4 (20MHz)</a:t>
              </a:r>
            </a:p>
          </p:txBody>
        </p:sp>
      </p:grp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5414E981-D7D4-4229-90A5-2F85CB45B33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3251455"/>
              </p:ext>
            </p:extLst>
          </p:nvPr>
        </p:nvGraphicFramePr>
        <p:xfrm>
          <a:off x="764429" y="4045696"/>
          <a:ext cx="10513170" cy="21945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504390">
                  <a:extLst>
                    <a:ext uri="{9D8B030D-6E8A-4147-A177-3AD203B41FA5}">
                      <a16:colId xmlns:a16="http://schemas.microsoft.com/office/drawing/2014/main" val="3040676589"/>
                    </a:ext>
                  </a:extLst>
                </a:gridCol>
                <a:gridCol w="3504390">
                  <a:extLst>
                    <a:ext uri="{9D8B030D-6E8A-4147-A177-3AD203B41FA5}">
                      <a16:colId xmlns:a16="http://schemas.microsoft.com/office/drawing/2014/main" val="4022876627"/>
                    </a:ext>
                  </a:extLst>
                </a:gridCol>
                <a:gridCol w="3504390">
                  <a:extLst>
                    <a:ext uri="{9D8B030D-6E8A-4147-A177-3AD203B41FA5}">
                      <a16:colId xmlns:a16="http://schemas.microsoft.com/office/drawing/2014/main" val="329228342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Punctured Channel Info NOT in TF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Punctured Channel Info in TF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938986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OBSS STAs which primary 20MHz channel is SubCh2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Could reuse punctured channel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Could reuse punctured channel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08383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OBSS STAs which primary 20MHz channel is SubCh1, SubCh3 or SubCh4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Could NOT reuse punctured channel (SubCh2)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May reuse punctured channel</a:t>
                      </a:r>
                      <a:endParaRPr lang="en-US" strike="sngStrike" dirty="0">
                        <a:highlight>
                          <a:srgbClr val="FFFF00"/>
                        </a:highlight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16020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584490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C4B306-69C3-470E-92F1-E60174F2FB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RA-RU Allocation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59062F-16C8-4441-94A9-544452BE0E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700808"/>
            <a:ext cx="10361084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 11ax, User Info field could be used to allocate a set of contiguous RA-RUs for UORA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AID12 field with value 0 or 2045 to indicate the User Info field is to allocate resources for UORA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RU Allocation field indicates the starting RA-RU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SS Allocation/RA-RU Information field: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 11be, channel puncturing may result in non-contiguous RA-RUs 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28EFCD6-AC25-42CC-809D-C042D88FE87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824A7E1C-258B-4C8F-9AC5-12555F393EF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4015557"/>
              </p:ext>
            </p:extLst>
          </p:nvPr>
        </p:nvGraphicFramePr>
        <p:xfrm>
          <a:off x="2243668" y="2639019"/>
          <a:ext cx="7099299" cy="1019175"/>
        </p:xfrm>
        <a:graphic>
          <a:graphicData uri="http://schemas.openxmlformats.org/drawingml/2006/table">
            <a:tbl>
              <a:tblPr/>
              <a:tblGrid>
                <a:gridCol w="1208054">
                  <a:extLst>
                    <a:ext uri="{9D8B030D-6E8A-4147-A177-3AD203B41FA5}">
                      <a16:colId xmlns:a16="http://schemas.microsoft.com/office/drawing/2014/main" val="4199186043"/>
                    </a:ext>
                  </a:extLst>
                </a:gridCol>
                <a:gridCol w="722930">
                  <a:extLst>
                    <a:ext uri="{9D8B030D-6E8A-4147-A177-3AD203B41FA5}">
                      <a16:colId xmlns:a16="http://schemas.microsoft.com/office/drawing/2014/main" val="2090528404"/>
                    </a:ext>
                  </a:extLst>
                </a:gridCol>
                <a:gridCol w="608783">
                  <a:extLst>
                    <a:ext uri="{9D8B030D-6E8A-4147-A177-3AD203B41FA5}">
                      <a16:colId xmlns:a16="http://schemas.microsoft.com/office/drawing/2014/main" val="3636194789"/>
                    </a:ext>
                  </a:extLst>
                </a:gridCol>
                <a:gridCol w="608783">
                  <a:extLst>
                    <a:ext uri="{9D8B030D-6E8A-4147-A177-3AD203B41FA5}">
                      <a16:colId xmlns:a16="http://schemas.microsoft.com/office/drawing/2014/main" val="735292708"/>
                    </a:ext>
                  </a:extLst>
                </a:gridCol>
                <a:gridCol w="608783">
                  <a:extLst>
                    <a:ext uri="{9D8B030D-6E8A-4147-A177-3AD203B41FA5}">
                      <a16:colId xmlns:a16="http://schemas.microsoft.com/office/drawing/2014/main" val="284716053"/>
                    </a:ext>
                  </a:extLst>
                </a:gridCol>
                <a:gridCol w="887809">
                  <a:extLst>
                    <a:ext uri="{9D8B030D-6E8A-4147-A177-3AD203B41FA5}">
                      <a16:colId xmlns:a16="http://schemas.microsoft.com/office/drawing/2014/main" val="1311418266"/>
                    </a:ext>
                  </a:extLst>
                </a:gridCol>
                <a:gridCol w="608783">
                  <a:extLst>
                    <a:ext uri="{9D8B030D-6E8A-4147-A177-3AD203B41FA5}">
                      <a16:colId xmlns:a16="http://schemas.microsoft.com/office/drawing/2014/main" val="1349163548"/>
                    </a:ext>
                  </a:extLst>
                </a:gridCol>
                <a:gridCol w="1093907">
                  <a:extLst>
                    <a:ext uri="{9D8B030D-6E8A-4147-A177-3AD203B41FA5}">
                      <a16:colId xmlns:a16="http://schemas.microsoft.com/office/drawing/2014/main" val="2554682402"/>
                    </a:ext>
                  </a:extLst>
                </a:gridCol>
                <a:gridCol w="751467">
                  <a:extLst>
                    <a:ext uri="{9D8B030D-6E8A-4147-A177-3AD203B41FA5}">
                      <a16:colId xmlns:a16="http://schemas.microsoft.com/office/drawing/2014/main" val="2320678997"/>
                    </a:ext>
                  </a:extLst>
                </a:gridCol>
              </a:tblGrid>
              <a:tr h="82867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AID12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RU Allocation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UL FEC Coding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UL MCS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UL DCM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SS Allocation/ RA-RU Information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UL Target RSSI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Reserved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Trigger Dependent Per User Info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5831385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53685943"/>
                  </a:ext>
                </a:extLst>
              </a:tr>
            </a:tbl>
          </a:graphicData>
        </a:graphic>
      </p:graphicFrame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E40A3209-59FB-44C1-9776-EBE2E6AF5A1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6990292"/>
              </p:ext>
            </p:extLst>
          </p:nvPr>
        </p:nvGraphicFramePr>
        <p:xfrm>
          <a:off x="6240016" y="4982866"/>
          <a:ext cx="1155700" cy="809625"/>
        </p:xfrm>
        <a:graphic>
          <a:graphicData uri="http://schemas.openxmlformats.org/drawingml/2006/table">
            <a:tbl>
              <a:tblPr/>
              <a:tblGrid>
                <a:gridCol w="622300">
                  <a:extLst>
                    <a:ext uri="{9D8B030D-6E8A-4147-A177-3AD203B41FA5}">
                      <a16:colId xmlns:a16="http://schemas.microsoft.com/office/drawing/2014/main" val="214690610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8684183"/>
                    </a:ext>
                  </a:extLst>
                </a:gridCol>
              </a:tblGrid>
              <a:tr h="571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# of RA-RU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More RA-RU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6155449"/>
                  </a:ext>
                </a:extLst>
              </a:tr>
              <a:tr h="2381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24289016"/>
                  </a:ext>
                </a:extLst>
              </a:tr>
            </a:tbl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742E514E-E36D-4B20-AD66-57F464CB3D64}"/>
              </a:ext>
            </a:extLst>
          </p:cNvPr>
          <p:cNvSpPr/>
          <p:nvPr/>
        </p:nvSpPr>
        <p:spPr bwMode="auto">
          <a:xfrm>
            <a:off x="3431704" y="2547316"/>
            <a:ext cx="792088" cy="961331"/>
          </a:xfrm>
          <a:prstGeom prst="rect">
            <a:avLst/>
          </a:prstGeom>
          <a:noFill/>
          <a:ln w="28575"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0221568-FFA7-40BA-A415-B2E89E573A3F}"/>
              </a:ext>
            </a:extLst>
          </p:cNvPr>
          <p:cNvSpPr/>
          <p:nvPr/>
        </p:nvSpPr>
        <p:spPr bwMode="auto">
          <a:xfrm>
            <a:off x="6002536" y="2547316"/>
            <a:ext cx="864096" cy="961331"/>
          </a:xfrm>
          <a:prstGeom prst="rect">
            <a:avLst/>
          </a:prstGeom>
          <a:noFill/>
          <a:ln w="28575"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217638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C4B306-69C3-470E-92F1-E60174F2FB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UORA Resource Allocation with Punctured Channel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59062F-16C8-4441-94A9-544452BE0E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Example: there are multiple RUs available for UORA on both sides of the punctured channel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An AP intends to allocate RU 17-18, 28-31 for UORA</a:t>
            </a:r>
          </a:p>
          <a:p>
            <a:pPr marL="0" indent="0"/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28EFCD6-AC25-42CC-809D-C042D88FE87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387A8C2-3362-4D64-A7D8-85CF19B9B904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5560" y="3463871"/>
            <a:ext cx="7056784" cy="252717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8772128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C4B306-69C3-470E-92F1-E60174F2FB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Option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59062F-16C8-4441-94A9-544452BE0E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9088" y="1916832"/>
            <a:ext cx="10361084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If there is no punctured channel information included in Trigger frame transmission,  the AP could use two User Info fields to allocate the RA-RUs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Pros: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Don’t need to change current 11ax RA-RU allocation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Cons: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Overhead: each User Info field has </a:t>
            </a:r>
            <a:r>
              <a:rPr lang="en-US" sz="1800" b="1" dirty="0"/>
              <a:t>5 Bytes</a:t>
            </a:r>
            <a:r>
              <a:rPr lang="en-US" sz="1800" dirty="0"/>
              <a:t> in 11ax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OBSS STAs have no punctured channel information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28EFCD6-AC25-42CC-809D-C042D88FE87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D4A3B5DA-9370-439E-98A2-B0115CE167F5}"/>
              </a:ext>
            </a:extLst>
          </p:cNvPr>
          <p:cNvGrpSpPr/>
          <p:nvPr/>
        </p:nvGrpSpPr>
        <p:grpSpPr>
          <a:xfrm>
            <a:off x="1519917" y="2636912"/>
            <a:ext cx="9619761" cy="1621790"/>
            <a:chOff x="1519917" y="2743314"/>
            <a:chExt cx="9619761" cy="1621790"/>
          </a:xfrm>
        </p:grpSpPr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B387A8C2-3362-4D64-A7D8-85CF19B9B904}"/>
                </a:ext>
              </a:extLst>
            </p:cNvPr>
            <p:cNvPicPr/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19917" y="2743314"/>
              <a:ext cx="5944235" cy="1621790"/>
            </a:xfrm>
            <a:prstGeom prst="rect">
              <a:avLst/>
            </a:prstGeom>
            <a:noFill/>
          </p:spPr>
        </p:pic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2495C8F8-BBD9-4BED-B3D6-34046F18DCA5}"/>
                </a:ext>
              </a:extLst>
            </p:cNvPr>
            <p:cNvSpPr txBox="1"/>
            <p:nvPr/>
          </p:nvSpPr>
          <p:spPr>
            <a:xfrm>
              <a:off x="7968208" y="2895327"/>
              <a:ext cx="1587294" cy="461665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none" rtlCol="0">
              <a:noAutofit/>
            </a:bodyPr>
            <a:lstStyle/>
            <a:p>
              <a:pPr algn="ctr"/>
              <a:r>
                <a:rPr lang="en-US" sz="1800" dirty="0">
                  <a:solidFill>
                    <a:schemeClr val="tx1"/>
                  </a:solidFill>
                </a:rPr>
                <a:t>User Info</a:t>
              </a: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835C5CD7-5DD1-4034-8414-21C7A3C1408A}"/>
                </a:ext>
              </a:extLst>
            </p:cNvPr>
            <p:cNvSpPr txBox="1"/>
            <p:nvPr/>
          </p:nvSpPr>
          <p:spPr>
            <a:xfrm>
              <a:off x="9552384" y="2895327"/>
              <a:ext cx="1587294" cy="461665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none" rtlCol="0">
              <a:noAutofit/>
            </a:bodyPr>
            <a:lstStyle/>
            <a:p>
              <a:pPr algn="ctr"/>
              <a:r>
                <a:rPr lang="en-US" sz="1800" dirty="0">
                  <a:solidFill>
                    <a:schemeClr val="tx1"/>
                  </a:solidFill>
                </a:rPr>
                <a:t>User Info</a:t>
              </a:r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500DC819-0BB9-433F-B1BD-8F4EC5564B3E}"/>
                </a:ext>
              </a:extLst>
            </p:cNvPr>
            <p:cNvSpPr txBox="1"/>
            <p:nvPr/>
          </p:nvSpPr>
          <p:spPr>
            <a:xfrm>
              <a:off x="8256240" y="3430297"/>
              <a:ext cx="110158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chemeClr val="tx1"/>
                  </a:solidFill>
                </a:rPr>
                <a:t>RU 17-18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BDB1DBEE-0CCD-4ABD-B5C7-AD21BD1CF941}"/>
                </a:ext>
              </a:extLst>
            </p:cNvPr>
            <p:cNvSpPr txBox="1"/>
            <p:nvPr/>
          </p:nvSpPr>
          <p:spPr>
            <a:xfrm>
              <a:off x="9818952" y="3429000"/>
              <a:ext cx="110158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chemeClr val="tx1"/>
                  </a:solidFill>
                </a:rPr>
                <a:t>RU 28-31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0145813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C4B306-69C3-470E-92F1-E60174F2FB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Option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59062F-16C8-4441-94A9-544452BE0E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751014"/>
            <a:ext cx="10361084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If punctured channel information is included in Trigger frame transmission, the AP may use one User Info field to allocate the RA-RUs. STAs may know the exact location of assigned RA-RUs by removing RUs in the punctured subchannel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6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Punctured channel information may be carried by using one of the methods below: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Method 1: in common information field or special Per User Information field in Trigger frame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Method 2: The Trigger frame is carried by EHT MU PPDU, however, legacy STAs may not be able to set NAV properly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Pros: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Single User Info field is enough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Punctured channel information is available for OBSS STAs 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Cons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Need to have punctured channel information (5 bits) in Trigger frame or the PPDU carrying TF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28EFCD6-AC25-42CC-809D-C042D88FE87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6249E2FD-3B33-4468-B7BA-F18BA56C4D79}"/>
              </a:ext>
            </a:extLst>
          </p:cNvPr>
          <p:cNvGrpSpPr/>
          <p:nvPr/>
        </p:nvGrpSpPr>
        <p:grpSpPr>
          <a:xfrm>
            <a:off x="1918479" y="2492896"/>
            <a:ext cx="8352928" cy="1621790"/>
            <a:chOff x="2927648" y="2780928"/>
            <a:chExt cx="8352928" cy="1621790"/>
          </a:xfrm>
        </p:grpSpPr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B387A8C2-3362-4D64-A7D8-85CF19B9B904}"/>
                </a:ext>
              </a:extLst>
            </p:cNvPr>
            <p:cNvPicPr/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27648" y="2780928"/>
              <a:ext cx="5944235" cy="1621790"/>
            </a:xfrm>
            <a:prstGeom prst="rect">
              <a:avLst/>
            </a:prstGeom>
            <a:noFill/>
          </p:spPr>
        </p:pic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CDDA07FA-F281-4338-B837-02310E44308A}"/>
                </a:ext>
              </a:extLst>
            </p:cNvPr>
            <p:cNvSpPr txBox="1"/>
            <p:nvPr/>
          </p:nvSpPr>
          <p:spPr>
            <a:xfrm>
              <a:off x="9693282" y="3224453"/>
              <a:ext cx="1587294" cy="461665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none" rtlCol="0">
              <a:noAutofit/>
            </a:bodyPr>
            <a:lstStyle/>
            <a:p>
              <a:pPr algn="ctr"/>
              <a:r>
                <a:rPr lang="en-US" sz="2000" dirty="0">
                  <a:solidFill>
                    <a:schemeClr val="tx1"/>
                  </a:solidFill>
                </a:rPr>
                <a:t>User Info</a:t>
              </a: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C2100067-E2DA-4022-B4D4-A9D95067DF6F}"/>
                </a:ext>
              </a:extLst>
            </p:cNvPr>
            <p:cNvSpPr txBox="1"/>
            <p:nvPr/>
          </p:nvSpPr>
          <p:spPr>
            <a:xfrm>
              <a:off x="9932384" y="3759423"/>
              <a:ext cx="120417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tx1"/>
                  </a:solidFill>
                </a:rPr>
                <a:t>RU 17-31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5746269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9A4333-A509-4C41-B673-E092299330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B3B948-5524-4F75-BCB0-4A8C3F13F3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Punctured channel information is currently not included in EHT TB PPDU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Puncture channel information in Trigger frame could be used for: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Potential punctured channel reuse for OBSS STAs in the future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Reducing the overhead for RA-RU allocation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5FD5704-D313-4996-8DED-B5D44B9EA57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722851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8EDDD6-B592-479A-866B-0DD628F885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2302C3-B0B3-4C39-8E55-9089555B9F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2039937"/>
            <a:ext cx="10361084" cy="4113213"/>
          </a:xfrm>
        </p:spPr>
        <p:txBody>
          <a:bodyPr/>
          <a:lstStyle/>
          <a:p>
            <a:r>
              <a:rPr lang="en-US" dirty="0"/>
              <a:t>[1] 11/19-1755r15, Compendium of motions related to the contents of the </a:t>
            </a:r>
            <a:r>
              <a:rPr lang="en-US" dirty="0" err="1"/>
              <a:t>TGbe</a:t>
            </a:r>
            <a:r>
              <a:rPr lang="en-US" dirty="0"/>
              <a:t> specification framework document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7BCAC1E-E2C1-448D-B16E-53EF07417B4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120614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11-14-xxxx-00-00ax_Overhead_Analysis_Draft.potx" id="{58D38F92-CE47-49A6-8D55-B6F683F34CA5}" vid="{B11CDA16-73AE-4FE4-927E-073FD3DED5C1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1C8B2A674D1584E83F471FA4EBB1D9A" ma:contentTypeVersion="10" ma:contentTypeDescription="Create a new document." ma:contentTypeScope="" ma:versionID="078f931a4e156808036437fedbb63cb2">
  <xsd:schema xmlns:xsd="http://www.w3.org/2001/XMLSchema" xmlns:xs="http://www.w3.org/2001/XMLSchema" xmlns:p="http://schemas.microsoft.com/office/2006/metadata/properties" xmlns:ns3="2c1f353b-72a6-47f8-b41a-63ac3ee88c5c" targetNamespace="http://schemas.microsoft.com/office/2006/metadata/properties" ma:root="true" ma:fieldsID="cfe43d981401483379d19b23c46a78ae" ns3:_="">
    <xsd:import namespace="2c1f353b-72a6-47f8-b41a-63ac3ee88c5c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c1f353b-72a6-47f8-b41a-63ac3ee88c5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4" nillable="true" ma:displayName="Location" ma:internalName="MediaServiceLocatio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CFE3E5F-3510-4FDC-A1CC-A5AD923669D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4D1CAC4-739F-4E97-B1D0-76F58B96E323}">
  <ds:schemaRefs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2c1f353b-72a6-47f8-b41a-63ac3ee88c5c"/>
    <ds:schemaRef ds:uri="http://purl.org/dc/terms/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86061A0F-95DC-42B6-BB40-076BF3DDE41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c1f353b-72a6-47f8-b41a-63ac3ee88c5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675</Words>
  <Application>Microsoft Office PowerPoint</Application>
  <PresentationFormat>Widescreen</PresentationFormat>
  <Paragraphs>142</Paragraphs>
  <Slides>10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Times New Roman</vt:lpstr>
      <vt:lpstr>Office Theme</vt:lpstr>
      <vt:lpstr>Document</vt:lpstr>
      <vt:lpstr>Trigger Frame and Punctured Channel Information</vt:lpstr>
      <vt:lpstr>Introduction</vt:lpstr>
      <vt:lpstr>Reusing Punctured Channel in OBSS</vt:lpstr>
      <vt:lpstr>RA-RU Allocation</vt:lpstr>
      <vt:lpstr>UORA Resource Allocation with Punctured Channel</vt:lpstr>
      <vt:lpstr>Option 1</vt:lpstr>
      <vt:lpstr>Option 2</vt:lpstr>
      <vt:lpstr>Summary</vt:lpstr>
      <vt:lpstr>Reference</vt:lpstr>
      <vt:lpstr>Straw Poll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Feedback Overhead Analysis for 16 Spatial Stream MIMO</dc:title>
  <dc:creator/>
  <cp:lastModifiedBy/>
  <cp:revision>1</cp:revision>
  <dcterms:created xsi:type="dcterms:W3CDTF">2019-03-11T16:38:51Z</dcterms:created>
  <dcterms:modified xsi:type="dcterms:W3CDTF">2021-01-20T21:23:39Z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0x010100B1C8B2A674D1584E83F471FA4EBB1D9A</vt:lpwstr>
  </property>
</Properties>
</file>