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70" r:id="rId5"/>
    <p:sldId id="402" r:id="rId6"/>
    <p:sldId id="420" r:id="rId7"/>
    <p:sldId id="413" r:id="rId8"/>
    <p:sldId id="421" r:id="rId9"/>
    <p:sldId id="415" r:id="rId10"/>
    <p:sldId id="417" r:id="rId11"/>
    <p:sldId id="408" r:id="rId12"/>
    <p:sldId id="410" r:id="rId13"/>
    <p:sldId id="418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90C23-0E3B-4509-A8FF-85978FEF6B97}" v="7" dt="2021-01-20T14:58:13.8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7897" autoAdjust="0"/>
  </p:normalViewPr>
  <p:slideViewPr>
    <p:cSldViewPr>
      <p:cViewPr varScale="1">
        <p:scale>
          <a:sx n="108" d="100"/>
          <a:sy n="108" d="100"/>
        </p:scale>
        <p:origin x="54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79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8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3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802.11-21/133r0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2021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Hanqing Lou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528" y="685800"/>
            <a:ext cx="91450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 Frame and Punctured Channel Information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989880"/>
              </p:ext>
            </p:extLst>
          </p:nvPr>
        </p:nvGraphicFramePr>
        <p:xfrm>
          <a:off x="2205038" y="3455988"/>
          <a:ext cx="9588500" cy="311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412774" imgH="2737846" progId="Word.Document.8">
                  <p:embed/>
                </p:oleObj>
              </mc:Choice>
              <mc:Fallback>
                <p:oleObj name="Document" r:id="rId4" imgW="8412774" imgH="2737846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55988"/>
                        <a:ext cx="9588500" cy="3119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77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EDDD6-B592-479A-866B-0DD628F8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02C3-B0B3-4C39-8E55-9089555B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39937"/>
            <a:ext cx="10361084" cy="4113213"/>
          </a:xfrm>
        </p:spPr>
        <p:txBody>
          <a:bodyPr/>
          <a:lstStyle/>
          <a:p>
            <a:r>
              <a:rPr lang="en-US" dirty="0"/>
              <a:t>Do you think punctured channel information should be considered in Trigger frame?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CAC1E-E2C1-448D-B16E-53EF07417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9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1388-76AD-4E57-BB92-036AD66C2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4D211-6E4D-4EB1-A875-6CBC1F92F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84784"/>
            <a:ext cx="10585176" cy="4990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is not in TB PPDU since intended receiver does not need this information to decode the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currently is not in Enhanced Trigger frame since the intended receivers may check RU Allocation field to locate the assigned RU(s)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without punctured channel information in TF/TB-PPDU exchanges, we may see following potential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OBSS STAs may not be able to reuse the punctured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may introduce possible UORA RA-RU allocation overhead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punctured channel information in Trigger frame is beneficial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46798-3021-44F9-9498-6F101CB6A9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11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2EDC2-AC1E-4B02-BCE0-8B9B5456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515" y="617744"/>
            <a:ext cx="10361084" cy="767245"/>
          </a:xfrm>
        </p:spPr>
        <p:txBody>
          <a:bodyPr/>
          <a:lstStyle/>
          <a:p>
            <a:r>
              <a:rPr lang="en-US" dirty="0"/>
              <a:t>Reusing Punctured Channel in OBSS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A35E4-CACB-470D-866A-3C072F12C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513168" cy="4729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example, below frame exchanges are ongoing, and subchannel 2 is punctured.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EC0E1-8524-48C4-9E09-B9975005BB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19E10F5-CA4C-4B0E-835B-D99BB73742B0}"/>
              </a:ext>
            </a:extLst>
          </p:cNvPr>
          <p:cNvGrpSpPr/>
          <p:nvPr/>
        </p:nvGrpSpPr>
        <p:grpSpPr>
          <a:xfrm>
            <a:off x="2351584" y="1833066"/>
            <a:ext cx="6120680" cy="1800201"/>
            <a:chOff x="551384" y="2905199"/>
            <a:chExt cx="5241934" cy="1243881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306975E-1C53-4D26-9D95-650DD6ACA0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5520" y="4149080"/>
              <a:ext cx="401779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C344C14-B6DB-4C19-95DA-3BD84E0A4087}"/>
                </a:ext>
              </a:extLst>
            </p:cNvPr>
            <p:cNvSpPr txBox="1"/>
            <p:nvPr/>
          </p:nvSpPr>
          <p:spPr>
            <a:xfrm>
              <a:off x="2351584" y="2905200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499B97-6E6A-4772-A0B2-9B3C6B47B04A}"/>
                </a:ext>
              </a:extLst>
            </p:cNvPr>
            <p:cNvSpPr txBox="1"/>
            <p:nvPr/>
          </p:nvSpPr>
          <p:spPr>
            <a:xfrm>
              <a:off x="2351584" y="3226806"/>
              <a:ext cx="1440160" cy="2769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chemeClr val="bg1"/>
              </a:bgClr>
            </a:patt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No transmission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525A678-9019-493F-9D84-16C12D5DF8E6}"/>
                </a:ext>
              </a:extLst>
            </p:cNvPr>
            <p:cNvSpPr txBox="1"/>
            <p:nvPr/>
          </p:nvSpPr>
          <p:spPr>
            <a:xfrm>
              <a:off x="2351584" y="3533527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F6C6E0C-9C46-4C3A-A2D5-D5937412E517}"/>
                </a:ext>
              </a:extLst>
            </p:cNvPr>
            <p:cNvSpPr txBox="1"/>
            <p:nvPr/>
          </p:nvSpPr>
          <p:spPr>
            <a:xfrm>
              <a:off x="2351584" y="3841304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TF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A6C89C2-D0DC-4A6B-8FDD-177E97DC44C4}"/>
                </a:ext>
              </a:extLst>
            </p:cNvPr>
            <p:cNvSpPr txBox="1"/>
            <p:nvPr/>
          </p:nvSpPr>
          <p:spPr>
            <a:xfrm>
              <a:off x="4079776" y="2905199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B72CB23-3440-4BF4-B95F-1D07847ADD16}"/>
                </a:ext>
              </a:extLst>
            </p:cNvPr>
            <p:cNvSpPr txBox="1"/>
            <p:nvPr/>
          </p:nvSpPr>
          <p:spPr>
            <a:xfrm>
              <a:off x="4079776" y="3226804"/>
              <a:ext cx="1440160" cy="2769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chemeClr val="bg1"/>
              </a:bgClr>
            </a:patt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No transmission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1BA64D0-82CD-45EB-89EF-145DFE3B54C7}"/>
                </a:ext>
              </a:extLst>
            </p:cNvPr>
            <p:cNvSpPr txBox="1"/>
            <p:nvPr/>
          </p:nvSpPr>
          <p:spPr>
            <a:xfrm>
              <a:off x="4079776" y="3533526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23841C7-D930-4B33-8F1D-20E3D25E8936}"/>
                </a:ext>
              </a:extLst>
            </p:cNvPr>
            <p:cNvSpPr txBox="1"/>
            <p:nvPr/>
          </p:nvSpPr>
          <p:spPr>
            <a:xfrm>
              <a:off x="4079776" y="3841303"/>
              <a:ext cx="1440160" cy="276999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TB PPDU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162E0F-A93E-4447-9C0F-8E7E9269967D}"/>
                </a:ext>
              </a:extLst>
            </p:cNvPr>
            <p:cNvSpPr txBox="1"/>
            <p:nvPr/>
          </p:nvSpPr>
          <p:spPr>
            <a:xfrm>
              <a:off x="551384" y="2924944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SubCh1 (20MHz)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DF3BB26-D305-4626-8835-3ECC622C34EF}"/>
                </a:ext>
              </a:extLst>
            </p:cNvPr>
            <p:cNvSpPr txBox="1"/>
            <p:nvPr/>
          </p:nvSpPr>
          <p:spPr>
            <a:xfrm>
              <a:off x="551384" y="3212975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SubCh2 (20MHz)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BAA3849-A436-402D-AF3F-7716B07EC3DD}"/>
                </a:ext>
              </a:extLst>
            </p:cNvPr>
            <p:cNvSpPr txBox="1"/>
            <p:nvPr/>
          </p:nvSpPr>
          <p:spPr>
            <a:xfrm>
              <a:off x="551384" y="3553271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SubCh3 (20MHz)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30AC1D9-1404-4863-B01C-AF6A0CF3FDBC}"/>
                </a:ext>
              </a:extLst>
            </p:cNvPr>
            <p:cNvSpPr txBox="1"/>
            <p:nvPr/>
          </p:nvSpPr>
          <p:spPr>
            <a:xfrm>
              <a:off x="551384" y="3861048"/>
              <a:ext cx="1440160" cy="1913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SubCh4 (20MHz)</a:t>
              </a:r>
            </a:p>
          </p:txBody>
        </p:sp>
      </p:grp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414E981-D7D4-4229-90A5-2F85CB45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251455"/>
              </p:ext>
            </p:extLst>
          </p:nvPr>
        </p:nvGraphicFramePr>
        <p:xfrm>
          <a:off x="764429" y="4045696"/>
          <a:ext cx="10513170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4390">
                  <a:extLst>
                    <a:ext uri="{9D8B030D-6E8A-4147-A177-3AD203B41FA5}">
                      <a16:colId xmlns:a16="http://schemas.microsoft.com/office/drawing/2014/main" val="3040676589"/>
                    </a:ext>
                  </a:extLst>
                </a:gridCol>
                <a:gridCol w="3504390">
                  <a:extLst>
                    <a:ext uri="{9D8B030D-6E8A-4147-A177-3AD203B41FA5}">
                      <a16:colId xmlns:a16="http://schemas.microsoft.com/office/drawing/2014/main" val="4022876627"/>
                    </a:ext>
                  </a:extLst>
                </a:gridCol>
                <a:gridCol w="3504390">
                  <a:extLst>
                    <a:ext uri="{9D8B030D-6E8A-4147-A177-3AD203B41FA5}">
                      <a16:colId xmlns:a16="http://schemas.microsoft.com/office/drawing/2014/main" val="3292283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Punctured Channel Info NOT in TF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Punctured Channel Info in TF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89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OBSS STAs which primary 20MHz channel is SubCh2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reuse punctured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reuse punctured 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3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OBSS STAs which primary 20MHz channel is SubCh1, SubCh3 or SubCh4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Could NOT reuse punctured channel (SubCh2)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reuse punctured channel</a:t>
                      </a:r>
                      <a:endParaRPr lang="en-US" strike="sngStrike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0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449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RA-RU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11ax, User Info field could be used to allocate a set of contiguous RA-RUs for UORA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AID12 field with value 0 or 2045 to indicate the User Info field is to allocate resources for UORA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 Allocation field indicates the starting RA-RU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SS Allocation/RA-RU Information field: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11be, channel puncturing may result in non-contiguous RA-RUs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A7E1C-258B-4C8F-9AC5-12555F393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15557"/>
              </p:ext>
            </p:extLst>
          </p:nvPr>
        </p:nvGraphicFramePr>
        <p:xfrm>
          <a:off x="2243668" y="2639019"/>
          <a:ext cx="7099299" cy="1019175"/>
        </p:xfrm>
        <a:graphic>
          <a:graphicData uri="http://schemas.openxmlformats.org/drawingml/2006/table">
            <a:tbl>
              <a:tblPr/>
              <a:tblGrid>
                <a:gridCol w="1208054">
                  <a:extLst>
                    <a:ext uri="{9D8B030D-6E8A-4147-A177-3AD203B41FA5}">
                      <a16:colId xmlns:a16="http://schemas.microsoft.com/office/drawing/2014/main" val="4199186043"/>
                    </a:ext>
                  </a:extLst>
                </a:gridCol>
                <a:gridCol w="722930">
                  <a:extLst>
                    <a:ext uri="{9D8B030D-6E8A-4147-A177-3AD203B41FA5}">
                      <a16:colId xmlns:a16="http://schemas.microsoft.com/office/drawing/2014/main" val="2090528404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3636194789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735292708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284716053"/>
                    </a:ext>
                  </a:extLst>
                </a:gridCol>
                <a:gridCol w="887809">
                  <a:extLst>
                    <a:ext uri="{9D8B030D-6E8A-4147-A177-3AD203B41FA5}">
                      <a16:colId xmlns:a16="http://schemas.microsoft.com/office/drawing/2014/main" val="1311418266"/>
                    </a:ext>
                  </a:extLst>
                </a:gridCol>
                <a:gridCol w="608783">
                  <a:extLst>
                    <a:ext uri="{9D8B030D-6E8A-4147-A177-3AD203B41FA5}">
                      <a16:colId xmlns:a16="http://schemas.microsoft.com/office/drawing/2014/main" val="1349163548"/>
                    </a:ext>
                  </a:extLst>
                </a:gridCol>
                <a:gridCol w="1093907">
                  <a:extLst>
                    <a:ext uri="{9D8B030D-6E8A-4147-A177-3AD203B41FA5}">
                      <a16:colId xmlns:a16="http://schemas.microsoft.com/office/drawing/2014/main" val="2554682402"/>
                    </a:ext>
                  </a:extLst>
                </a:gridCol>
                <a:gridCol w="751467">
                  <a:extLst>
                    <a:ext uri="{9D8B030D-6E8A-4147-A177-3AD203B41FA5}">
                      <a16:colId xmlns:a16="http://schemas.microsoft.com/office/drawing/2014/main" val="2320678997"/>
                    </a:ext>
                  </a:extLst>
                </a:gridCol>
              </a:tblGrid>
              <a:tr h="8286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AID12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 Allocation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FEC Coding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MCS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DCM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 Allocation/ RA-RU Information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 Target RSSI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Trigger Dependent Per User Info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313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68594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40A3209-59FB-44C1-9776-EBE2E6AF5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90292"/>
              </p:ext>
            </p:extLst>
          </p:nvPr>
        </p:nvGraphicFramePr>
        <p:xfrm>
          <a:off x="6240016" y="4982866"/>
          <a:ext cx="1155700" cy="809625"/>
        </p:xfrm>
        <a:graphic>
          <a:graphicData uri="http://schemas.openxmlformats.org/drawingml/2006/table">
            <a:tbl>
              <a:tblPr/>
              <a:tblGrid>
                <a:gridCol w="622300">
                  <a:extLst>
                    <a:ext uri="{9D8B030D-6E8A-4147-A177-3AD203B41FA5}">
                      <a16:colId xmlns:a16="http://schemas.microsoft.com/office/drawing/2014/main" val="2146906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8684183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RA-RU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RA-RU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5544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28901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42E514E-E36D-4B20-AD66-57F464CB3D64}"/>
              </a:ext>
            </a:extLst>
          </p:cNvPr>
          <p:cNvSpPr/>
          <p:nvPr/>
        </p:nvSpPr>
        <p:spPr bwMode="auto">
          <a:xfrm>
            <a:off x="3431704" y="2547316"/>
            <a:ext cx="792088" cy="961331"/>
          </a:xfrm>
          <a:prstGeom prst="rect">
            <a:avLst/>
          </a:prstGeom>
          <a:noFill/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221568-FFA7-40BA-A415-B2E89E573A3F}"/>
              </a:ext>
            </a:extLst>
          </p:cNvPr>
          <p:cNvSpPr/>
          <p:nvPr/>
        </p:nvSpPr>
        <p:spPr bwMode="auto">
          <a:xfrm>
            <a:off x="6002536" y="2547316"/>
            <a:ext cx="864096" cy="961331"/>
          </a:xfrm>
          <a:prstGeom prst="rect">
            <a:avLst/>
          </a:prstGeom>
          <a:noFill/>
          <a:ln w="28575"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76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UORA Resource Allocation with Punctured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there are multiple RUs available for UORA on both sides of the punctured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intends to allocate RU 17-18, 28-31 for UORA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87A8C2-3362-4D64-A7D8-85CF19B9B90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3463871"/>
            <a:ext cx="7056784" cy="2527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721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088" y="191683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there is no punctured channel information included in Trigger frame transmission,  the AP could use two User Info fields to allocate the RA-RUs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Don’t need to change current 11ax RA-RU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Overhead: each User Info field has </a:t>
            </a:r>
            <a:r>
              <a:rPr lang="en-US" sz="1800" b="1" dirty="0"/>
              <a:t>5 Bytes</a:t>
            </a:r>
            <a:r>
              <a:rPr lang="en-US" sz="1800" dirty="0"/>
              <a:t> in 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OBSS STAs have no punctured channel information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4A3B5DA-9370-439E-98A2-B0115CE167F5}"/>
              </a:ext>
            </a:extLst>
          </p:cNvPr>
          <p:cNvGrpSpPr/>
          <p:nvPr/>
        </p:nvGrpSpPr>
        <p:grpSpPr>
          <a:xfrm>
            <a:off x="1519917" y="2636912"/>
            <a:ext cx="9619761" cy="1621790"/>
            <a:chOff x="1519917" y="2743314"/>
            <a:chExt cx="9619761" cy="16217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387A8C2-3362-4D64-A7D8-85CF19B9B904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9917" y="2743314"/>
              <a:ext cx="5944235" cy="1621790"/>
            </a:xfrm>
            <a:prstGeom prst="rect">
              <a:avLst/>
            </a:prstGeom>
            <a:noFill/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495C8F8-BBD9-4BED-B3D6-34046F18DCA5}"/>
                </a:ext>
              </a:extLst>
            </p:cNvPr>
            <p:cNvSpPr txBox="1"/>
            <p:nvPr/>
          </p:nvSpPr>
          <p:spPr>
            <a:xfrm>
              <a:off x="7968208" y="2895327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35C5CD7-5DD1-4034-8414-21C7A3C1408A}"/>
                </a:ext>
              </a:extLst>
            </p:cNvPr>
            <p:cNvSpPr txBox="1"/>
            <p:nvPr/>
          </p:nvSpPr>
          <p:spPr>
            <a:xfrm>
              <a:off x="9552384" y="2895327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00DC819-0BB9-433F-B1BD-8F4EC5564B3E}"/>
                </a:ext>
              </a:extLst>
            </p:cNvPr>
            <p:cNvSpPr txBox="1"/>
            <p:nvPr/>
          </p:nvSpPr>
          <p:spPr>
            <a:xfrm>
              <a:off x="8256240" y="3430297"/>
              <a:ext cx="1101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RU 17-18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B1DBEE-0CCD-4ABD-B5C7-AD21BD1CF941}"/>
                </a:ext>
              </a:extLst>
            </p:cNvPr>
            <p:cNvSpPr txBox="1"/>
            <p:nvPr/>
          </p:nvSpPr>
          <p:spPr>
            <a:xfrm>
              <a:off x="9818952" y="3429000"/>
              <a:ext cx="1101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RU 28-31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458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4B306-69C3-470E-92F1-E60174F2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062F-16C8-4441-94A9-544452BE0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punctured channel information is included in Trigger frame transmission, the AP may use one User Info field to allocate the RA-RUs. STAs may know the exact location of assigned RA-RUs by removing RUs in the punctured subchannel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Punctured channel information may be carried by using one of the methods below: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Method 1: in common information field or special Per User Information field in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Method 2: The Trigger frame is carried by EHT MU PPDU, however, legacy STAs may not be able to set NAV properly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Single User Info field is enough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Punctured channel information is available for OBSS STAs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Need to have punctured channel information (5 bits) in Trigger frame or the PPDU carrying TF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EFCD6-AC25-42CC-809D-C042D88FE8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249E2FD-3B33-4468-B7BA-F18BA56C4D79}"/>
              </a:ext>
            </a:extLst>
          </p:cNvPr>
          <p:cNvGrpSpPr/>
          <p:nvPr/>
        </p:nvGrpSpPr>
        <p:grpSpPr>
          <a:xfrm>
            <a:off x="1918479" y="2492896"/>
            <a:ext cx="8352928" cy="1621790"/>
            <a:chOff x="2927648" y="2780928"/>
            <a:chExt cx="8352928" cy="162179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387A8C2-3362-4D64-A7D8-85CF19B9B904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7648" y="2780928"/>
              <a:ext cx="5944235" cy="1621790"/>
            </a:xfrm>
            <a:prstGeom prst="rect">
              <a:avLst/>
            </a:prstGeom>
            <a:noFill/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DDA07FA-F281-4338-B837-02310E44308A}"/>
                </a:ext>
              </a:extLst>
            </p:cNvPr>
            <p:cNvSpPr txBox="1"/>
            <p:nvPr/>
          </p:nvSpPr>
          <p:spPr>
            <a:xfrm>
              <a:off x="9693282" y="3224453"/>
              <a:ext cx="1587294" cy="461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none" rtlCol="0">
              <a:no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User Info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2100067-E2DA-4022-B4D4-A9D95067DF6F}"/>
                </a:ext>
              </a:extLst>
            </p:cNvPr>
            <p:cNvSpPr txBox="1"/>
            <p:nvPr/>
          </p:nvSpPr>
          <p:spPr>
            <a:xfrm>
              <a:off x="9932384" y="3759423"/>
              <a:ext cx="12041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RU 17-31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462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4333-A509-4C41-B673-E0922993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3B948-5524-4F75-BCB0-4A8C3F13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Punctured channel information is currently not included in EHT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Puncture channel information in Trigger frame could be used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punctured channel reuse for OBSS STAs in the future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Reducing the overhead for RA-RU allocation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D5704-D313-4996-8DED-B5D44B9EA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8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EDDD6-B592-479A-866B-0DD628F88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02C3-B0B3-4C39-8E55-9089555B9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39937"/>
            <a:ext cx="10361084" cy="4113213"/>
          </a:xfrm>
        </p:spPr>
        <p:txBody>
          <a:bodyPr/>
          <a:lstStyle/>
          <a:p>
            <a:r>
              <a:rPr lang="en-US" dirty="0"/>
              <a:t>[1] 11/19-1755r15, Compendium of motions related to the contents of the </a:t>
            </a:r>
            <a:r>
              <a:rPr lang="en-US" dirty="0" err="1"/>
              <a:t>TGbe</a:t>
            </a:r>
            <a:r>
              <a:rPr lang="en-US" dirty="0"/>
              <a:t> specification framework document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CAC1E-E2C1-448D-B16E-53EF07417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06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0" ma:contentTypeDescription="Create a new document." ma:contentTypeScope="" ma:versionID="078f931a4e156808036437fedbb63cb2">
  <xsd:schema xmlns:xsd="http://www.w3.org/2001/XMLSchema" xmlns:xs="http://www.w3.org/2001/XMLSchema" xmlns:p="http://schemas.microsoft.com/office/2006/metadata/properties" xmlns:ns3="2c1f353b-72a6-47f8-b41a-63ac3ee88c5c" targetNamespace="http://schemas.microsoft.com/office/2006/metadata/properties" ma:root="true" ma:fieldsID="cfe43d981401483379d19b23c46a78ae" ns3:_="">
    <xsd:import namespace="2c1f353b-72a6-47f8-b41a-63ac3ee88c5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FE3E5F-3510-4FDC-A1CC-A5AD923669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D1CAC4-739F-4E97-B1D0-76F58B96E32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061A0F-95DC-42B6-BB40-076BF3DDE4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675</Words>
  <Application>Microsoft Office PowerPoint</Application>
  <PresentationFormat>Widescreen</PresentationFormat>
  <Paragraphs>142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Document</vt:lpstr>
      <vt:lpstr>Trigger Frame and Punctured Channel Information</vt:lpstr>
      <vt:lpstr>Introduction</vt:lpstr>
      <vt:lpstr>Reusing Punctured Channel in OBSS</vt:lpstr>
      <vt:lpstr>RA-RU Allocation</vt:lpstr>
      <vt:lpstr>UORA Resource Allocation with Punctured Channel</vt:lpstr>
      <vt:lpstr>Option 1</vt:lpstr>
      <vt:lpstr>Option 2</vt:lpstr>
      <vt:lpstr>Summary</vt:lpstr>
      <vt:lpstr>Reference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Overhead Analysis for 16 Spatial Stream MIMO</dc:title>
  <dc:creator/>
  <cp:lastModifiedBy/>
  <cp:revision>1</cp:revision>
  <dcterms:created xsi:type="dcterms:W3CDTF">2019-03-11T16:38:51Z</dcterms:created>
  <dcterms:modified xsi:type="dcterms:W3CDTF">2021-01-20T21:23:39Z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