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3" r:id="rId2"/>
    <p:sldId id="1283" r:id="rId3"/>
    <p:sldId id="1297" r:id="rId4"/>
    <p:sldId id="1291" r:id="rId5"/>
    <p:sldId id="1284" r:id="rId6"/>
    <p:sldId id="1293" r:id="rId7"/>
    <p:sldId id="1286" r:id="rId8"/>
    <p:sldId id="1287" r:id="rId9"/>
    <p:sldId id="1289" r:id="rId10"/>
    <p:sldId id="1296" r:id="rId11"/>
    <p:sldId id="1298" r:id="rId12"/>
    <p:sldId id="1288" r:id="rId13"/>
    <p:sldId id="1285" r:id="rId14"/>
    <p:sldId id="1290" r:id="rId15"/>
    <p:sldId id="1292" r:id="rId16"/>
    <p:sldId id="1294" r:id="rId17"/>
    <p:sldId id="1295" r:id="rId18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2570" autoAdjust="0"/>
  </p:normalViewPr>
  <p:slideViewPr>
    <p:cSldViewPr>
      <p:cViewPr varScale="1">
        <p:scale>
          <a:sx n="112" d="100"/>
          <a:sy n="112" d="100"/>
        </p:scale>
        <p:origin x="159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1050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802.11-21/0130r0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2021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PAPR Comparison for Two 320MHz Phase Rotation Sequences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2021-01-20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106178"/>
              </p:ext>
            </p:extLst>
          </p:nvPr>
        </p:nvGraphicFramePr>
        <p:xfrm>
          <a:off x="762000" y="2895597"/>
          <a:ext cx="7620000" cy="228600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978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03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for PAPR Investigation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PAPR Comparison between PR1 and PR2 for pre-EHT modulated fields of 320MHz PPDU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616220"/>
              </p:ext>
            </p:extLst>
          </p:nvPr>
        </p:nvGraphicFramePr>
        <p:xfrm>
          <a:off x="766011" y="2590800"/>
          <a:ext cx="7696200" cy="2506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0096"/>
                <a:gridCol w="3093239"/>
                <a:gridCol w="3082865"/>
              </a:tblGrid>
              <a:tr h="373380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320MHz RF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160MHz RF</a:t>
                      </a:r>
                      <a:endParaRPr lang="ko-KR" altLang="en-US" sz="16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Worst PAPR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dirty="0" smtClean="0"/>
                        <a:t>PR1 and PR2 are similar</a:t>
                      </a:r>
                    </a:p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en-US" altLang="ko-KR" sz="1600" dirty="0" smtClean="0"/>
                        <a:t>Maximum for PR1 comes from</a:t>
                      </a:r>
                      <a:r>
                        <a:rPr lang="en-US" altLang="ko-KR" sz="1600" baseline="0" dirty="0" smtClean="0"/>
                        <a:t> U-SIG</a:t>
                      </a:r>
                    </a:p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en-US" altLang="ko-KR" sz="1600" dirty="0" smtClean="0"/>
                        <a:t>Maximum for </a:t>
                      </a:r>
                      <a:r>
                        <a:rPr lang="en-US" altLang="ko-KR" sz="1600" baseline="0" dirty="0" smtClean="0"/>
                        <a:t>PR2 comes from EHT-SIG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dirty="0" smtClean="0"/>
                        <a:t>PR1</a:t>
                      </a:r>
                      <a:r>
                        <a:rPr lang="en-US" altLang="ko-KR" sz="1600" baseline="0" dirty="0" smtClean="0"/>
                        <a:t> is better</a:t>
                      </a:r>
                    </a:p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en-US" altLang="ko-KR" sz="1600" dirty="0" smtClean="0"/>
                        <a:t>Maximum for Both</a:t>
                      </a:r>
                      <a:r>
                        <a:rPr lang="en-US" altLang="ko-KR" sz="1600" baseline="0" dirty="0" smtClean="0"/>
                        <a:t> comes form U-SIG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Overall PAPR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dirty="0" smtClean="0"/>
                        <a:t>PR1 and PR2 are similar</a:t>
                      </a:r>
                    </a:p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en-US" altLang="ko-KR" sz="1600" dirty="0" smtClean="0"/>
                        <a:t>Maximum for Both</a:t>
                      </a:r>
                      <a:r>
                        <a:rPr lang="en-US" altLang="ko-KR" sz="1600" baseline="0" dirty="0" smtClean="0"/>
                        <a:t> comes form U-SIG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dirty="0" smtClean="0"/>
                        <a:t>PR1 and PR2 are similar</a:t>
                      </a:r>
                    </a:p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en-US" altLang="ko-KR" sz="1600" dirty="0" smtClean="0"/>
                        <a:t>Maximum for Both</a:t>
                      </a:r>
                      <a:r>
                        <a:rPr lang="en-US" altLang="ko-KR" sz="1600" baseline="0" dirty="0" smtClean="0"/>
                        <a:t> comes form U-SIG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141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320MHz Non-HT Dup PPDU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320MHz non-HT Dup PPDU consists of legacy preamble and Data fields</a:t>
            </a:r>
          </a:p>
          <a:p>
            <a:pPr lvl="1"/>
            <a:r>
              <a:rPr lang="en-US" altLang="ko-KR" sz="1800" dirty="0" smtClean="0"/>
              <a:t>All of the fields are duplicated in all 20MHz </a:t>
            </a:r>
            <a:r>
              <a:rPr lang="en-US" altLang="ko-KR" sz="1800" dirty="0" err="1" smtClean="0"/>
              <a:t>subchannels</a:t>
            </a:r>
            <a:endParaRPr lang="en-US" altLang="ko-KR" sz="1800" dirty="0" smtClean="0"/>
          </a:p>
          <a:p>
            <a:r>
              <a:rPr lang="en-US" altLang="ko-KR" sz="2000" dirty="0" smtClean="0"/>
              <a:t>The agreed 320MHz phase rotation sequence can be applied to the legacy preamble field to reduce PAPR</a:t>
            </a:r>
          </a:p>
          <a:p>
            <a:r>
              <a:rPr lang="en-US" altLang="ko-KR" sz="2000" dirty="0" smtClean="0"/>
              <a:t>In this case, the same phase rotation needs to be applied to the Data field to enable unassociated / OBSS STAs to correctly decode it</a:t>
            </a:r>
          </a:p>
          <a:p>
            <a:pPr lvl="1"/>
            <a:r>
              <a:rPr lang="en-US" altLang="ko-KR" sz="1800" dirty="0" smtClean="0"/>
              <a:t>This phase rotation</a:t>
            </a:r>
            <a:r>
              <a:rPr lang="ko-KR" altLang="en-US" sz="1800" smtClean="0"/>
              <a:t> </a:t>
            </a:r>
            <a:r>
              <a:rPr lang="en-US" altLang="ko-KR" sz="1800" dirty="0"/>
              <a:t>can also reduce </a:t>
            </a:r>
            <a:r>
              <a:rPr lang="en-US" altLang="ko-KR" sz="1800" dirty="0" smtClean="0"/>
              <a:t>Data </a:t>
            </a:r>
            <a:r>
              <a:rPr lang="en-US" altLang="ko-KR" sz="1800" dirty="0"/>
              <a:t>field PAPR</a:t>
            </a:r>
          </a:p>
          <a:p>
            <a:pPr lvl="1"/>
            <a:r>
              <a:rPr lang="en-US" altLang="ko-KR" sz="1800" dirty="0" smtClean="0"/>
              <a:t>As a result, Data field PAPR </a:t>
            </a:r>
            <a:r>
              <a:rPr lang="en-US" altLang="ko-KR" sz="1800" dirty="0"/>
              <a:t>is similar to U-SIG and slightly higher than U-SIG when BPSK and QPSK is used for </a:t>
            </a:r>
            <a:r>
              <a:rPr lang="en-US" altLang="ko-KR" sz="1800" dirty="0" smtClean="0"/>
              <a:t>modulation of the Data field, respectively</a:t>
            </a:r>
          </a:p>
          <a:p>
            <a:r>
              <a:rPr lang="en-US" altLang="ko-KR" sz="2000" dirty="0"/>
              <a:t>W</a:t>
            </a:r>
            <a:r>
              <a:rPr lang="en-US" altLang="ko-KR" sz="2000" dirty="0" smtClean="0"/>
              <a:t>e propose that </a:t>
            </a:r>
            <a:r>
              <a:rPr lang="en-US" altLang="ko-KR" sz="2000" dirty="0"/>
              <a:t>the agreed </a:t>
            </a:r>
            <a:r>
              <a:rPr lang="en-US" altLang="ko-KR" sz="2000" dirty="0" smtClean="0"/>
              <a:t>320MHz phase </a:t>
            </a:r>
            <a:r>
              <a:rPr lang="en-US" altLang="ko-KR" sz="2000" dirty="0"/>
              <a:t>rotation sequence is applied to all of the fields of 320MHz non-HT Dup </a:t>
            </a:r>
            <a:r>
              <a:rPr lang="en-US" altLang="ko-KR" sz="2000" dirty="0" smtClean="0"/>
              <a:t>PPDU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657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confirmed that the </a:t>
            </a:r>
            <a:r>
              <a:rPr lang="en-US" altLang="ko-KR" sz="2000" dirty="0"/>
              <a:t>agreed 320MHz phase rotation sequence </a:t>
            </a:r>
            <a:r>
              <a:rPr lang="en-US" altLang="ko-KR" sz="2000" dirty="0" smtClean="0"/>
              <a:t>is a better choice for </a:t>
            </a:r>
            <a:r>
              <a:rPr lang="en-US" altLang="ko-KR" sz="2000" dirty="0"/>
              <a:t>pre-EHT modulated </a:t>
            </a:r>
            <a:r>
              <a:rPr lang="en-US" altLang="ko-KR" sz="2000" dirty="0" smtClean="0"/>
              <a:t>fields based on various PAPR results</a:t>
            </a:r>
            <a:endParaRPr lang="en-US" altLang="ko-KR" sz="1800" dirty="0" smtClean="0"/>
          </a:p>
          <a:p>
            <a:r>
              <a:rPr lang="en-US" altLang="ko-KR" sz="2000" dirty="0" smtClean="0"/>
              <a:t>We have also proposed that the agreed phase rotation sequence is applied to all of the fields of 320MHz non-HT Dup PPDU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312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The following 320MHz phase rotation sequence agreed in the </a:t>
            </a:r>
            <a:r>
              <a:rPr lang="en-US" altLang="ko-KR" sz="1800" dirty="0" err="1" smtClean="0"/>
              <a:t>TGbe</a:t>
            </a:r>
            <a:r>
              <a:rPr lang="en-US" altLang="ko-KR" sz="1800" dirty="0" smtClean="0"/>
              <a:t> spec is applied to all of the fields of 320MHz non-HT Dup PPDU</a:t>
            </a:r>
          </a:p>
          <a:p>
            <a:pPr lvl="2"/>
            <a:r>
              <a:rPr lang="en-US" altLang="ko-KR" sz="1600" dirty="0" smtClean="0"/>
              <a:t> [1 -1 -1 -1 1 -1 -1 -1 -1 1 1 1 -1 1 1 1]</a:t>
            </a:r>
            <a:endParaRPr lang="en-US" altLang="ko-KR" sz="1600" dirty="0"/>
          </a:p>
          <a:p>
            <a:pPr lvl="1"/>
            <a:r>
              <a:rPr lang="en-US" altLang="ko-KR" sz="1800" dirty="0"/>
              <a:t>Note: This is for release 1</a:t>
            </a:r>
          </a:p>
          <a:p>
            <a:endParaRPr lang="en-US" altLang="ko-KR" sz="2000" dirty="0"/>
          </a:p>
          <a:p>
            <a:r>
              <a:rPr lang="en-US" altLang="ko-KR" sz="2000" dirty="0"/>
              <a:t>Y/N/A: //</a:t>
            </a:r>
            <a:endParaRPr lang="ko-KR" altLang="en-US" sz="200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602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ko-KR" sz="2000" dirty="0"/>
              <a:t>[1</a:t>
            </a:r>
            <a:r>
              <a:rPr lang="en-GB" altLang="ko-KR" sz="2000" dirty="0" smtClean="0"/>
              <a:t>] </a:t>
            </a:r>
            <a:r>
              <a:rPr lang="en-US" altLang="ko-KR" sz="2000" dirty="0"/>
              <a:t>802.11-21/0129r0 Phase Rotation for 320 MHz Non-HT Duplicate Transmission and Pre-EHT modulated Fields 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en-US" sz="2000" dirty="0" smtClean="0"/>
              <a:t>[2] 802.11-20/0699r1 Phase Rotation Proposal Follow-Up</a:t>
            </a:r>
            <a:endParaRPr lang="en-GB" altLang="en-US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585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Following figure shows the worst 320MHz U-SIG PAPR among agreed mandatory puncturing cases when using </a:t>
            </a:r>
            <a:r>
              <a:rPr lang="en-US" altLang="ko-KR" sz="2000" dirty="0" smtClean="0"/>
              <a:t>320MHz RF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044600"/>
            <a:ext cx="3250294" cy="244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036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Following figures show the worst 320MHz EHT-SIG PAPR among agreed mandatory puncturing cases when </a:t>
            </a:r>
            <a:r>
              <a:rPr lang="en-US" altLang="ko-KR" sz="2000" dirty="0" smtClean="0"/>
              <a:t>using 160MHz RF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2786" y="2968400"/>
            <a:ext cx="3250294" cy="244180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3946" y="2968400"/>
            <a:ext cx="3250294" cy="24418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528498" y="5467038"/>
            <a:ext cx="801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&lt;BPSK&gt;</a:t>
            </a:r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5814421" y="5467038"/>
            <a:ext cx="7470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&lt;QPSK&gt;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7108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Following figures show the overall 320MHz EHT-SIG PAPR by considering all of the puncturing cases when using 320MHz </a:t>
            </a:r>
            <a:r>
              <a:rPr lang="en-US" altLang="ko-KR" sz="2000" dirty="0" smtClean="0"/>
              <a:t>RF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3946" y="2968400"/>
            <a:ext cx="3250294" cy="24418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2786" y="2968400"/>
            <a:ext cx="3250294" cy="24418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528498" y="5467038"/>
            <a:ext cx="801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&lt;BPSK&gt;</a:t>
            </a:r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5814421" y="5467038"/>
            <a:ext cx="7470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&lt;QPSK&gt;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0987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[1], a new 320MHz phase rotation sequence was proposed for 320MHz non-HT Dup PPDU and pre-EHT modulated fields as well</a:t>
            </a:r>
          </a:p>
          <a:p>
            <a:r>
              <a:rPr lang="en-US" altLang="ko-KR" sz="2000" dirty="0" smtClean="0"/>
              <a:t>In this contribution, we provide several reasons why we need to keep the agreed 320MHz phase rotation for </a:t>
            </a:r>
            <a:r>
              <a:rPr lang="en-US" altLang="ko-KR" sz="2000" dirty="0"/>
              <a:t>pre-EHT modulated </a:t>
            </a:r>
            <a:r>
              <a:rPr lang="en-US" altLang="ko-KR" sz="2000" dirty="0" smtClean="0"/>
              <a:t>fields as follows</a:t>
            </a:r>
          </a:p>
          <a:p>
            <a:pPr lvl="1"/>
            <a:r>
              <a:rPr lang="en-US" altLang="ko-KR" sz="1800" dirty="0"/>
              <a:t>160MHz RF and Worst U-SIG PAPR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Overall U-SIG PAPR</a:t>
            </a:r>
          </a:p>
          <a:p>
            <a:pPr lvl="1"/>
            <a:r>
              <a:rPr lang="en-US" altLang="ko-KR" sz="1800" dirty="0" smtClean="0"/>
              <a:t>EHT-SIG PAPR</a:t>
            </a:r>
          </a:p>
          <a:p>
            <a:r>
              <a:rPr lang="en-US" altLang="ko-KR" sz="2000" dirty="0" smtClean="0"/>
              <a:t>We also propose that </a:t>
            </a:r>
            <a:r>
              <a:rPr lang="en-US" altLang="ko-KR" sz="2000" dirty="0"/>
              <a:t>the agreed 320MHz phase </a:t>
            </a:r>
            <a:r>
              <a:rPr lang="en-US" altLang="ko-KR" sz="2000" dirty="0" smtClean="0"/>
              <a:t>rotation sequence is applied to </a:t>
            </a:r>
            <a:r>
              <a:rPr lang="en-US" altLang="ko-KR" sz="2000" dirty="0"/>
              <a:t>320MHz non-HT Dup PPDU </a:t>
            </a:r>
            <a:r>
              <a:rPr lang="en-US" altLang="ko-KR" sz="2000" dirty="0" smtClean="0"/>
              <a:t>to reduce its PAPR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45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Assumption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use the following notation for each phase rotation sequence</a:t>
            </a:r>
          </a:p>
          <a:p>
            <a:pPr lvl="1"/>
            <a:r>
              <a:rPr lang="en-US" altLang="ko-KR" sz="1800" dirty="0"/>
              <a:t>PR1: 320MHz phase rotation agreed in </a:t>
            </a:r>
            <a:r>
              <a:rPr lang="en-US" altLang="ko-KR" sz="1800" dirty="0" err="1"/>
              <a:t>TGbe</a:t>
            </a:r>
            <a:endParaRPr lang="en-US" altLang="ko-KR" sz="1800" dirty="0"/>
          </a:p>
          <a:p>
            <a:pPr lvl="2"/>
            <a:r>
              <a:rPr lang="en-US" altLang="ko-KR" sz="1600" dirty="0"/>
              <a:t>[1 -1 -1 -1 1 -1 -1 -1 -1 1 1 1 -1 1 1 1]</a:t>
            </a:r>
          </a:p>
          <a:p>
            <a:pPr lvl="1"/>
            <a:r>
              <a:rPr lang="en-US" altLang="ko-KR" sz="1800" dirty="0"/>
              <a:t>PR2: </a:t>
            </a:r>
            <a:r>
              <a:rPr lang="en-US" altLang="ko-KR" sz="1800" dirty="0" smtClean="0"/>
              <a:t>320MHz </a:t>
            </a:r>
            <a:r>
              <a:rPr lang="en-US" altLang="ko-KR" sz="1800" dirty="0"/>
              <a:t>phase rotation </a:t>
            </a:r>
            <a:r>
              <a:rPr lang="en-US" altLang="ko-KR" sz="1800" dirty="0" smtClean="0"/>
              <a:t>proposed in [1</a:t>
            </a:r>
            <a:r>
              <a:rPr lang="en-US" altLang="ko-KR" sz="1800" dirty="0"/>
              <a:t>]</a:t>
            </a:r>
          </a:p>
          <a:p>
            <a:pPr lvl="2"/>
            <a:r>
              <a:rPr lang="en-US" altLang="ko-KR" sz="1600" dirty="0"/>
              <a:t>[1 -1 -1 -1 1 -1 -1 -1 1 -1 -1 -1 -1 1 1 1</a:t>
            </a:r>
            <a:r>
              <a:rPr lang="en-US" altLang="ko-KR" sz="1600" dirty="0" smtClean="0"/>
              <a:t>]</a:t>
            </a:r>
          </a:p>
          <a:p>
            <a:r>
              <a:rPr lang="en-US" altLang="ko-KR" sz="2000" dirty="0" smtClean="0"/>
              <a:t>We investigate PAPR by focusing </a:t>
            </a:r>
            <a:r>
              <a:rPr lang="en-US" altLang="ko-KR" sz="2000" dirty="0"/>
              <a:t>on U-SIG and </a:t>
            </a:r>
            <a:r>
              <a:rPr lang="en-US" altLang="ko-KR" sz="2000" dirty="0" smtClean="0"/>
              <a:t>EHT-SIG</a:t>
            </a:r>
            <a:endParaRPr lang="en-US" altLang="ko-KR" sz="2000" dirty="0"/>
          </a:p>
          <a:p>
            <a:pPr lvl="1"/>
            <a:r>
              <a:rPr lang="en-US" altLang="ko-KR" sz="1800" dirty="0"/>
              <a:t>As shown in [2], U-SIG, L-SIG or EHT-SIG have </a:t>
            </a:r>
            <a:r>
              <a:rPr lang="en-US" altLang="ko-KR" sz="1800" dirty="0" smtClean="0"/>
              <a:t>higher </a:t>
            </a:r>
            <a:r>
              <a:rPr lang="en-US" altLang="ko-KR" sz="1800" dirty="0"/>
              <a:t>PAPR </a:t>
            </a:r>
            <a:r>
              <a:rPr lang="en-US" altLang="ko-KR" sz="1800" dirty="0" smtClean="0"/>
              <a:t>than the other </a:t>
            </a:r>
            <a:r>
              <a:rPr lang="en-US" altLang="ko-KR" sz="1800" dirty="0"/>
              <a:t>pre-EHT </a:t>
            </a:r>
            <a:r>
              <a:rPr lang="en-US" altLang="ko-KR" sz="1800" dirty="0" smtClean="0"/>
              <a:t>modulated fields</a:t>
            </a:r>
          </a:p>
          <a:p>
            <a:pPr lvl="2"/>
            <a:r>
              <a:rPr lang="en-US" altLang="ko-KR" dirty="0" smtClean="0"/>
              <a:t>Note that U-SIG </a:t>
            </a:r>
            <a:r>
              <a:rPr lang="en-US" altLang="ko-KR" dirty="0"/>
              <a:t>and L-SIG have similar PAPR</a:t>
            </a:r>
          </a:p>
          <a:p>
            <a:pPr lvl="1"/>
            <a:r>
              <a:rPr lang="en-US" altLang="ko-KR" sz="1800" dirty="0" smtClean="0"/>
              <a:t>We assume the following structures</a:t>
            </a:r>
          </a:p>
          <a:p>
            <a:pPr lvl="2"/>
            <a:r>
              <a:rPr lang="en-US" altLang="ko-KR" sz="1600" dirty="0" smtClean="0"/>
              <a:t>U-SIG </a:t>
            </a:r>
            <a:r>
              <a:rPr lang="en-US" altLang="ko-KR" sz="1600" dirty="0"/>
              <a:t>is duplicated in all 20MHz </a:t>
            </a:r>
            <a:r>
              <a:rPr lang="en-US" altLang="ko-KR" sz="1600" dirty="0" err="1" smtClean="0"/>
              <a:t>subchannels</a:t>
            </a:r>
            <a:endParaRPr lang="en-US" altLang="ko-KR" sz="1600" dirty="0" smtClean="0"/>
          </a:p>
          <a:p>
            <a:pPr lvl="2"/>
            <a:r>
              <a:rPr lang="en-US" altLang="ko-KR" sz="1600" dirty="0" smtClean="0"/>
              <a:t>EHT-SIG </a:t>
            </a:r>
            <a:r>
              <a:rPr lang="en-US" altLang="ko-KR" sz="1600" dirty="0"/>
              <a:t>consists of two content channels, i.e., [1212 1212 1212 1212]</a:t>
            </a:r>
          </a:p>
          <a:p>
            <a:r>
              <a:rPr lang="en-US" altLang="ko-KR" sz="2000" dirty="0" smtClean="0"/>
              <a:t>For </a:t>
            </a:r>
            <a:r>
              <a:rPr lang="en-US" altLang="ko-KR" sz="2000" dirty="0"/>
              <a:t>PAPR investigation, we consider </a:t>
            </a:r>
            <a:r>
              <a:rPr lang="en-US" altLang="ko-KR" sz="2000" dirty="0" smtClean="0"/>
              <a:t>23 </a:t>
            </a:r>
            <a:r>
              <a:rPr lang="en-US" altLang="ko-KR" sz="2000" dirty="0"/>
              <a:t>mandatory preamble puncturing </a:t>
            </a:r>
            <a:r>
              <a:rPr lang="en-US" altLang="ko-KR" sz="2000" dirty="0" smtClean="0"/>
              <a:t>cases defined in 320MHz as shown in the next slide</a:t>
            </a:r>
            <a:endParaRPr lang="en-US" altLang="ko-KR" sz="2000" dirty="0"/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311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Assumption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23 mandatory preamble puncturing cases</a:t>
            </a:r>
          </a:p>
          <a:p>
            <a:pPr lvl="1"/>
            <a:r>
              <a:rPr lang="en-US" altLang="ko-KR" sz="1800" dirty="0" smtClean="0"/>
              <a:t>[OOOO </a:t>
            </a:r>
            <a:r>
              <a:rPr lang="en-US" altLang="ko-KR" sz="1800" dirty="0" err="1" smtClean="0"/>
              <a:t>OOOO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OOOO</a:t>
            </a:r>
            <a:r>
              <a:rPr lang="en-US" altLang="ko-KR" sz="1800" dirty="0" smtClean="0"/>
              <a:t> OOOO]</a:t>
            </a:r>
          </a:p>
          <a:p>
            <a:pPr lvl="1"/>
            <a:r>
              <a:rPr lang="en-US" altLang="ko-KR" sz="1800" dirty="0" smtClean="0"/>
              <a:t>[XXOO </a:t>
            </a:r>
            <a:r>
              <a:rPr lang="en-US" altLang="ko-KR" sz="1800" dirty="0"/>
              <a:t>OOOO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OOOO</a:t>
            </a:r>
            <a:r>
              <a:rPr lang="en-US" altLang="ko-KR" sz="1800" dirty="0" smtClean="0"/>
              <a:t>], </a:t>
            </a:r>
            <a:r>
              <a:rPr lang="en-US" altLang="ko-KR" sz="1800" dirty="0"/>
              <a:t>[</a:t>
            </a:r>
            <a:r>
              <a:rPr lang="en-US" altLang="ko-KR" sz="1800" dirty="0" smtClean="0"/>
              <a:t>OO</a:t>
            </a:r>
            <a:r>
              <a:rPr lang="en-US" altLang="ko-KR" sz="1800" dirty="0"/>
              <a:t>XX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OOOO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OOOO</a:t>
            </a:r>
            <a:r>
              <a:rPr lang="en-US" altLang="ko-KR" sz="1800" dirty="0" smtClean="0"/>
              <a:t>], </a:t>
            </a:r>
            <a:r>
              <a:rPr lang="en-US" altLang="ko-KR" sz="1800" dirty="0"/>
              <a:t>[</a:t>
            </a:r>
            <a:r>
              <a:rPr lang="en-US" altLang="ko-KR" sz="1800" dirty="0" smtClean="0"/>
              <a:t>OOOO </a:t>
            </a:r>
            <a:r>
              <a:rPr lang="en-US" altLang="ko-KR" sz="1800" dirty="0"/>
              <a:t>XX</a:t>
            </a:r>
            <a:r>
              <a:rPr lang="en-US" altLang="ko-KR" sz="1800" dirty="0" smtClean="0"/>
              <a:t>OO </a:t>
            </a:r>
            <a:r>
              <a:rPr lang="en-US" altLang="ko-KR" sz="1800" dirty="0"/>
              <a:t>OOOO OOOO</a:t>
            </a:r>
            <a:r>
              <a:rPr lang="en-US" altLang="ko-KR" sz="1800" dirty="0" smtClean="0"/>
              <a:t>], </a:t>
            </a:r>
            <a:r>
              <a:rPr lang="en-US" altLang="ko-KR" sz="1800" dirty="0"/>
              <a:t>[OOOO </a:t>
            </a:r>
            <a:r>
              <a:rPr lang="en-US" altLang="ko-KR" sz="1800" dirty="0" smtClean="0"/>
              <a:t>OO</a:t>
            </a:r>
            <a:r>
              <a:rPr lang="en-US" altLang="ko-KR" sz="1800" dirty="0"/>
              <a:t>XX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OOOO OOOO</a:t>
            </a:r>
            <a:r>
              <a:rPr lang="en-US" altLang="ko-KR" sz="1800" dirty="0" smtClean="0"/>
              <a:t>], </a:t>
            </a:r>
            <a:r>
              <a:rPr lang="en-US" altLang="ko-KR" sz="1800" dirty="0"/>
              <a:t>[OOOO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XX</a:t>
            </a:r>
            <a:r>
              <a:rPr lang="en-US" altLang="ko-KR" sz="1800" dirty="0" smtClean="0"/>
              <a:t>OO </a:t>
            </a:r>
            <a:r>
              <a:rPr lang="en-US" altLang="ko-KR" sz="1800" dirty="0"/>
              <a:t>OOOO</a:t>
            </a:r>
            <a:r>
              <a:rPr lang="en-US" altLang="ko-KR" sz="1800" dirty="0" smtClean="0"/>
              <a:t>], </a:t>
            </a:r>
            <a:r>
              <a:rPr lang="en-US" altLang="ko-KR" sz="1800" dirty="0"/>
              <a:t>[OOOO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OO</a:t>
            </a:r>
            <a:r>
              <a:rPr lang="en-US" altLang="ko-KR" sz="1800" dirty="0"/>
              <a:t>XX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OOOO</a:t>
            </a:r>
            <a:r>
              <a:rPr lang="en-US" altLang="ko-KR" sz="1800" dirty="0" smtClean="0"/>
              <a:t>], </a:t>
            </a:r>
            <a:r>
              <a:rPr lang="en-US" altLang="ko-KR" sz="1800" dirty="0"/>
              <a:t>[OOOO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XX</a:t>
            </a:r>
            <a:r>
              <a:rPr lang="en-US" altLang="ko-KR" sz="1800" dirty="0" smtClean="0"/>
              <a:t>OO], </a:t>
            </a:r>
            <a:r>
              <a:rPr lang="en-US" altLang="ko-KR" sz="1800" dirty="0"/>
              <a:t>[OOOO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OO</a:t>
            </a:r>
            <a:r>
              <a:rPr lang="en-US" altLang="ko-KR" sz="1800" dirty="0"/>
              <a:t>XX</a:t>
            </a:r>
            <a:r>
              <a:rPr lang="en-US" altLang="ko-KR" sz="1800" dirty="0" smtClean="0"/>
              <a:t>]</a:t>
            </a:r>
          </a:p>
          <a:p>
            <a:pPr lvl="1"/>
            <a:r>
              <a:rPr lang="en-US" altLang="ko-KR" sz="1800" dirty="0" smtClean="0"/>
              <a:t>[XXXX OOOO </a:t>
            </a:r>
            <a:r>
              <a:rPr lang="en-US" altLang="ko-KR" sz="1800" dirty="0"/>
              <a:t>OOOO OOOO</a:t>
            </a:r>
            <a:r>
              <a:rPr lang="en-US" altLang="ko-KR" sz="1800" dirty="0" smtClean="0"/>
              <a:t>], </a:t>
            </a:r>
            <a:r>
              <a:rPr lang="en-US" altLang="ko-KR" sz="1800" dirty="0"/>
              <a:t>[OOOO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XXXX</a:t>
            </a:r>
            <a:r>
              <a:rPr lang="en-US" altLang="ko-KR" sz="1800" dirty="0" smtClean="0"/>
              <a:t>]</a:t>
            </a:r>
          </a:p>
          <a:p>
            <a:pPr lvl="1"/>
            <a:r>
              <a:rPr lang="en-US" altLang="ko-KR" sz="1800" dirty="0" smtClean="0"/>
              <a:t>[</a:t>
            </a:r>
            <a:r>
              <a:rPr lang="en-US" altLang="ko-KR" sz="1800" dirty="0"/>
              <a:t>XXXX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XX</a:t>
            </a:r>
            <a:r>
              <a:rPr lang="en-US" altLang="ko-KR" sz="1800" dirty="0" smtClean="0"/>
              <a:t>OO </a:t>
            </a:r>
            <a:r>
              <a:rPr lang="en-US" altLang="ko-KR" sz="1800" dirty="0"/>
              <a:t>OOOO OOOO</a:t>
            </a:r>
            <a:r>
              <a:rPr lang="en-US" altLang="ko-KR" sz="1800" dirty="0" smtClean="0"/>
              <a:t>], [</a:t>
            </a:r>
            <a:r>
              <a:rPr lang="en-US" altLang="ko-KR" sz="1800" dirty="0"/>
              <a:t>XX</a:t>
            </a:r>
            <a:r>
              <a:rPr lang="en-US" altLang="ko-KR" sz="1800" dirty="0" smtClean="0"/>
              <a:t>OO </a:t>
            </a:r>
            <a:r>
              <a:rPr lang="en-US" altLang="ko-KR" sz="1800" dirty="0"/>
              <a:t>OOOO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XXXX</a:t>
            </a:r>
            <a:r>
              <a:rPr lang="en-US" altLang="ko-KR" sz="1800" dirty="0" smtClean="0"/>
              <a:t>], [</a:t>
            </a:r>
            <a:r>
              <a:rPr lang="en-US" altLang="ko-KR" sz="1800" dirty="0"/>
              <a:t>XXXX</a:t>
            </a:r>
            <a:r>
              <a:rPr lang="en-US" altLang="ko-KR" sz="1800" dirty="0" smtClean="0"/>
              <a:t> OO</a:t>
            </a:r>
            <a:r>
              <a:rPr lang="en-US" altLang="ko-KR" sz="1800" dirty="0"/>
              <a:t>XX</a:t>
            </a:r>
            <a:r>
              <a:rPr lang="en-US" altLang="ko-KR" sz="1800" dirty="0" smtClean="0"/>
              <a:t> OOOO </a:t>
            </a:r>
            <a:r>
              <a:rPr lang="en-US" altLang="ko-KR" sz="1800" dirty="0"/>
              <a:t>OOOO</a:t>
            </a:r>
            <a:r>
              <a:rPr lang="en-US" altLang="ko-KR" sz="1800" dirty="0" smtClean="0"/>
              <a:t>], </a:t>
            </a:r>
            <a:r>
              <a:rPr lang="en-US" altLang="ko-KR" sz="1800" dirty="0"/>
              <a:t>[</a:t>
            </a:r>
            <a:r>
              <a:rPr lang="en-US" altLang="ko-KR" sz="1800" dirty="0" smtClean="0"/>
              <a:t>OO</a:t>
            </a:r>
            <a:r>
              <a:rPr lang="en-US" altLang="ko-KR" sz="1800" dirty="0"/>
              <a:t>XX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OOOO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XXXX</a:t>
            </a:r>
            <a:r>
              <a:rPr lang="en-US" altLang="ko-KR" sz="1800" dirty="0" smtClean="0"/>
              <a:t>], [</a:t>
            </a:r>
            <a:r>
              <a:rPr lang="en-US" altLang="ko-KR" sz="1800" dirty="0"/>
              <a:t>XXXX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OOOO XX</a:t>
            </a:r>
            <a:r>
              <a:rPr lang="en-US" altLang="ko-KR" sz="1800" dirty="0" smtClean="0"/>
              <a:t>OO </a:t>
            </a:r>
            <a:r>
              <a:rPr lang="en-US" altLang="ko-KR" sz="1800" dirty="0"/>
              <a:t>OOOO</a:t>
            </a:r>
            <a:r>
              <a:rPr lang="en-US" altLang="ko-KR" sz="1800" dirty="0" smtClean="0"/>
              <a:t>], </a:t>
            </a:r>
            <a:r>
              <a:rPr lang="en-US" altLang="ko-KR" sz="1800" dirty="0"/>
              <a:t>[OOOO XX</a:t>
            </a:r>
            <a:r>
              <a:rPr lang="en-US" altLang="ko-KR" sz="1800" dirty="0" smtClean="0"/>
              <a:t>OO </a:t>
            </a:r>
            <a:r>
              <a:rPr lang="en-US" altLang="ko-KR" sz="1800" dirty="0"/>
              <a:t>OOOO XXXX</a:t>
            </a:r>
            <a:r>
              <a:rPr lang="en-US" altLang="ko-KR" sz="1800" dirty="0" smtClean="0"/>
              <a:t>], [</a:t>
            </a:r>
            <a:r>
              <a:rPr lang="en-US" altLang="ko-KR" sz="1800" dirty="0"/>
              <a:t>XXXX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OOOO </a:t>
            </a:r>
            <a:r>
              <a:rPr lang="en-US" altLang="ko-KR" sz="1800" dirty="0" smtClean="0"/>
              <a:t>OO</a:t>
            </a:r>
            <a:r>
              <a:rPr lang="en-US" altLang="ko-KR" sz="1800" dirty="0"/>
              <a:t>XX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OOOO</a:t>
            </a:r>
            <a:r>
              <a:rPr lang="en-US" altLang="ko-KR" sz="1800" dirty="0" smtClean="0"/>
              <a:t>], </a:t>
            </a:r>
            <a:r>
              <a:rPr lang="en-US" altLang="ko-KR" sz="1800" dirty="0"/>
              <a:t>[OOOO </a:t>
            </a:r>
            <a:r>
              <a:rPr lang="en-US" altLang="ko-KR" sz="1800" dirty="0" smtClean="0"/>
              <a:t>OO</a:t>
            </a:r>
            <a:r>
              <a:rPr lang="en-US" altLang="ko-KR" sz="1800" dirty="0"/>
              <a:t>XX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OOOO XXXX</a:t>
            </a:r>
            <a:r>
              <a:rPr lang="en-US" altLang="ko-KR" sz="1800" dirty="0" smtClean="0"/>
              <a:t>], [</a:t>
            </a:r>
            <a:r>
              <a:rPr lang="en-US" altLang="ko-KR" sz="1800" dirty="0"/>
              <a:t>XXXX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OOOO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XX</a:t>
            </a:r>
            <a:r>
              <a:rPr lang="en-US" altLang="ko-KR" sz="1800" dirty="0" smtClean="0"/>
              <a:t>OO], </a:t>
            </a:r>
            <a:r>
              <a:rPr lang="en-US" altLang="ko-KR" sz="1800" dirty="0"/>
              <a:t>[OOOO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XX</a:t>
            </a:r>
            <a:r>
              <a:rPr lang="en-US" altLang="ko-KR" sz="1800" dirty="0" smtClean="0"/>
              <a:t>OO </a:t>
            </a:r>
            <a:r>
              <a:rPr lang="en-US" altLang="ko-KR" sz="1800" dirty="0"/>
              <a:t>XXXX</a:t>
            </a:r>
            <a:r>
              <a:rPr lang="en-US" altLang="ko-KR" sz="1800" dirty="0" smtClean="0"/>
              <a:t>], [</a:t>
            </a:r>
            <a:r>
              <a:rPr lang="en-US" altLang="ko-KR" sz="1800" dirty="0"/>
              <a:t>XXXX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OOOO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OO</a:t>
            </a:r>
            <a:r>
              <a:rPr lang="en-US" altLang="ko-KR" sz="1800" dirty="0"/>
              <a:t>XX</a:t>
            </a:r>
            <a:r>
              <a:rPr lang="en-US" altLang="ko-KR" sz="1800" dirty="0" smtClean="0"/>
              <a:t>], </a:t>
            </a:r>
            <a:r>
              <a:rPr lang="en-US" altLang="ko-KR" sz="1800" dirty="0"/>
              <a:t>[OOOO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OO</a:t>
            </a:r>
            <a:r>
              <a:rPr lang="en-US" altLang="ko-KR" sz="1800" dirty="0"/>
              <a:t>XX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XXXX</a:t>
            </a:r>
            <a:r>
              <a:rPr lang="en-US" altLang="ko-KR" sz="1800" dirty="0" smtClean="0"/>
              <a:t>]</a:t>
            </a:r>
            <a:endParaRPr lang="en-US" altLang="ko-KR" sz="1800" dirty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91200" y="1981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O: non-punctured 20MHz</a:t>
            </a:r>
          </a:p>
          <a:p>
            <a:r>
              <a:rPr lang="en-US" altLang="ko-KR" dirty="0" smtClean="0"/>
              <a:t>X: punctured 20MHz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9271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160MHz </a:t>
            </a:r>
            <a:r>
              <a:rPr lang="en-US" altLang="ko-KR" dirty="0"/>
              <a:t>RF and Worst U-SIG PAPR </a:t>
            </a:r>
            <a:r>
              <a:rPr lang="en-US" altLang="ko-KR" dirty="0" smtClean="0"/>
              <a:t>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When transmitting 320MHz PPDU, it can be generated by using two 160MHz capable RFs</a:t>
            </a:r>
          </a:p>
          <a:p>
            <a:pPr lvl="1"/>
            <a:r>
              <a:rPr lang="en-US" altLang="ko-KR" sz="1800" dirty="0" smtClean="0"/>
              <a:t>These devices may be commonly used and relatively low-end compared to those with 320MHz capable RF</a:t>
            </a:r>
          </a:p>
          <a:p>
            <a:r>
              <a:rPr lang="en-US" altLang="ko-KR" sz="2000" dirty="0" smtClean="0"/>
              <a:t>160MHz operating STAs can participate in 320MHz transmission</a:t>
            </a:r>
          </a:p>
          <a:p>
            <a:pPr lvl="1"/>
            <a:r>
              <a:rPr lang="en-US" altLang="ko-KR" sz="1800" dirty="0"/>
              <a:t>T</a:t>
            </a:r>
            <a:r>
              <a:rPr lang="en-US" altLang="ko-KR" sz="1800" dirty="0" smtClean="0"/>
              <a:t>hey can transmit 320MHz TB PPDU by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being assigned within 160MHz which is either lower or upper 160MHz</a:t>
            </a:r>
          </a:p>
          <a:p>
            <a:pPr lvl="1"/>
            <a:r>
              <a:rPr lang="en-US" altLang="ko-KR" sz="1800" dirty="0" smtClean="0"/>
              <a:t>They may use 160MHz RF to generate the TB PPDU</a:t>
            </a:r>
            <a:endParaRPr lang="en-US" altLang="ko-KR" sz="1400" dirty="0" smtClean="0"/>
          </a:p>
          <a:p>
            <a:r>
              <a:rPr lang="en-US" altLang="ko-KR" sz="2000" dirty="0" smtClean="0"/>
              <a:t>Thus, we need to </a:t>
            </a:r>
            <a:r>
              <a:rPr lang="en-US" altLang="ko-KR" sz="2000" dirty="0"/>
              <a:t>take much more care </a:t>
            </a:r>
            <a:r>
              <a:rPr lang="en-US" altLang="ko-KR" sz="2000" dirty="0" smtClean="0"/>
              <a:t>of 160MHz PAPR in 320MHz PPDU transmission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462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160MHz RF </a:t>
            </a:r>
            <a:r>
              <a:rPr lang="en-US" altLang="ko-KR" dirty="0" smtClean="0"/>
              <a:t>and Worst U-SIG PAPR(2/2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Following figure shows the *worst 320MHz U-SIG PAPR among agreed mandatory puncturing cases when using 160MHz RF</a:t>
            </a:r>
          </a:p>
          <a:p>
            <a:pPr lvl="1"/>
            <a:r>
              <a:rPr lang="en-US" altLang="ko-KR" sz="1800" dirty="0" smtClean="0"/>
              <a:t>PR2 has higher PAPR and its median PAPR is about 12dB</a:t>
            </a:r>
          </a:p>
          <a:p>
            <a:pPr lvl="1"/>
            <a:r>
              <a:rPr lang="en-US" altLang="ko-KR" sz="1800" dirty="0" smtClean="0"/>
              <a:t>Note that median Data PAPR for 160MHz PPDU is about 9dB as shown in [2]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676" y="3493256"/>
            <a:ext cx="3565955" cy="267894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953000" y="3694767"/>
            <a:ext cx="3657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 Appendix, the </a:t>
            </a:r>
            <a:r>
              <a:rPr lang="en-US" altLang="ko-KR" dirty="0"/>
              <a:t>worst 320MHz U-SIG PAPR </a:t>
            </a:r>
            <a:r>
              <a:rPr lang="en-US" altLang="ko-KR" dirty="0" smtClean="0"/>
              <a:t>is shown when </a:t>
            </a:r>
            <a:r>
              <a:rPr lang="en-US" altLang="ko-KR" dirty="0"/>
              <a:t>using </a:t>
            </a:r>
            <a:r>
              <a:rPr lang="en-US" altLang="ko-KR" dirty="0" smtClean="0"/>
              <a:t>320MHz RF</a:t>
            </a:r>
          </a:p>
          <a:p>
            <a:pPr marL="171450" indent="-171450">
              <a:buFontTx/>
              <a:buChar char="-"/>
            </a:pPr>
            <a:r>
              <a:rPr lang="en-US" altLang="ko-KR" dirty="0" smtClean="0"/>
              <a:t>PR1 has higher PAPR but it is similar to the worst EHT-SIG PAPR of PR2 shown in slide 8</a:t>
            </a:r>
          </a:p>
          <a:p>
            <a:pPr marL="171450" indent="-171450">
              <a:buFontTx/>
              <a:buChar char="-"/>
            </a:pPr>
            <a:r>
              <a:rPr lang="en-US" altLang="ko-KR" dirty="0" smtClean="0"/>
              <a:t>This issue is further discussed in slide 8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64394" y="5334000"/>
            <a:ext cx="35067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* To obtain the worst PAPR, in each generation, 23 puncturing cases are applied and maximum PAPR is chosen (we generate 500 random U-SIG)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8038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Overall U-SIG PAPR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Following </a:t>
            </a:r>
            <a:r>
              <a:rPr lang="en-US" altLang="ko-KR" sz="2000" dirty="0" smtClean="0"/>
              <a:t>figures show </a:t>
            </a:r>
            <a:r>
              <a:rPr lang="en-US" altLang="ko-KR" sz="2000" dirty="0"/>
              <a:t>the </a:t>
            </a:r>
            <a:r>
              <a:rPr lang="en-US" altLang="ko-KR" sz="2000" dirty="0" smtClean="0"/>
              <a:t>*overall 320MHz U-SIG </a:t>
            </a:r>
            <a:r>
              <a:rPr lang="en-US" altLang="ko-KR" sz="2000" dirty="0"/>
              <a:t>PAPR by considering all of the </a:t>
            </a:r>
            <a:r>
              <a:rPr lang="en-US" altLang="ko-KR" sz="2000" dirty="0" smtClean="0"/>
              <a:t>agreed mandatory puncturing cases when using 320MHz RF and 160MHz RF, respectively</a:t>
            </a:r>
            <a:endParaRPr lang="en-US" altLang="ko-KR" sz="2000" dirty="0"/>
          </a:p>
          <a:p>
            <a:pPr lvl="1"/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7463" y="3200400"/>
            <a:ext cx="3250294" cy="24418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2030" y="3200400"/>
            <a:ext cx="3250294" cy="24418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475410" y="5521753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&lt;320MHz&gt;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5729977" y="5521752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&lt;160MHz&gt;</a:t>
            </a:r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381000" y="6047601"/>
            <a:ext cx="868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* To obtain the overall PAPR, in each generation all of the PAPR values for 23 puncturing cases are used (we generate 500 random U-SIG)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5234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EHT-SIG PAPR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also check on the worst and overall 320MHz EHT-SIG PAPR</a:t>
            </a:r>
          </a:p>
          <a:p>
            <a:r>
              <a:rPr lang="en-US" altLang="ko-KR" sz="2000" dirty="0"/>
              <a:t>Following </a:t>
            </a:r>
            <a:r>
              <a:rPr lang="en-US" altLang="ko-KR" sz="2000" dirty="0" smtClean="0"/>
              <a:t>figures show </a:t>
            </a:r>
            <a:r>
              <a:rPr lang="en-US" altLang="ko-KR" sz="2000" dirty="0"/>
              <a:t>the worst </a:t>
            </a:r>
            <a:r>
              <a:rPr lang="en-US" altLang="ko-KR" sz="2000" dirty="0" smtClean="0"/>
              <a:t>320MHz EHT-SIG </a:t>
            </a:r>
            <a:r>
              <a:rPr lang="en-US" altLang="ko-KR" sz="2000" dirty="0"/>
              <a:t>PAPR among agreed </a:t>
            </a:r>
            <a:r>
              <a:rPr lang="en-US" altLang="ko-KR" sz="2000" dirty="0" smtClean="0"/>
              <a:t>mandatory puncturing </a:t>
            </a:r>
            <a:r>
              <a:rPr lang="en-US" altLang="ko-KR" sz="2000" dirty="0"/>
              <a:t>cases </a:t>
            </a:r>
            <a:r>
              <a:rPr lang="en-US" altLang="ko-KR" sz="2000" dirty="0" smtClean="0"/>
              <a:t>when using 320MHz RF</a:t>
            </a:r>
            <a:endParaRPr lang="en-US" altLang="ko-KR" sz="2000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497218" y="5742801"/>
            <a:ext cx="801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&lt;BPSK&gt;</a:t>
            </a:r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4783141" y="5742801"/>
            <a:ext cx="7470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&lt;QPSK&gt;</a:t>
            </a:r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666" y="3247563"/>
            <a:ext cx="3250294" cy="244180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1506" y="3247562"/>
            <a:ext cx="3250294" cy="24418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553200" y="3352800"/>
            <a:ext cx="2514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US" altLang="ko-KR" dirty="0" smtClean="0"/>
              <a:t>PR2 has higher PAPR and it is similar to the worst U-SIG PAPR of PR1 as shown in Appendix </a:t>
            </a:r>
          </a:p>
          <a:p>
            <a:pPr marL="171450" indent="-171450">
              <a:buFontTx/>
              <a:buChar char="-"/>
            </a:pPr>
            <a:r>
              <a:rPr lang="en-US" altLang="ko-KR" dirty="0" smtClean="0"/>
              <a:t>EHT-SIG may be more vulnerable to the distortion caused by high PAPR</a:t>
            </a:r>
          </a:p>
          <a:p>
            <a:pPr marL="171450" indent="-171450">
              <a:buFontTx/>
              <a:buChar char="-"/>
            </a:pPr>
            <a:r>
              <a:rPr lang="en-US" altLang="ko-KR" dirty="0" smtClean="0"/>
              <a:t>U-SIG may obtain better combining gain than EHT-SIG at the receiver</a:t>
            </a:r>
          </a:p>
          <a:p>
            <a:pPr marL="171450" indent="-171450">
              <a:buFontTx/>
              <a:buChar char="-"/>
            </a:pPr>
            <a:r>
              <a:rPr lang="en-US" altLang="ko-KR" dirty="0" smtClean="0"/>
              <a:t>It is better to have low EHT-SIG PAPR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6084000"/>
            <a:ext cx="800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 Appendix, we show </a:t>
            </a:r>
            <a:r>
              <a:rPr lang="en-US" altLang="ko-KR" dirty="0"/>
              <a:t>the worst 320MHz EHT-SIG PAPR among agreed mandatory puncturing cases when using </a:t>
            </a:r>
            <a:r>
              <a:rPr lang="en-US" altLang="ko-KR" dirty="0" smtClean="0"/>
              <a:t>160MHz RF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50902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EHT-SIG PAPR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Following figures show the overall </a:t>
            </a:r>
            <a:r>
              <a:rPr lang="en-US" altLang="ko-KR" sz="2000" dirty="0" smtClean="0"/>
              <a:t>320MHz EHT-SIG PAPR </a:t>
            </a:r>
            <a:r>
              <a:rPr lang="en-US" altLang="ko-KR" sz="2000" dirty="0"/>
              <a:t>by considering all of the puncturing </a:t>
            </a:r>
            <a:r>
              <a:rPr lang="en-US" altLang="ko-KR" sz="2000" dirty="0" smtClean="0"/>
              <a:t>cases when using </a:t>
            </a:r>
            <a:r>
              <a:rPr lang="en-US" altLang="ko-KR" sz="2000" dirty="0"/>
              <a:t>320MHz </a:t>
            </a:r>
            <a:r>
              <a:rPr lang="en-US" altLang="ko-KR" sz="2000" dirty="0" smtClean="0"/>
              <a:t>RF</a:t>
            </a:r>
            <a:endParaRPr lang="en-US" altLang="ko-KR" sz="2000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2021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3946" y="2971800"/>
            <a:ext cx="3250294" cy="244180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2786" y="2971800"/>
            <a:ext cx="3250294" cy="24418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528498" y="5467038"/>
            <a:ext cx="801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&lt;BPSK&gt;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5814421" y="5467038"/>
            <a:ext cx="7470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&lt;QPSK&gt;</a:t>
            </a:r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609600" y="6084000"/>
            <a:ext cx="800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 Appendix, we show </a:t>
            </a:r>
            <a:r>
              <a:rPr lang="en-US" altLang="ko-KR" dirty="0"/>
              <a:t>the overall 320MHz EHT-SIG PAPR by considering all of the puncturing cases when using </a:t>
            </a:r>
            <a:r>
              <a:rPr lang="en-US" altLang="ko-KR" dirty="0" smtClean="0"/>
              <a:t>160MHz </a:t>
            </a:r>
            <a:r>
              <a:rPr lang="en-US" altLang="ko-KR" dirty="0"/>
              <a:t>RF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9164672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283988</TotalTime>
  <Words>1468</Words>
  <Application>Microsoft Office PowerPoint</Application>
  <PresentationFormat>화면 슬라이드 쇼(4:3)</PresentationFormat>
  <Paragraphs>185</Paragraphs>
  <Slides>17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2" baseType="lpstr">
      <vt:lpstr>굴림</vt:lpstr>
      <vt:lpstr>맑은 고딕</vt:lpstr>
      <vt:lpstr>Arial</vt:lpstr>
      <vt:lpstr>Times New Roman</vt:lpstr>
      <vt:lpstr>802-11-Submission</vt:lpstr>
      <vt:lpstr>PAPR Comparison for Two 320MHz Phase Rotation Sequences</vt:lpstr>
      <vt:lpstr>Introduction</vt:lpstr>
      <vt:lpstr>Assumption (1/2)</vt:lpstr>
      <vt:lpstr>Assumption (2/2)</vt:lpstr>
      <vt:lpstr>160MHz RF and Worst U-SIG PAPR (1/2)</vt:lpstr>
      <vt:lpstr>160MHz RF and Worst U-SIG PAPR(2/2)</vt:lpstr>
      <vt:lpstr>Overall U-SIG PAPR</vt:lpstr>
      <vt:lpstr>EHT-SIG PAPR (1/2)</vt:lpstr>
      <vt:lpstr>EHT-SIG PAPR (2/2)</vt:lpstr>
      <vt:lpstr>Summary for PAPR Investigation</vt:lpstr>
      <vt:lpstr>320MHz Non-HT Dup PPDU</vt:lpstr>
      <vt:lpstr>Conclusion</vt:lpstr>
      <vt:lpstr>Straw poll #1</vt:lpstr>
      <vt:lpstr>References</vt:lpstr>
      <vt:lpstr>Appendix</vt:lpstr>
      <vt:lpstr>Appendix</vt:lpstr>
      <vt:lpstr>Appendix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6812</cp:revision>
  <cp:lastPrinted>2019-09-10T23:00:58Z</cp:lastPrinted>
  <dcterms:created xsi:type="dcterms:W3CDTF">2007-05-21T21:00:37Z</dcterms:created>
  <dcterms:modified xsi:type="dcterms:W3CDTF">2021-01-20T08:44:16Z</dcterms:modified>
</cp:coreProperties>
</file>