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65" r:id="rId4"/>
    <p:sldId id="279" r:id="rId5"/>
    <p:sldId id="281" r:id="rId6"/>
    <p:sldId id="301" r:id="rId7"/>
    <p:sldId id="280" r:id="rId8"/>
    <p:sldId id="282" r:id="rId9"/>
    <p:sldId id="302" r:id="rId10"/>
    <p:sldId id="303" r:id="rId11"/>
    <p:sldId id="311" r:id="rId12"/>
    <p:sldId id="312" r:id="rId13"/>
    <p:sldId id="313" r:id="rId14"/>
    <p:sldId id="316" r:id="rId15"/>
    <p:sldId id="319" r:id="rId16"/>
    <p:sldId id="304" r:id="rId17"/>
    <p:sldId id="305" r:id="rId18"/>
    <p:sldId id="306" r:id="rId19"/>
    <p:sldId id="314" r:id="rId20"/>
    <p:sldId id="315" r:id="rId21"/>
    <p:sldId id="320" r:id="rId22"/>
    <p:sldId id="277" r:id="rId23"/>
    <p:sldId id="264" r:id="rId24"/>
    <p:sldId id="288" r:id="rId25"/>
    <p:sldId id="294" r:id="rId26"/>
    <p:sldId id="307" r:id="rId27"/>
    <p:sldId id="317" r:id="rId28"/>
    <p:sldId id="309" r:id="rId29"/>
    <p:sldId id="310" r:id="rId3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88" autoAdjust="0"/>
    <p:restoredTop sz="94660"/>
  </p:normalViewPr>
  <p:slideViewPr>
    <p:cSldViewPr>
      <p:cViewPr varScale="1">
        <p:scale>
          <a:sx n="112" d="100"/>
          <a:sy n="112" d="100"/>
        </p:scale>
        <p:origin x="112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0129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LIU et al.,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an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77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Phase Rotation for 320 MHz Non-HT Duplicate Transmission and Pre-EHT modulated Fields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2021-01-04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496832"/>
              </p:ext>
            </p:extLst>
          </p:nvPr>
        </p:nvGraphicFramePr>
        <p:xfrm>
          <a:off x="799306" y="3356992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Bo Gong</a:t>
                      </a:r>
                      <a:endParaRPr lang="en-US" altLang="zh-CN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40 MHz  preamble puncture (RU3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92896"/>
            <a:ext cx="4644007" cy="371196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87" y="2492896"/>
            <a:ext cx="4800533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27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80 MHz  preamble puncture (RU3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08" y="2769710"/>
            <a:ext cx="4248472" cy="340850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541" y="2780053"/>
            <a:ext cx="4135010" cy="3311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3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120 MHz  preamble puncture (RU2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068960"/>
            <a:ext cx="4128244" cy="3096183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251520" y="2925105"/>
            <a:ext cx="4512286" cy="3384215"/>
            <a:chOff x="251520" y="2925105"/>
            <a:chExt cx="4512286" cy="33842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2925105"/>
              <a:ext cx="4512286" cy="3384215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350906" y="3284984"/>
              <a:ext cx="353943" cy="224715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CDF(BPSK with 120M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754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among all puncture pattern (1 RU4*996</a:t>
            </a:r>
            <a:r>
              <a:rPr lang="en-US" altLang="zh-CN" sz="2000" dirty="0"/>
              <a:t>, 16 </a:t>
            </a:r>
            <a:r>
              <a:rPr lang="en-US" altLang="zh-CN" sz="2000" dirty="0" smtClean="0"/>
              <a:t>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996+RU484+RU242, 8 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996+RU484, 2 RU3*996, 12 RU2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852935"/>
            <a:ext cx="4503830" cy="337787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929" y="2920803"/>
            <a:ext cx="4322850" cy="324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38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among all puncture pattern (1 RU4*996</a:t>
            </a:r>
            <a:r>
              <a:rPr lang="en-US" altLang="zh-CN" sz="2000" dirty="0" smtClean="0"/>
              <a:t>, </a:t>
            </a:r>
            <a:r>
              <a:rPr lang="en-US" altLang="zh-CN" sz="2000" dirty="0" smtClean="0"/>
              <a:t>8 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996+RU484, 2 RU3*996, 12 RU2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2" y="2708920"/>
            <a:ext cx="4800533" cy="36004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863" y="2708920"/>
            <a:ext cx="4512502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50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Considering implementation with two 160M capable RF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the worst </a:t>
            </a:r>
            <a:r>
              <a:rPr lang="en-US" altLang="zh-CN" sz="2000" dirty="0" smtClean="0"/>
              <a:t>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among all puncture </a:t>
            </a:r>
            <a:r>
              <a:rPr lang="en-US" altLang="zh-CN" sz="2000" dirty="0" smtClean="0"/>
              <a:t>pattern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8" y="2766021"/>
            <a:ext cx="4581487" cy="343611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972" y="2882446"/>
            <a:ext cx="4271018" cy="320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65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2434521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The </a:t>
            </a:r>
            <a:r>
              <a:rPr lang="en-US" altLang="zh-CN" dirty="0" smtClean="0"/>
              <a:t>L-SIG </a:t>
            </a:r>
            <a:r>
              <a:rPr lang="en-US" altLang="zh-CN" dirty="0"/>
              <a:t>and </a:t>
            </a:r>
            <a:r>
              <a:rPr lang="en-US" altLang="zh-CN" dirty="0" smtClean="0"/>
              <a:t>RL-SIG </a:t>
            </a:r>
            <a:r>
              <a:rPr lang="en-US" altLang="zh-CN" dirty="0"/>
              <a:t>is transmitted in the same way as </a:t>
            </a:r>
            <a:r>
              <a:rPr lang="en-US" altLang="zh-CN" dirty="0" smtClean="0"/>
              <a:t>in the Non-HT </a:t>
            </a:r>
            <a:r>
              <a:rPr lang="en-US" altLang="zh-CN" dirty="0"/>
              <a:t>duplicate </a:t>
            </a:r>
            <a:r>
              <a:rPr lang="en-US" altLang="zh-CN" dirty="0" smtClean="0"/>
              <a:t>transmission, </a:t>
            </a:r>
            <a:r>
              <a:rPr lang="en-US" altLang="zh-CN" dirty="0"/>
              <a:t>with the following exceptions</a:t>
            </a:r>
            <a:endParaRPr lang="en-US" altLang="zh-CN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For L-SIG and RL-SIG, </a:t>
            </a:r>
            <a:r>
              <a:rPr lang="en-US" altLang="zh-CN" dirty="0"/>
              <a:t>values [–1, –1, –1, 1] are mapped to the extra subcarriers [–28, –27, 27, 28] </a:t>
            </a:r>
            <a:endParaRPr lang="en-US" altLang="zh-CN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 </a:t>
            </a:r>
            <a:r>
              <a:rPr lang="en-US" altLang="zh-CN" dirty="0"/>
              <a:t>LENGTH field in L-SIG set to a value N such that mod(N, 3) = </a:t>
            </a:r>
            <a:r>
              <a:rPr lang="en-US" altLang="zh-CN" dirty="0" smtClean="0"/>
              <a:t>0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Rate=1101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7" name="Picture 11"/>
          <p:cNvPicPr/>
          <p:nvPr/>
        </p:nvPicPr>
        <p:blipFill>
          <a:blip r:embed="rId2"/>
          <a:stretch>
            <a:fillRect/>
          </a:stretch>
        </p:blipFill>
        <p:spPr>
          <a:xfrm>
            <a:off x="1259632" y="1701636"/>
            <a:ext cx="6480720" cy="73288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120" y="5281398"/>
            <a:ext cx="7716170" cy="116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42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without preamble puncture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552539"/>
            <a:ext cx="5333333" cy="375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64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with 20M and 40M preamble puncture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159944" y="2736891"/>
            <a:ext cx="4644008" cy="3483006"/>
            <a:chOff x="0" y="2690913"/>
            <a:chExt cx="4644008" cy="3483006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690913"/>
              <a:ext cx="4644008" cy="3483006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107504" y="3728959"/>
              <a:ext cx="353943" cy="140691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524464" y="2690913"/>
            <a:ext cx="4610422" cy="3457817"/>
            <a:chOff x="4368488" y="2716102"/>
            <a:chExt cx="4610422" cy="3457817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8488" y="2716102"/>
              <a:ext cx="4610422" cy="3457817"/>
            </a:xfrm>
            <a:prstGeom prst="rect">
              <a:avLst/>
            </a:prstGeom>
          </p:spPr>
        </p:pic>
        <p:sp>
          <p:nvSpPr>
            <p:cNvPr id="10" name="文本框 9"/>
            <p:cNvSpPr txBox="1"/>
            <p:nvPr/>
          </p:nvSpPr>
          <p:spPr>
            <a:xfrm>
              <a:off x="4499992" y="3645024"/>
              <a:ext cx="353943" cy="140691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562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with 80M and 120M preamble puncture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90913"/>
            <a:ext cx="4253017" cy="345670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171" y="2797097"/>
            <a:ext cx="4325780" cy="324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7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</a:t>
            </a:r>
            <a:r>
              <a:rPr lang="en-US" dirty="0" smtClean="0"/>
              <a:t>will discuss </a:t>
            </a:r>
            <a:r>
              <a:rPr lang="en-US" dirty="0"/>
              <a:t>the </a:t>
            </a:r>
            <a:r>
              <a:rPr lang="en-US" altLang="zh-CN" dirty="0" smtClean="0"/>
              <a:t>p</a:t>
            </a:r>
            <a:r>
              <a:rPr lang="en-US" dirty="0" smtClean="0"/>
              <a:t>hase rotation </a:t>
            </a:r>
            <a:r>
              <a:rPr lang="en-US" dirty="0"/>
              <a:t>for </a:t>
            </a:r>
            <a:r>
              <a:rPr lang="en-US" dirty="0" smtClean="0"/>
              <a:t>320 MHz Non-HT duplicate transmission and pre-EHT modulated fields.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6" y="2808055"/>
            <a:ext cx="4874742" cy="3701659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8206681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among all puncture pattern(</a:t>
            </a:r>
            <a:r>
              <a:rPr lang="de-DE" altLang="zh-CN" dirty="0"/>
              <a:t>1 RU4*996, </a:t>
            </a:r>
            <a:r>
              <a:rPr lang="de-DE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16 RU3*996+RU484+RU242</a:t>
            </a:r>
            <a:r>
              <a:rPr lang="de-DE" altLang="zh-CN" dirty="0"/>
              <a:t>, 8 RU3*996+RU484, 2 RU3*996, 12 RU2*996+RU484</a:t>
            </a:r>
            <a:r>
              <a:rPr lang="en-US" altLang="zh-CN" dirty="0" smtClean="0"/>
              <a:t>) 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422" y="2946430"/>
            <a:ext cx="4634736" cy="3495528"/>
          </a:xfrm>
          <a:prstGeom prst="rect">
            <a:avLst/>
          </a:prstGeom>
        </p:spPr>
      </p:pic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22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8206681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Considering implementation with two 160M capable </a:t>
            </a:r>
            <a:r>
              <a:rPr lang="en-US" altLang="zh-CN" dirty="0" smtClean="0"/>
              <a:t>RF</a:t>
            </a:r>
            <a:r>
              <a:rPr lang="zh-CN" altLang="en-US" dirty="0" smtClean="0"/>
              <a:t>， </a:t>
            </a:r>
            <a:r>
              <a:rPr lang="en-US" altLang="zh-CN" dirty="0" smtClean="0"/>
              <a:t>the worst </a:t>
            </a:r>
            <a:r>
              <a:rPr lang="en-US" altLang="zh-CN" dirty="0" smtClean="0"/>
              <a:t>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among all puncture </a:t>
            </a:r>
            <a:r>
              <a:rPr lang="en-US" altLang="zh-CN" dirty="0" smtClean="0"/>
              <a:t>pattern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2924944"/>
            <a:ext cx="4392488" cy="329436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139" y="3032067"/>
            <a:ext cx="4106826" cy="3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05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this contribution, three sets of rotation coefficients are evaluated </a:t>
            </a:r>
            <a:r>
              <a:rPr lang="en-US" altLang="zh-CN" dirty="0" smtClean="0">
                <a:solidFill>
                  <a:schemeClr val="tx1"/>
                </a:solidFill>
              </a:rPr>
              <a:t>for Non-HT </a:t>
            </a:r>
            <a:r>
              <a:rPr lang="en-US" altLang="zh-CN" dirty="0">
                <a:solidFill>
                  <a:schemeClr val="tx1"/>
                </a:solidFill>
              </a:rPr>
              <a:t>duplicate transmission and pre-EHT modulated </a:t>
            </a:r>
            <a:r>
              <a:rPr lang="en-US" altLang="zh-CN" dirty="0" smtClean="0">
                <a:solidFill>
                  <a:schemeClr val="tx1"/>
                </a:solidFill>
              </a:rPr>
              <a:t>filed under various preamble puncture pattern. The overall results shows that 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The per 80M rotation(Option3) has about 1dB PAPR gain compared to(Option1) in the sense of median PAPR of the worst case among all puncture pattern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b="0" dirty="0" smtClean="0"/>
              <a:t>[</a:t>
            </a:r>
            <a:r>
              <a:rPr lang="en-US" sz="1600" b="0" dirty="0"/>
              <a:t>1] IEEE P802.11-REVmd™/D3.0</a:t>
            </a:r>
            <a:endParaRPr lang="en-US" sz="1600" b="0" dirty="0" smtClean="0"/>
          </a:p>
          <a:p>
            <a:r>
              <a:rPr lang="en-US" sz="1600" b="0" dirty="0" smtClean="0"/>
              <a:t>[2</a:t>
            </a:r>
            <a:r>
              <a:rPr lang="en-US" sz="1600" b="0" dirty="0"/>
              <a:t>] IEEE P802.11ax™/</a:t>
            </a:r>
            <a:r>
              <a:rPr lang="en-US" sz="1600" b="0" dirty="0" smtClean="0"/>
              <a:t>D6.0</a:t>
            </a:r>
          </a:p>
          <a:p>
            <a:r>
              <a:rPr lang="en-US" sz="1600" b="0" dirty="0"/>
              <a:t>[3] Phase Rotation Proposal Follow-up, doc.: IEEE </a:t>
            </a:r>
            <a:r>
              <a:rPr lang="en-US" sz="1600" b="0" dirty="0" smtClean="0"/>
              <a:t>802.11-20/0699r1</a:t>
            </a:r>
          </a:p>
          <a:p>
            <a:r>
              <a:rPr lang="en-US" altLang="zh-CN" sz="1600" b="0" dirty="0" smtClean="0"/>
              <a:t>[4]</a:t>
            </a:r>
            <a:r>
              <a:rPr lang="en-US" altLang="ko-KR" sz="1600" b="0" dirty="0" smtClean="0"/>
              <a:t> Specification Framework for </a:t>
            </a:r>
            <a:r>
              <a:rPr lang="en-US" altLang="ko-KR" sz="1600" b="0" dirty="0" err="1" smtClean="0"/>
              <a:t>TGbe</a:t>
            </a:r>
            <a:r>
              <a:rPr lang="en-US" altLang="ko-KR" sz="1600" b="0" dirty="0" smtClean="0"/>
              <a:t> , doc.: IEEE 802.11-20/0566r23</a:t>
            </a:r>
            <a:endParaRPr lang="en-US" sz="1600" b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</a:t>
            </a:r>
            <a:r>
              <a:rPr lang="en-US" altLang="ko-KR" kern="0" dirty="0" smtClean="0">
                <a:solidFill>
                  <a:srgbClr val="000000"/>
                </a:solidFill>
              </a:rPr>
              <a:t>to apply the following phase rotation for 320M Non-HT Duplicate transmission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[1, -1, -1, -1,    1, -1, -1, -1,    1, -1, -1, -1,    -1, 1, 1, </a:t>
            </a:r>
            <a:r>
              <a:rPr lang="en-US" altLang="ko-KR" kern="0" dirty="0" smtClean="0">
                <a:solidFill>
                  <a:srgbClr val="000000"/>
                </a:solidFill>
              </a:rPr>
              <a:t>1]</a:t>
            </a:r>
            <a:r>
              <a:rPr lang="en-US" altLang="ko-KR" kern="0" dirty="0">
                <a:solidFill>
                  <a:srgbClr val="000000"/>
                </a:solidFill>
              </a:rPr>
              <a:t>(</a:t>
            </a:r>
            <a:r>
              <a:rPr lang="en-US" altLang="ko-KR" kern="0" dirty="0" smtClean="0">
                <a:solidFill>
                  <a:srgbClr val="000000"/>
                </a:solidFill>
              </a:rPr>
              <a:t>Option 3, per 80M)</a:t>
            </a:r>
            <a:endParaRPr lang="en-US" altLang="ko-KR" kern="0" dirty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Y/N/Abs</a:t>
            </a:r>
            <a:endParaRPr lang="en-US" altLang="ko-KR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8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to apply the following phase rotation for </a:t>
            </a:r>
            <a:r>
              <a:rPr lang="en-US" altLang="zh-CN" kern="0" dirty="0" smtClean="0">
                <a:solidFill>
                  <a:srgbClr val="000000"/>
                </a:solidFill>
              </a:rPr>
              <a:t>legacy preamble</a:t>
            </a:r>
            <a:r>
              <a:rPr lang="en-US" altLang="zh-CN" kern="0" dirty="0" smtClean="0">
                <a:solidFill>
                  <a:srgbClr val="000000"/>
                </a:solidFill>
              </a:rPr>
              <a:t>, U-SIG and EHT-SIG of </a:t>
            </a:r>
            <a:r>
              <a:rPr lang="en-US" altLang="ko-KR" kern="0" dirty="0" smtClean="0">
                <a:solidFill>
                  <a:srgbClr val="000000"/>
                </a:solidFill>
              </a:rPr>
              <a:t>320M </a:t>
            </a:r>
            <a:r>
              <a:rPr lang="en-US" altLang="ko-KR" kern="0" dirty="0" smtClean="0">
                <a:solidFill>
                  <a:srgbClr val="000000"/>
                </a:solidFill>
              </a:rPr>
              <a:t>Pre-EHT modulated fields</a:t>
            </a:r>
            <a:endParaRPr lang="en-US" altLang="ko-KR" kern="0" dirty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[1, -1, -1, -1,    1, -1, -1, -1,    1, -1, -1, -1,    -1, 1, 1, 1](Option 3, per 80M)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1994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SP3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</a:t>
            </a:r>
            <a:r>
              <a:rPr lang="en-US" altLang="ko-KR" kern="0" dirty="0" smtClean="0">
                <a:solidFill>
                  <a:srgbClr val="000000"/>
                </a:solidFill>
              </a:rPr>
              <a:t>to apply the following phase rotation for 320M Non-HT Duplicate </a:t>
            </a:r>
            <a:r>
              <a:rPr lang="en-US" altLang="ko-KR" kern="0" dirty="0" smtClean="0">
                <a:solidFill>
                  <a:srgbClr val="000000"/>
                </a:solidFill>
              </a:rPr>
              <a:t>transmission when implemented with one singular 320M capable RF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[1, -1, -1, -1,    1, -1, -1, -1,    1, -1, -1, -1,    -1, 1, 1, 1](Option 3, per 80M)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Y/N/Abs</a:t>
            </a:r>
            <a:endParaRPr lang="en-US" altLang="ko-KR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31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SP4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to apply the following phase rotation for </a:t>
            </a:r>
            <a:r>
              <a:rPr lang="en-US" altLang="zh-CN" kern="0" dirty="0" smtClean="0">
                <a:solidFill>
                  <a:srgbClr val="000000"/>
                </a:solidFill>
              </a:rPr>
              <a:t>legacy preamble</a:t>
            </a:r>
            <a:r>
              <a:rPr lang="en-US" altLang="zh-CN" kern="0" dirty="0" smtClean="0">
                <a:solidFill>
                  <a:srgbClr val="000000"/>
                </a:solidFill>
              </a:rPr>
              <a:t>, U-SIG and EHT-SIG of </a:t>
            </a:r>
            <a:r>
              <a:rPr lang="en-US" altLang="ko-KR" kern="0" dirty="0" smtClean="0">
                <a:solidFill>
                  <a:srgbClr val="000000"/>
                </a:solidFill>
              </a:rPr>
              <a:t>320M </a:t>
            </a:r>
            <a:r>
              <a:rPr lang="en-US" altLang="ko-KR" kern="0" dirty="0" smtClean="0">
                <a:solidFill>
                  <a:srgbClr val="000000"/>
                </a:solidFill>
              </a:rPr>
              <a:t>Pre-EHT modulated </a:t>
            </a:r>
            <a:r>
              <a:rPr lang="en-US" altLang="ko-KR" kern="0" dirty="0">
                <a:solidFill>
                  <a:srgbClr val="000000"/>
                </a:solidFill>
              </a:rPr>
              <a:t>fields when implemented with one singular 320M capable </a:t>
            </a:r>
            <a:r>
              <a:rPr lang="en-US" altLang="ko-KR" kern="0" dirty="0" smtClean="0">
                <a:solidFill>
                  <a:srgbClr val="000000"/>
                </a:solidFill>
              </a:rPr>
              <a:t>RF</a:t>
            </a:r>
            <a:endParaRPr lang="en-US" altLang="ko-KR" kern="0" dirty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[1, -1, -1, -1,    1, -1, -1, -1,    1, -1, -1, -1,    -1, 1, 1, 1](Option 3, per 80M)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104813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644879"/>
              </p:ext>
            </p:extLst>
          </p:nvPr>
        </p:nvGraphicFramePr>
        <p:xfrm>
          <a:off x="685800" y="1981200"/>
          <a:ext cx="7770816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36"/>
                <a:gridCol w="1295136"/>
                <a:gridCol w="1295136"/>
                <a:gridCol w="1295136"/>
                <a:gridCol w="1295136"/>
                <a:gridCol w="12951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Worst PAPR of L-LTF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20MHz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80MHz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120MHz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8.4095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9.5729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9.0694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7.2900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8.2592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5.7493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7.4922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7.4206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8.2589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9.5062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6.8632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8.3940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8.6056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7.9370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8.7288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graphicFrame>
        <p:nvGraphicFramePr>
          <p:cNvPr id="6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570117"/>
              </p:ext>
            </p:extLst>
          </p:nvPr>
        </p:nvGraphicFramePr>
        <p:xfrm>
          <a:off x="678368" y="4214990"/>
          <a:ext cx="7770816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36"/>
                <a:gridCol w="1295136"/>
                <a:gridCol w="1295136"/>
                <a:gridCol w="1295136"/>
                <a:gridCol w="1295136"/>
                <a:gridCol w="12951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Worst PAPR of L-STF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20MHz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80MHz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120MHz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7.7653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8.9287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8.4251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6.5568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7.5260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4.7322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6.4751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6.3556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7.2417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8.4890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6.2190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7.7498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7.5901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7.3156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7.6524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61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4013"/>
            <a:ext cx="5041866" cy="37814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8" name="矩形 7"/>
          <p:cNvSpPr/>
          <p:nvPr/>
        </p:nvSpPr>
        <p:spPr>
          <a:xfrm>
            <a:off x="467544" y="1628800"/>
            <a:ext cx="84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de-DE" altLang="zh-CN" dirty="0">
                <a:solidFill>
                  <a:schemeClr val="tx1"/>
                </a:solidFill>
              </a:rPr>
              <a:t>Worst PAPR for 320 MHz Non-HT duplicate transmission among all puncture pattern (1 RU4*996</a:t>
            </a:r>
            <a:r>
              <a:rPr lang="de-DE" altLang="zh-CN" dirty="0" smtClean="0">
                <a:solidFill>
                  <a:schemeClr val="tx1"/>
                </a:solidFill>
              </a:rPr>
              <a:t>, </a:t>
            </a:r>
            <a:r>
              <a:rPr lang="de-DE" altLang="zh-CN" dirty="0">
                <a:solidFill>
                  <a:schemeClr val="tx1"/>
                </a:solidFill>
              </a:rPr>
              <a:t>8 RU3*996+RU484, 2 RU3*996, 12 RU2*996+RU484)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123" y="2829130"/>
            <a:ext cx="4517622" cy="355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2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Rotation coefficients for 320 MHz Non-HT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Simulation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Rotation coefficients for </a:t>
            </a:r>
            <a:r>
              <a:rPr lang="en-US" altLang="zh-CN" dirty="0" smtClean="0"/>
              <a:t>320 MHz </a:t>
            </a:r>
            <a:r>
              <a:rPr lang="en-US" altLang="zh-CN" dirty="0"/>
              <a:t>Pre-EHT </a:t>
            </a:r>
            <a:r>
              <a:rPr lang="en-US" altLang="zh-CN" dirty="0" smtClean="0"/>
              <a:t>modulated fields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Summary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References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0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Backgrounds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600572" y="1666390"/>
            <a:ext cx="8075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Non-HT </a:t>
            </a:r>
            <a:r>
              <a:rPr lang="en-US" altLang="zh-CN" dirty="0">
                <a:solidFill>
                  <a:schemeClr val="tx1"/>
                </a:solidFill>
              </a:rPr>
              <a:t>duplicate transmission is used to transmit to </a:t>
            </a:r>
            <a:r>
              <a:rPr lang="en-US" altLang="zh-CN" dirty="0" smtClean="0">
                <a:solidFill>
                  <a:schemeClr val="tx1"/>
                </a:solidFill>
              </a:rPr>
              <a:t>STAs </a:t>
            </a:r>
            <a:r>
              <a:rPr lang="en-US" altLang="zh-CN" dirty="0">
                <a:solidFill>
                  <a:schemeClr val="tx1"/>
                </a:solidFill>
              </a:rPr>
              <a:t>that may </a:t>
            </a:r>
            <a:r>
              <a:rPr lang="en-US" altLang="zh-CN" dirty="0" smtClean="0">
                <a:solidFill>
                  <a:schemeClr val="tx1"/>
                </a:solidFill>
              </a:rPr>
              <a:t>be present </a:t>
            </a:r>
            <a:r>
              <a:rPr lang="en-US" altLang="zh-CN" dirty="0">
                <a:solidFill>
                  <a:schemeClr val="tx1"/>
                </a:solidFill>
              </a:rPr>
              <a:t>in a part of a 40 MHz, 80 MHz, </a:t>
            </a:r>
            <a:r>
              <a:rPr lang="en-US" altLang="zh-CN" dirty="0" smtClean="0">
                <a:solidFill>
                  <a:schemeClr val="tx1"/>
                </a:solidFill>
              </a:rPr>
              <a:t>160 </a:t>
            </a:r>
            <a:r>
              <a:rPr lang="en-US" altLang="zh-CN" dirty="0">
                <a:solidFill>
                  <a:schemeClr val="tx1"/>
                </a:solidFill>
              </a:rPr>
              <a:t>MHz , or </a:t>
            </a:r>
            <a:r>
              <a:rPr lang="en-US" altLang="zh-CN" dirty="0" smtClean="0">
                <a:solidFill>
                  <a:schemeClr val="tx1"/>
                </a:solidFill>
              </a:rPr>
              <a:t>320 </a:t>
            </a:r>
            <a:r>
              <a:rPr lang="en-US" altLang="zh-CN" dirty="0">
                <a:solidFill>
                  <a:schemeClr val="tx1"/>
                </a:solidFill>
              </a:rPr>
              <a:t>MHz </a:t>
            </a:r>
            <a:r>
              <a:rPr lang="en-US" altLang="zh-CN" dirty="0" smtClean="0">
                <a:solidFill>
                  <a:schemeClr val="tx1"/>
                </a:solidFill>
              </a:rPr>
              <a:t>channel</a:t>
            </a: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For examples, a lot of control frame </a:t>
            </a:r>
            <a:r>
              <a:rPr lang="en-US" altLang="zh-CN" dirty="0">
                <a:solidFill>
                  <a:schemeClr val="tx1"/>
                </a:solidFill>
              </a:rPr>
              <a:t>such as </a:t>
            </a:r>
            <a:r>
              <a:rPr lang="en-US" altLang="zh-CN" dirty="0" smtClean="0">
                <a:solidFill>
                  <a:schemeClr val="tx1"/>
                </a:solidFill>
              </a:rPr>
              <a:t>RTS, CTS </a:t>
            </a:r>
            <a:r>
              <a:rPr lang="en-US" altLang="zh-CN" dirty="0">
                <a:solidFill>
                  <a:schemeClr val="tx1"/>
                </a:solidFill>
              </a:rPr>
              <a:t>and NDPA will be transmitted in non-HT duplicate form 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With </a:t>
            </a:r>
            <a:r>
              <a:rPr lang="en-US" altLang="zh-CN" dirty="0">
                <a:solidFill>
                  <a:schemeClr val="tx1"/>
                </a:solidFill>
              </a:rPr>
              <a:t>Non-HT duplicate </a:t>
            </a:r>
            <a:r>
              <a:rPr lang="en-US" altLang="zh-CN" dirty="0" smtClean="0">
                <a:solidFill>
                  <a:schemeClr val="tx1"/>
                </a:solidFill>
              </a:rPr>
              <a:t>transmission, the message is encoded and modulated according to 11a 20 MHz bandwidth, and then duplicated for every 20 MHz sub channel with a phase rotation to reduce the PAPR.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The supported modulation includes BPSK, QPSK, 16QAM, 64QAM and the supported coding rate 1/2,3/4.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4213" y="1844824"/>
            <a:ext cx="77724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3.2 </a:t>
            </a:r>
            <a:r>
              <a:rPr lang="en-US" altLang="ko-KR" kern="0" dirty="0" err="1">
                <a:solidFill>
                  <a:srgbClr val="000000"/>
                </a:solidFill>
              </a:rPr>
              <a:t>μs</a:t>
            </a:r>
            <a:r>
              <a:rPr lang="en-US" altLang="ko-KR" kern="0" dirty="0">
                <a:solidFill>
                  <a:srgbClr val="000000"/>
                </a:solidFill>
              </a:rPr>
              <a:t> OFDM symbol prepended by </a:t>
            </a:r>
            <a:r>
              <a:rPr lang="en-US" altLang="ko-KR" kern="0" dirty="0" smtClean="0">
                <a:solidFill>
                  <a:srgbClr val="000000"/>
                </a:solidFill>
              </a:rPr>
              <a:t>a 0.8 </a:t>
            </a:r>
            <a:r>
              <a:rPr lang="en-US" altLang="ko-KR" kern="0" dirty="0" err="1">
                <a:solidFill>
                  <a:srgbClr val="000000"/>
                </a:solidFill>
              </a:rPr>
              <a:t>μs</a:t>
            </a:r>
            <a:r>
              <a:rPr lang="en-US" altLang="ko-KR" kern="0" dirty="0">
                <a:solidFill>
                  <a:srgbClr val="000000"/>
                </a:solidFill>
              </a:rPr>
              <a:t> cyclic </a:t>
            </a:r>
            <a:r>
              <a:rPr lang="en-US" altLang="ko-KR" kern="0" dirty="0" smtClean="0">
                <a:solidFill>
                  <a:srgbClr val="000000"/>
                </a:solidFill>
              </a:rPr>
              <a:t>prefix is used for </a:t>
            </a:r>
            <a:r>
              <a:rPr lang="en-US" altLang="ko-KR" kern="0" dirty="0">
                <a:solidFill>
                  <a:srgbClr val="000000"/>
                </a:solidFill>
              </a:rPr>
              <a:t>Non-HT duplicate </a:t>
            </a:r>
            <a:r>
              <a:rPr lang="en-US" altLang="ko-KR" kern="0" dirty="0" smtClean="0">
                <a:solidFill>
                  <a:srgbClr val="000000"/>
                </a:solidFill>
              </a:rPr>
              <a:t>transmission.</a:t>
            </a: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 smtClean="0">
                <a:solidFill>
                  <a:srgbClr val="000000"/>
                </a:solidFill>
              </a:rPr>
              <a:t>Numbering </a:t>
            </a:r>
            <a:r>
              <a:rPr lang="en-US" altLang="ko-KR" kern="0" dirty="0">
                <a:solidFill>
                  <a:srgbClr val="000000"/>
                </a:solidFill>
              </a:rPr>
              <a:t>the subcarrier </a:t>
            </a:r>
            <a:r>
              <a:rPr lang="en-US" altLang="ko-KR" kern="0" dirty="0" smtClean="0">
                <a:solidFill>
                  <a:srgbClr val="000000"/>
                </a:solidFill>
              </a:rPr>
              <a:t>locations ranging </a:t>
            </a:r>
            <a:r>
              <a:rPr lang="en-US" altLang="ko-KR" kern="0" dirty="0">
                <a:solidFill>
                  <a:srgbClr val="000000"/>
                </a:solidFill>
              </a:rPr>
              <a:t>from −32, −31,. . ., −1, 0, 1,. . ., 31, the populated subcarriers are located </a:t>
            </a:r>
            <a:r>
              <a:rPr lang="en-US" altLang="ko-KR" kern="0" dirty="0" smtClean="0">
                <a:solidFill>
                  <a:srgbClr val="000000"/>
                </a:solidFill>
              </a:rPr>
              <a:t>at −</a:t>
            </a:r>
            <a:r>
              <a:rPr lang="en-US" altLang="ko-KR" kern="0" dirty="0">
                <a:solidFill>
                  <a:srgbClr val="000000"/>
                </a:solidFill>
              </a:rPr>
              <a:t>26, −25,. . ., −2, −1, 1, 2,. . ., 25, </a:t>
            </a:r>
            <a:r>
              <a:rPr lang="en-US" altLang="ko-KR" kern="0" dirty="0" smtClean="0">
                <a:solidFill>
                  <a:srgbClr val="000000"/>
                </a:solidFill>
              </a:rPr>
              <a:t>26 for each </a:t>
            </a:r>
            <a:r>
              <a:rPr lang="en-US" altLang="ko-KR" kern="0" dirty="0">
                <a:solidFill>
                  <a:srgbClr val="000000"/>
                </a:solidFill>
              </a:rPr>
              <a:t>20M sub channel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 smtClean="0">
                <a:solidFill>
                  <a:srgbClr val="000000"/>
                </a:solidFill>
              </a:rPr>
              <a:t>The coded bits are modulated </a:t>
            </a:r>
            <a:r>
              <a:rPr lang="en-US" altLang="ko-KR" kern="0" dirty="0">
                <a:solidFill>
                  <a:srgbClr val="000000"/>
                </a:solidFill>
              </a:rPr>
              <a:t>on to 48 subcarriers. Four additional subcarriers are used as </a:t>
            </a:r>
            <a:r>
              <a:rPr lang="en-US" altLang="ko-KR" kern="0" dirty="0" smtClean="0">
                <a:solidFill>
                  <a:srgbClr val="000000"/>
                </a:solidFill>
              </a:rPr>
              <a:t>pilots for </a:t>
            </a:r>
            <a:r>
              <a:rPr lang="en-US" altLang="ko-KR" kern="0" dirty="0">
                <a:solidFill>
                  <a:srgbClr val="000000"/>
                </a:solidFill>
              </a:rPr>
              <a:t>phase and frequency tracking and training. </a:t>
            </a: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pilot subcarriers are −21, −7, 7, 21.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Pre-EHT modulated </a:t>
            </a:r>
            <a:r>
              <a:rPr lang="en-US" altLang="zh-CN" dirty="0" smtClean="0"/>
              <a:t>fields </a:t>
            </a:r>
            <a:r>
              <a:rPr lang="en-US" altLang="ko-KR" kern="0" dirty="0" smtClean="0">
                <a:solidFill>
                  <a:srgbClr val="000000"/>
                </a:solidFill>
              </a:rPr>
              <a:t>shall </a:t>
            </a:r>
            <a:r>
              <a:rPr lang="en-US" altLang="ko-KR" kern="0" dirty="0">
                <a:solidFill>
                  <a:srgbClr val="000000"/>
                </a:solidFill>
              </a:rPr>
              <a:t>be transmitted in the same way as in the </a:t>
            </a:r>
            <a:r>
              <a:rPr lang="en-US" altLang="ko-KR" kern="0" dirty="0" smtClean="0">
                <a:solidFill>
                  <a:srgbClr val="000000"/>
                </a:solidFill>
              </a:rPr>
              <a:t>Non-HT </a:t>
            </a:r>
            <a:r>
              <a:rPr lang="en-US" altLang="ko-KR" kern="0" dirty="0">
                <a:solidFill>
                  <a:srgbClr val="000000"/>
                </a:solidFill>
              </a:rPr>
              <a:t>duplicate </a:t>
            </a:r>
            <a:r>
              <a:rPr lang="en-US" altLang="ko-KR" kern="0" dirty="0" smtClean="0">
                <a:solidFill>
                  <a:srgbClr val="000000"/>
                </a:solidFill>
              </a:rPr>
              <a:t>transmission</a:t>
            </a:r>
            <a:r>
              <a:rPr lang="en-US" altLang="ko-KR" kern="0" dirty="0">
                <a:solidFill>
                  <a:srgbClr val="000000"/>
                </a:solidFill>
              </a:rPr>
              <a:t>, with the following exceptions: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Rate and Length fields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four additional subcarriers at indices ±27 and ±</a:t>
            </a:r>
            <a:r>
              <a:rPr lang="en-US" altLang="ko-KR" kern="0" dirty="0" smtClean="0">
                <a:solidFill>
                  <a:srgbClr val="000000"/>
                </a:solidFill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The following motion has already passed</a:t>
            </a:r>
          </a:p>
          <a:p>
            <a:pPr lvl="1" defTabSz="91440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800" dirty="0">
                <a:solidFill>
                  <a:srgbClr val="000000"/>
                </a:solidFill>
                <a:latin typeface="Times New Roman" panose="02020603050405020304" pitchFamily="18" charset="0"/>
                <a:ea typeface="华文细黑"/>
                <a:cs typeface="Times New Roman" panose="02020603050405020304" pitchFamily="18" charset="0"/>
              </a:rPr>
              <a:t>802.11be supports the following phase rotation sequence for legacy preamble, RL-SIG, U-SIG and EHT-SIG in 320/160+160 MHz PPDU:</a:t>
            </a:r>
          </a:p>
          <a:p>
            <a:pPr marL="0" lvl="0" indent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	[1 -1 -1 -1 1 -1 -1 -1 -1 1 1 1 -1 1 1 1]</a:t>
            </a:r>
          </a:p>
          <a:p>
            <a:pPr marL="0" lvl="0" indent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            [Motion 115, #SP81, [16] and [70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]]</a:t>
            </a:r>
          </a:p>
          <a:p>
            <a:pPr lvl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We tested the PAPR performance of this sequence for 320 MHz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Non-HT duplicate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transmission.</a:t>
            </a:r>
            <a:endParaRPr lang="en-US" altLang="zh-CN" sz="2000" b="0" dirty="0">
              <a:solidFill>
                <a:srgbClr val="000000"/>
              </a:solidFill>
              <a:latin typeface="Times New Roman" panose="02020603050405020304" pitchFamily="18" charset="0"/>
              <a:ea typeface="黑体" pitchFamily="49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2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156" y="484823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</a:t>
            </a:r>
            <a:r>
              <a:rPr lang="en-US" altLang="zh-CN" dirty="0" smtClean="0"/>
              <a:t>320 MHz </a:t>
            </a:r>
            <a:r>
              <a:rPr lang="en-US" altLang="zh-CN" dirty="0"/>
              <a:t>Non-HT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1(per 80 MHz Rotation):</a:t>
            </a:r>
          </a:p>
          <a:p>
            <a:pPr marL="0" lv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[1 -1 -1 -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1 -1 -1 -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-1 1 1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-1 1 1 1]</a:t>
            </a:r>
          </a:p>
          <a:p>
            <a:pPr marL="0" lv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            [Motion 115, #SP81, [16] and [70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]]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</a:t>
            </a:r>
            <a:r>
              <a:rPr lang="en-US" altLang="zh-CN" dirty="0"/>
              <a:t>2(per </a:t>
            </a:r>
            <a:r>
              <a:rPr lang="en-US" altLang="zh-CN" dirty="0" smtClean="0"/>
              <a:t>20 </a:t>
            </a:r>
            <a:r>
              <a:rPr lang="en-US" altLang="zh-CN" dirty="0"/>
              <a:t>MHz Rotation</a:t>
            </a:r>
            <a:r>
              <a:rPr lang="en-US" altLang="zh-CN" dirty="0" smtClean="0"/>
              <a:t>):</a:t>
            </a:r>
          </a:p>
          <a:p>
            <a:pPr mar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[1, 1, 1, 1, 1, -1, 1, 1, -1, -1, -1, 1, 1, -1, 1, -1]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</a:t>
            </a:r>
            <a:r>
              <a:rPr lang="en-US" altLang="zh-CN" dirty="0"/>
              <a:t>3(per 80 MHz Rotation</a:t>
            </a:r>
            <a:r>
              <a:rPr lang="en-US" altLang="zh-CN" dirty="0" smtClean="0"/>
              <a:t>):</a:t>
            </a:r>
          </a:p>
          <a:p>
            <a:pPr mar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[1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-1, -1, -1,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  1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-1, -1, -1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-1, -1, -1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-1, 1, 1,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1]</a:t>
            </a:r>
            <a:endParaRPr lang="zh-CN" altLang="en-US" sz="2000" b="0" dirty="0">
              <a:solidFill>
                <a:srgbClr val="000000"/>
              </a:solidFill>
              <a:latin typeface="Times New Roman" panose="02020603050405020304" pitchFamily="18" charset="0"/>
              <a:ea typeface="黑体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6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7873" y="1866901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without preamble puncture(BPSK, 16QAM respectively) 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9" y="2572780"/>
            <a:ext cx="4853280" cy="363996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4535488" y="2561321"/>
            <a:ext cx="4608512" cy="3675964"/>
            <a:chOff x="4535488" y="2561321"/>
            <a:chExt cx="4608512" cy="3675964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5488" y="2561321"/>
              <a:ext cx="4608512" cy="3675964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/>
          </p:nvSpPr>
          <p:spPr>
            <a:xfrm>
              <a:off x="4609306" y="3645024"/>
              <a:ext cx="353943" cy="136815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CDF(16QAM)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91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20 MHz  preamble puncture</a:t>
            </a:r>
            <a:r>
              <a:rPr lang="en-US" altLang="zh-CN" sz="2000" dirty="0"/>
              <a:t>(BPSK, 16QAM respectively) </a:t>
            </a:r>
            <a:r>
              <a:rPr lang="en-US" altLang="zh-CN" sz="2000" dirty="0" smtClean="0"/>
              <a:t> 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4358"/>
            <a:ext cx="4873625" cy="3818382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4427985" y="2489088"/>
            <a:ext cx="4716016" cy="3628921"/>
            <a:chOff x="4427985" y="2489088"/>
            <a:chExt cx="4716016" cy="3628921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5" y="2489088"/>
              <a:ext cx="4716016" cy="3628921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4571206" y="3057064"/>
              <a:ext cx="353943" cy="224715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CDF(16QAM with 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723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9008</TotalTime>
  <Words>1512</Words>
  <Application>Microsoft Office PowerPoint</Application>
  <PresentationFormat>全屏显示(4:3)</PresentationFormat>
  <Paragraphs>205</Paragraphs>
  <Slides>29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8" baseType="lpstr">
      <vt:lpstr>Arial Unicode MS</vt:lpstr>
      <vt:lpstr>굴림</vt:lpstr>
      <vt:lpstr>MS Gothic</vt:lpstr>
      <vt:lpstr>黑体</vt:lpstr>
      <vt:lpstr>华文细黑</vt:lpstr>
      <vt:lpstr>Arial</vt:lpstr>
      <vt:lpstr>Times New Roman</vt:lpstr>
      <vt:lpstr>Wingdings</vt:lpstr>
      <vt:lpstr>Office 主题</vt:lpstr>
      <vt:lpstr>Phase Rotation for 320 MHz Non-HT Duplicate Transmission and Pre-EHT modulated Fields</vt:lpstr>
      <vt:lpstr>Abstract</vt:lpstr>
      <vt:lpstr>Outline</vt:lpstr>
      <vt:lpstr>Backgrounds</vt:lpstr>
      <vt:lpstr>Backgrounds</vt:lpstr>
      <vt:lpstr>Backgrounds</vt:lpstr>
      <vt:lpstr>Rotation coefficients for 320 MHz Non-HT</vt:lpstr>
      <vt:lpstr>Simulation Results</vt:lpstr>
      <vt:lpstr>Simulation Results</vt:lpstr>
      <vt:lpstr>Simulation Results</vt:lpstr>
      <vt:lpstr>Simulation Results</vt:lpstr>
      <vt:lpstr>Simulation Results</vt:lpstr>
      <vt:lpstr>Simulation Results</vt:lpstr>
      <vt:lpstr>Simulation Results</vt:lpstr>
      <vt:lpstr>Simulation Results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Summary</vt:lpstr>
      <vt:lpstr>References</vt:lpstr>
      <vt:lpstr>SP1</vt:lpstr>
      <vt:lpstr>SP2</vt:lpstr>
      <vt:lpstr>SP3</vt:lpstr>
      <vt:lpstr>SP4</vt:lpstr>
      <vt:lpstr>Backup</vt:lpstr>
      <vt:lpstr>Backup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233</cp:revision>
  <cp:lastPrinted>1601-01-01T00:00:00Z</cp:lastPrinted>
  <dcterms:created xsi:type="dcterms:W3CDTF">2020-06-15T07:09:50Z</dcterms:created>
  <dcterms:modified xsi:type="dcterms:W3CDTF">2021-01-20T10:13:46Z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(3)SH8jL9uTtaxLUMZGfqbVWAy580v0bDQKNEs+wbY9TzObswpk/6VS1E4uGCUKw5sNqmlCLgm4
YImvLCQAoa3unySNaJN5hGwMx4p6eA2ddIlZNSlUIMJVDiK10s5ZQRk8RF1pYrckwfwBzMew
J+yWQ9241Tcumm09ZIYK5uEK8pPZjpFdPaghiKRJLz5NfhIZJ8u2ziyBymnGs2WVqH2cK3oS
SOGcoTIGeMo3jHWOw4</vt:lpwstr>
  </property>
  <property fmtid="{D5CDD505-2E9C-101B-9397-08002B2CF9AE}" pid="3" name="_2015_ms_pID_7253431">
    <vt:lpwstr>HlJTlUiC7/ZmGPZWa74nis9yZqNyTa6bLB8W9/FoNKdYwMlr5wCF1g
960LF3Z9xkE1X8IyY7jThOqlItM/UaBwzgKF55YCN+5OgBqKzPi8hLhd+t/l4tEd9xPrKPYf
a1s74ms4VfBWL0TZhaIuRd9FYPLIXhHI9JvlqGtbCAavgiTPFVQ9V3AdG9fBjjobZaQt2Ez7
avyq3e8XAab3WU+6Dx+srZvUX3Ab9x7iVLle</vt:lpwstr>
  </property>
  <property fmtid="{D5CDD505-2E9C-101B-9397-08002B2CF9AE}" pid="4" name="_2015_ms_pID_7253432">
    <vt:lpwstr>eg==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1610615447</vt:lpwstr>
  </property>
</Properties>
</file>