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24" r:id="rId17"/>
    <p:sldId id="348" r:id="rId18"/>
    <p:sldId id="345" r:id="rId19"/>
    <p:sldId id="346" r:id="rId20"/>
    <p:sldId id="347" r:id="rId21"/>
    <p:sldId id="344" r:id="rId22"/>
    <p:sldId id="333"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802.11-20/0124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802.11-20/0124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802.11-20/0124</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802.11-20/0124</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January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19,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2021-01-19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70"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19CB-19B3-4645-9119-F8D2A2CD982F}"/>
              </a:ext>
            </a:extLst>
          </p:cNvPr>
          <p:cNvSpPr>
            <a:spLocks noGrp="1"/>
          </p:cNvSpPr>
          <p:nvPr>
            <p:ph type="title"/>
          </p:nvPr>
        </p:nvSpPr>
        <p:spPr/>
        <p:txBody>
          <a:bodyPr/>
          <a:lstStyle/>
          <a:p>
            <a:r>
              <a:rPr lang="en-US" dirty="0"/>
              <a:t>Draft D1.01 available</a:t>
            </a:r>
          </a:p>
        </p:txBody>
      </p:sp>
      <p:sp>
        <p:nvSpPr>
          <p:cNvPr id="3" name="Content Placeholder 2">
            <a:extLst>
              <a:ext uri="{FF2B5EF4-FFF2-40B4-BE49-F238E27FC236}">
                <a16:creationId xmlns:a16="http://schemas.microsoft.com/office/drawing/2014/main" id="{451D5706-2B6A-BC42-9A46-1CD78DB868F0}"/>
              </a:ext>
            </a:extLst>
          </p:cNvPr>
          <p:cNvSpPr>
            <a:spLocks noGrp="1"/>
          </p:cNvSpPr>
          <p:nvPr>
            <p:ph idx="1"/>
          </p:nvPr>
        </p:nvSpPr>
        <p:spPr/>
        <p:txBody>
          <a:bodyPr/>
          <a:lstStyle/>
          <a:p>
            <a:r>
              <a:rPr lang="en-US" dirty="0"/>
              <a:t>Draft </a:t>
            </a:r>
            <a:r>
              <a:rPr lang="en-US" dirty="0">
                <a:highlight>
                  <a:srgbClr val="00FF00"/>
                </a:highlight>
              </a:rPr>
              <a:t>D1.01 is available </a:t>
            </a:r>
            <a:r>
              <a:rPr lang="en-US" dirty="0"/>
              <a:t>in the members are</a:t>
            </a:r>
          </a:p>
          <a:p>
            <a:endParaRPr lang="en-US" dirty="0"/>
          </a:p>
          <a:p>
            <a:r>
              <a:rPr lang="en-US" dirty="0"/>
              <a:t>Note – </a:t>
            </a:r>
          </a:p>
          <a:p>
            <a:pPr marL="285750" indent="-285750">
              <a:buFont typeface="Arial" panose="020B0604020202020204" pitchFamily="34" charset="0"/>
              <a:buChar char="•"/>
            </a:pPr>
            <a:r>
              <a:rPr lang="en-US" dirty="0"/>
              <a:t>This is the most current version of the draft (per motion to create D1.1 run in the meeting last week)</a:t>
            </a:r>
          </a:p>
          <a:p>
            <a:pPr marL="285750" indent="-285750">
              <a:buFont typeface="Arial" panose="020B0604020202020204" pitchFamily="34" charset="0"/>
              <a:buChar char="•"/>
            </a:pPr>
            <a:r>
              <a:rPr lang="en-US" dirty="0"/>
              <a:t>It includes all the “global” editorial changes (make EBCS in </a:t>
            </a:r>
            <a:r>
              <a:rPr lang="en-US"/>
              <a:t>all upper-case </a:t>
            </a:r>
            <a:r>
              <a:rPr lang="en-US" dirty="0"/>
              <a:t>letters and having EBCS </a:t>
            </a:r>
            <a:r>
              <a:rPr lang="en-US"/>
              <a:t>UL instead of UL EBCS etc.).</a:t>
            </a:r>
            <a:endParaRPr lang="en-US" dirty="0"/>
          </a:p>
          <a:p>
            <a:pPr marL="285750" indent="-285750">
              <a:buFont typeface="Arial" panose="020B0604020202020204" pitchFamily="34" charset="0"/>
              <a:buChar char="•"/>
            </a:pPr>
            <a:r>
              <a:rPr lang="en-US" dirty="0"/>
              <a:t>We are </a:t>
            </a:r>
            <a:r>
              <a:rPr lang="en-US" dirty="0">
                <a:highlight>
                  <a:srgbClr val="00FF00"/>
                </a:highlight>
              </a:rPr>
              <a:t>using ”two digits” after the period </a:t>
            </a:r>
            <a:r>
              <a:rPr lang="en-US" dirty="0"/>
              <a:t>(.) to allow correct “sorting” of the documents “by name” as we might well have more than nine intermediate drafts before 2.00</a:t>
            </a:r>
          </a:p>
        </p:txBody>
      </p:sp>
      <p:sp>
        <p:nvSpPr>
          <p:cNvPr id="4" name="Slide Number Placeholder 3">
            <a:extLst>
              <a:ext uri="{FF2B5EF4-FFF2-40B4-BE49-F238E27FC236}">
                <a16:creationId xmlns:a16="http://schemas.microsoft.com/office/drawing/2014/main" id="{8BC50D1F-998E-F045-B353-1C5A0277F4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0D15B382-B70C-1C43-9A24-7E284B4A3E9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DA8F4A7-DED4-B74F-AA99-1E7FDF4F71C6}"/>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2075665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January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January19,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=mb2a2ea936aaa2ec9a42a03f03f1d6894</a:t>
            </a:r>
          </a:p>
          <a:p>
            <a:endParaRPr lang="en-GB" sz="800" dirty="0"/>
          </a:p>
          <a:p>
            <a:r>
              <a:rPr lang="en-GB" sz="800" dirty="0"/>
              <a:t>Meeting number: 179 100 6341</a:t>
            </a:r>
          </a:p>
          <a:p>
            <a:r>
              <a:rPr lang="en-GB" sz="8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dirty="0"/>
              <a:t>Editor’s report </a:t>
            </a:r>
          </a:p>
          <a:p>
            <a:pPr>
              <a:buFont typeface="Arial" panose="020B0604020202020204" pitchFamily="34" charset="0"/>
              <a:buChar char="•"/>
            </a:pPr>
            <a:r>
              <a:rPr lang="en-US" sz="1200" dirty="0"/>
              <a:t>Submissions</a:t>
            </a:r>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2021</a:t>
            </a:r>
            <a:endParaRPr lang="en-GB" dirty="0"/>
          </a:p>
        </p:txBody>
      </p:sp>
      <p:graphicFrame>
        <p:nvGraphicFramePr>
          <p:cNvPr id="8" name="Table 7">
            <a:extLst>
              <a:ext uri="{FF2B5EF4-FFF2-40B4-BE49-F238E27FC236}">
                <a16:creationId xmlns:a16="http://schemas.microsoft.com/office/drawing/2014/main" id="{FF7B0873-2895-8340-A54D-FDA50AA282C5}"/>
              </a:ext>
            </a:extLst>
          </p:cNvPr>
          <p:cNvGraphicFramePr>
            <a:graphicFrameLocks noGrp="1"/>
          </p:cNvGraphicFramePr>
          <p:nvPr>
            <p:extLst>
              <p:ext uri="{D42A27DB-BD31-4B8C-83A1-F6EECF244321}">
                <p14:modId xmlns:p14="http://schemas.microsoft.com/office/powerpoint/2010/main" val="302691501"/>
              </p:ext>
            </p:extLst>
          </p:nvPr>
        </p:nvGraphicFramePr>
        <p:xfrm>
          <a:off x="2343568" y="2983210"/>
          <a:ext cx="6260880" cy="1440180"/>
        </p:xfrm>
        <a:graphic>
          <a:graphicData uri="http://schemas.openxmlformats.org/drawingml/2006/table">
            <a:tbl>
              <a:tblPr/>
              <a:tblGrid>
                <a:gridCol w="1043480">
                  <a:extLst>
                    <a:ext uri="{9D8B030D-6E8A-4147-A177-3AD203B41FA5}">
                      <a16:colId xmlns:a16="http://schemas.microsoft.com/office/drawing/2014/main" val="2314951623"/>
                    </a:ext>
                  </a:extLst>
                </a:gridCol>
                <a:gridCol w="1043480">
                  <a:extLst>
                    <a:ext uri="{9D8B030D-6E8A-4147-A177-3AD203B41FA5}">
                      <a16:colId xmlns:a16="http://schemas.microsoft.com/office/drawing/2014/main" val="637386545"/>
                    </a:ext>
                  </a:extLst>
                </a:gridCol>
                <a:gridCol w="1043480">
                  <a:extLst>
                    <a:ext uri="{9D8B030D-6E8A-4147-A177-3AD203B41FA5}">
                      <a16:colId xmlns:a16="http://schemas.microsoft.com/office/drawing/2014/main" val="4206628387"/>
                    </a:ext>
                  </a:extLst>
                </a:gridCol>
                <a:gridCol w="1043480">
                  <a:extLst>
                    <a:ext uri="{9D8B030D-6E8A-4147-A177-3AD203B41FA5}">
                      <a16:colId xmlns:a16="http://schemas.microsoft.com/office/drawing/2014/main" val="713151666"/>
                    </a:ext>
                  </a:extLst>
                </a:gridCol>
                <a:gridCol w="1043480">
                  <a:extLst>
                    <a:ext uri="{9D8B030D-6E8A-4147-A177-3AD203B41FA5}">
                      <a16:colId xmlns:a16="http://schemas.microsoft.com/office/drawing/2014/main" val="3605876533"/>
                    </a:ext>
                  </a:extLst>
                </a:gridCol>
                <a:gridCol w="1043480">
                  <a:extLst>
                    <a:ext uri="{9D8B030D-6E8A-4147-A177-3AD203B41FA5}">
                      <a16:colId xmlns:a16="http://schemas.microsoft.com/office/drawing/2014/main" val="3503320538"/>
                    </a:ext>
                  </a:extLst>
                </a:gridCol>
              </a:tblGrid>
              <a:tr h="617220">
                <a:tc>
                  <a:txBody>
                    <a:bodyPr/>
                    <a:lstStyle/>
                    <a:p>
                      <a:pPr algn="r"/>
                      <a:r>
                        <a:rPr lang="en-GB" sz="1000" dirty="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0</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Comment Resolution LB252 Cls9</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Carol Ansley (self)</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25444246"/>
                  </a:ext>
                </a:extLst>
              </a:tr>
              <a:tr h="411480">
                <a:tc>
                  <a:txBody>
                    <a:bodyPr/>
                    <a:lstStyle/>
                    <a:p>
                      <a:pPr algn="r"/>
                      <a:r>
                        <a:rPr lang="en-GB" sz="1000">
                          <a:effectLst/>
                          <a:latin typeface="Helvetica" pitchFamily="2" charset="0"/>
                        </a:rPr>
                        <a:t>2021</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122</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a:effectLst/>
                          <a:latin typeface="Helvetica" pitchFamily="2" charset="0"/>
                        </a:rPr>
                        <a:t>0</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TGbc</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a:effectLst/>
                          <a:latin typeface="Helvetica" pitchFamily="2" charset="0"/>
                        </a:rPr>
                        <a:t>GCR NDP Feedback</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dirty="0">
                          <a:effectLst/>
                          <a:latin typeface="Helvetica" pitchFamily="2" charset="0"/>
                        </a:rPr>
                        <a:t>Boyce Bo Yang (Huawei)</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98468960"/>
                  </a:ext>
                </a:extLst>
              </a:tr>
              <a:tr h="411480">
                <a:tc>
                  <a:txBody>
                    <a:bodyPr/>
                    <a:lstStyle/>
                    <a:p>
                      <a:pPr algn="r"/>
                      <a:r>
                        <a:rPr lang="en-GB" sz="1000">
                          <a:effectLst/>
                          <a:latin typeface="Helvetica" pitchFamily="2" charset="0"/>
                        </a:rPr>
                        <a:t>2021</a:t>
                      </a:r>
                      <a:endParaRPr lang="en-GB" sz="1000" dirty="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dirty="0">
                          <a:effectLst/>
                          <a:latin typeface="Helvetica" pitchFamily="2" charset="0"/>
                        </a:rPr>
                        <a:t>84</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r>
                        <a:rPr lang="en-GB" sz="1000" dirty="0">
                          <a:effectLst/>
                          <a:latin typeface="Helvetica" pitchFamily="2" charset="0"/>
                        </a:rPr>
                        <a:t>3</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endParaRPr lang="en-GB" sz="100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endParaRPr lang="en-GB" sz="1000">
                        <a:effectLst/>
                        <a:latin typeface="Helvetica" pitchFamily="2"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r>
                        <a:rPr lang="en-GB" sz="1000" dirty="0">
                          <a:effectLst/>
                          <a:latin typeface="Helvetica" pitchFamily="2" charset="0"/>
                        </a:rPr>
                        <a:t>Morioka</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3235568"/>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1642</TotalTime>
  <Words>2180</Words>
  <Application>Microsoft Macintosh PowerPoint</Application>
  <PresentationFormat>On-screen Show (16:9)</PresentationFormat>
  <Paragraphs>252</Paragraphs>
  <Slides>25</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802-11-BCS-Chair-Slides-Template</vt:lpstr>
      <vt:lpstr>Document</vt:lpstr>
      <vt:lpstr>Agenda TGbc Telco January 19,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Editor  Report</vt:lpstr>
      <vt:lpstr>Draft D1.01 available</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155</cp:revision>
  <cp:lastPrinted>1601-01-01T00:00:00Z</cp:lastPrinted>
  <dcterms:created xsi:type="dcterms:W3CDTF">2020-02-25T15:01:23Z</dcterms:created>
  <dcterms:modified xsi:type="dcterms:W3CDTF">2021-01-19T15:03:27Z</dcterms:modified>
  <cp:category/>
</cp:coreProperties>
</file>