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69" r:id="rId2"/>
    <p:sldId id="428" r:id="rId3"/>
    <p:sldId id="447" r:id="rId4"/>
    <p:sldId id="429" r:id="rId5"/>
    <p:sldId id="533" r:id="rId6"/>
    <p:sldId id="430" r:id="rId7"/>
    <p:sldId id="431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4" r:id="rId17"/>
    <p:sldId id="475" r:id="rId18"/>
    <p:sldId id="487" r:id="rId19"/>
    <p:sldId id="488" r:id="rId20"/>
    <p:sldId id="489" r:id="rId21"/>
    <p:sldId id="490" r:id="rId22"/>
    <p:sldId id="491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76" r:id="rId31"/>
    <p:sldId id="477" r:id="rId32"/>
    <p:sldId id="478" r:id="rId33"/>
    <p:sldId id="479" r:id="rId34"/>
    <p:sldId id="438" r:id="rId35"/>
    <p:sldId id="492" r:id="rId36"/>
    <p:sldId id="462" r:id="rId37"/>
    <p:sldId id="439" r:id="rId38"/>
    <p:sldId id="534" r:id="rId39"/>
    <p:sldId id="493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11" r:id="rId48"/>
    <p:sldId id="512" r:id="rId49"/>
    <p:sldId id="513" r:id="rId50"/>
    <p:sldId id="514" r:id="rId51"/>
    <p:sldId id="515" r:id="rId52"/>
    <p:sldId id="503" r:id="rId53"/>
    <p:sldId id="504" r:id="rId54"/>
    <p:sldId id="505" r:id="rId55"/>
    <p:sldId id="506" r:id="rId56"/>
    <p:sldId id="507" r:id="rId57"/>
    <p:sldId id="508" r:id="rId58"/>
    <p:sldId id="509" r:id="rId59"/>
    <p:sldId id="510" r:id="rId60"/>
    <p:sldId id="502" r:id="rId61"/>
    <p:sldId id="516" r:id="rId62"/>
    <p:sldId id="517" r:id="rId63"/>
    <p:sldId id="518" r:id="rId64"/>
    <p:sldId id="519" r:id="rId65"/>
    <p:sldId id="494" r:id="rId66"/>
    <p:sldId id="520" r:id="rId67"/>
    <p:sldId id="521" r:id="rId68"/>
    <p:sldId id="522" r:id="rId69"/>
    <p:sldId id="523" r:id="rId70"/>
    <p:sldId id="524" r:id="rId71"/>
    <p:sldId id="525" r:id="rId72"/>
    <p:sldId id="526" r:id="rId73"/>
    <p:sldId id="527" r:id="rId74"/>
    <p:sldId id="528" r:id="rId75"/>
    <p:sldId id="529" r:id="rId76"/>
    <p:sldId id="530" r:id="rId77"/>
    <p:sldId id="531" r:id="rId78"/>
    <p:sldId id="532" r:id="rId7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1EFA"/>
    <a:srgbClr val="C2C2FE"/>
    <a:srgbClr val="FFABFF"/>
    <a:srgbClr val="CC00CC"/>
    <a:srgbClr val="DDDDDD"/>
    <a:srgbClr val="7A5646"/>
    <a:srgbClr val="DFB7D9"/>
    <a:srgbClr val="90FA93"/>
    <a:srgbClr val="F4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703" autoAdjust="0"/>
  </p:normalViewPr>
  <p:slideViewPr>
    <p:cSldViewPr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1544" y="14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1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0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65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54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62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29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55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00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4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8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71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75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88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67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72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98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83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54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77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06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44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80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03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7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941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86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2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278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7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76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163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98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346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51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01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596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345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534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624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6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043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835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894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05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787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7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606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502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692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786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3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08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083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058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618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942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2793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795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739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005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73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620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6473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767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262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714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776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252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06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4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6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4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1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6429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>
            <a:lvl2pPr marL="744538" indent="-287338" defTabSz="1084263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xhjgxs</a:t>
            </a:r>
            <a:r>
              <a:rPr lang="en-US" dirty="0"/>
              <a:t>  </a:t>
            </a:r>
            <a:r>
              <a:rPr lang="en-US" dirty="0" err="1"/>
              <a:t>hjx</a:t>
            </a:r>
            <a:r>
              <a:rPr lang="en-US" dirty="0"/>
              <a:t> </a:t>
            </a:r>
            <a:r>
              <a:rPr lang="en-US" dirty="0" err="1"/>
              <a:t>xsghjk</a:t>
            </a:r>
            <a:r>
              <a:rPr lang="en-US" dirty="0"/>
              <a:t> </a:t>
            </a:r>
            <a:r>
              <a:rPr lang="en-US" dirty="0" err="1"/>
              <a:t>xkjhg</a:t>
            </a:r>
            <a:r>
              <a:rPr lang="en-US" dirty="0"/>
              <a:t> </a:t>
            </a:r>
            <a:r>
              <a:rPr lang="en-US" dirty="0" err="1"/>
              <a:t>jh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kjxh</a:t>
            </a:r>
            <a:r>
              <a:rPr lang="en-US" dirty="0"/>
              <a:t> </a:t>
            </a:r>
            <a:r>
              <a:rPr lang="en-US" dirty="0" err="1"/>
              <a:t>gxkjhg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xkhg</a:t>
            </a:r>
            <a:r>
              <a:rPr lang="en-US" dirty="0"/>
              <a:t> x </a:t>
            </a:r>
            <a:r>
              <a:rPr lang="en-US" dirty="0" err="1"/>
              <a:t>jxkghkjxh</a:t>
            </a:r>
            <a:r>
              <a:rPr lang="en-US" dirty="0"/>
              <a:t> </a:t>
            </a:r>
            <a:r>
              <a:rPr lang="en-US" dirty="0" err="1"/>
              <a:t>xkjhgx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191000" y="6486525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Slide </a:t>
            </a:r>
            <a:fld id="{8F543214-90B7-43C2-B225-75AD41D4B130}" type="slidenum">
              <a:rPr lang="en-US" baseline="0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802.11-21/0093r4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178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685800" y="6475413"/>
            <a:ext cx="8001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762000" y="344083"/>
            <a:ext cx="9297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April 2021</a:t>
            </a:r>
            <a:endParaRPr lang="en-US" sz="1600" b="1" dirty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858000" y="6477000"/>
            <a:ext cx="16542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Shimi Shilo et al</a:t>
            </a:r>
            <a:r>
              <a:rPr lang="en-US" baseline="0" dirty="0"/>
              <a:t> (Huawei)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503" y="706306"/>
            <a:ext cx="7772400" cy="10668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kern="1200" dirty="0">
                <a:solidFill>
                  <a:schemeClr val="tx1"/>
                </a:solidFill>
              </a:rPr>
              <a:t>Reducing USIG PAPR </a:t>
            </a:r>
            <a:r>
              <a:rPr lang="en-US" kern="1200" dirty="0" smtClean="0">
                <a:solidFill>
                  <a:schemeClr val="tx1"/>
                </a:solidFill>
              </a:rPr>
              <a:t>via</a:t>
            </a:r>
            <a:br>
              <a:rPr lang="en-US" kern="1200" dirty="0" smtClean="0">
                <a:solidFill>
                  <a:schemeClr val="tx1"/>
                </a:solidFill>
              </a:rPr>
            </a:br>
            <a:r>
              <a:rPr lang="en-US" kern="1200" dirty="0" smtClean="0">
                <a:solidFill>
                  <a:schemeClr val="tx1"/>
                </a:solidFill>
              </a:rPr>
              <a:t>Disregard </a:t>
            </a:r>
            <a:r>
              <a:rPr lang="en-US" kern="1200" dirty="0">
                <a:solidFill>
                  <a:schemeClr val="tx1"/>
                </a:solidFill>
              </a:rPr>
              <a:t>Bit Value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905000"/>
            <a:ext cx="6400800" cy="457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2021-04-29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4384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91243"/>
              </p:ext>
            </p:extLst>
          </p:nvPr>
        </p:nvGraphicFramePr>
        <p:xfrm>
          <a:off x="990903" y="3218522"/>
          <a:ext cx="7467600" cy="1916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Shimi Shilo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Huawei Technologies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Oded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Redlich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Genadiy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Tsodik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Ross Jian Yu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Mengshi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Hu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09800"/>
            <a:ext cx="5557772" cy="4212771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Data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320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Below is the CCDF of the Data PAPR for 320 MHz (considering all puncturing cases)</a:t>
            </a:r>
          </a:p>
        </p:txBody>
      </p:sp>
    </p:spTree>
    <p:extLst>
      <p:ext uri="{BB962C8B-B14F-4D97-AF65-F5344CB8AC3E}">
        <p14:creationId xmlns:p14="http://schemas.microsoft.com/office/powerpoint/2010/main" val="4273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Data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results show that there is </a:t>
            </a:r>
            <a:r>
              <a:rPr lang="en-IL" dirty="0" smtClean="0"/>
              <a:t>–</a:t>
            </a:r>
            <a:r>
              <a:rPr lang="en-US" dirty="0" smtClean="0"/>
              <a:t> as expected </a:t>
            </a:r>
            <a:r>
              <a:rPr lang="en-IL" dirty="0" smtClean="0"/>
              <a:t>–</a:t>
            </a:r>
            <a:r>
              <a:rPr lang="en-US" dirty="0" smtClean="0"/>
              <a:t> a small difference in PAPR between BW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Puncturing has little effect on the PAPR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Highest data PAPR is ~13dB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 we analyze the U-SIG PAPR for all BW values including all puncturing cases</a:t>
            </a:r>
          </a:p>
        </p:txBody>
      </p:sp>
    </p:spTree>
    <p:extLst>
      <p:ext uri="{BB962C8B-B14F-4D97-AF65-F5344CB8AC3E}">
        <p14:creationId xmlns:p14="http://schemas.microsoft.com/office/powerpoint/2010/main" val="11226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w/o Puncturing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TB U-SIG </a:t>
            </a:r>
            <a:r>
              <a:rPr lang="en-US" dirty="0"/>
              <a:t>PAPR for </a:t>
            </a:r>
            <a:r>
              <a:rPr lang="en-US" dirty="0" smtClean="0"/>
              <a:t>all cases when there is no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can see that 320 MHz yields highest PAPR, followed by 160 MHz and 40 MHz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034" y="2629619"/>
            <a:ext cx="4693830" cy="37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80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TB U-SIG </a:t>
            </a:r>
            <a:r>
              <a:rPr lang="en-US" dirty="0"/>
              <a:t>PAPR for </a:t>
            </a:r>
            <a:r>
              <a:rPr lang="en-US" dirty="0" smtClean="0"/>
              <a:t>80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can see that puncturing does indeed have a significant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590800"/>
            <a:ext cx="5189743" cy="38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160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TB U-SIG </a:t>
            </a:r>
            <a:r>
              <a:rPr lang="en-US" dirty="0"/>
              <a:t>PAPR for </a:t>
            </a:r>
            <a:r>
              <a:rPr lang="en-US" dirty="0" smtClean="0"/>
              <a:t>160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403" y="2438400"/>
            <a:ext cx="6035194" cy="40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320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TB U-SIG </a:t>
            </a:r>
            <a:r>
              <a:rPr lang="en-US" dirty="0"/>
              <a:t>PAPR for </a:t>
            </a:r>
            <a:r>
              <a:rPr lang="en-US" dirty="0" smtClean="0"/>
              <a:t>320 MHz considering puncturing (results for 320-2 are very similar)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362200"/>
            <a:ext cx="6353269" cy="42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Analyzing Results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results show that TB U-SIG PAPR is, in majority of cases, higher than the data PAPR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Puncturing has </a:t>
            </a:r>
            <a:r>
              <a:rPr lang="en-IL" dirty="0" smtClean="0"/>
              <a:t>–</a:t>
            </a:r>
            <a:r>
              <a:rPr lang="en-US" dirty="0" smtClean="0"/>
              <a:t> as expected </a:t>
            </a:r>
            <a:r>
              <a:rPr lang="en-IL" dirty="0" smtClean="0"/>
              <a:t>–</a:t>
            </a:r>
            <a:r>
              <a:rPr lang="en-US" dirty="0" smtClean="0"/>
              <a:t> an impact on the PAPR of the TB U-SIG signal, sometimes significant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Highest TB U-SIG PAPR is ~17.5-18dB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order to reduce the PAPR, we simulated possible Disregard bit values and evaluated their impact, considering every BW and puncturing scenario</a:t>
            </a:r>
          </a:p>
        </p:txBody>
      </p:sp>
    </p:spTree>
    <p:extLst>
      <p:ext uri="{BB962C8B-B14F-4D97-AF65-F5344CB8AC3E}">
        <p14:creationId xmlns:p14="http://schemas.microsoft.com/office/powerpoint/2010/main" val="7351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Reducing TB U-SIG PAPR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Using value of ‘011110’ (</a:t>
            </a:r>
            <a:r>
              <a:rPr lang="en-IL" dirty="0" smtClean="0"/>
              <a:t>’</a:t>
            </a:r>
            <a:r>
              <a:rPr lang="en-US" dirty="0" smtClean="0"/>
              <a:t>30’ in decimal) in the first U-SIG symbol, and value of ‘11011’ (</a:t>
            </a:r>
            <a:r>
              <a:rPr lang="en-IL" dirty="0" smtClean="0"/>
              <a:t>’</a:t>
            </a:r>
            <a:r>
              <a:rPr lang="en-US" dirty="0" smtClean="0"/>
              <a:t>27’ in decimal) in the second U-SIG symbol leads to consistent PAPR reduction across all cases and for both U-SIG symbols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slides, we show simulation results which corroborate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320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PAPR is reduced (improved) in </a:t>
            </a:r>
            <a:r>
              <a:rPr lang="en-US" dirty="0" smtClean="0"/>
              <a:t>all 320 </a:t>
            </a:r>
            <a:r>
              <a:rPr lang="en-US" dirty="0"/>
              <a:t>MHz scenarios; below we show only the two worst-case </a:t>
            </a:r>
            <a:r>
              <a:rPr lang="en-US" dirty="0" smtClean="0"/>
              <a:t>scenarios</a:t>
            </a:r>
          </a:p>
          <a:p>
            <a:pPr marL="341313" lvl="1">
              <a:spcAft>
                <a:spcPts val="0"/>
              </a:spcAft>
            </a:pPr>
            <a:r>
              <a:rPr lang="en-US" dirty="0"/>
              <a:t>Here, max PAPR is reduced by ~</a:t>
            </a:r>
            <a:r>
              <a:rPr lang="en-US" dirty="0" smtClean="0"/>
              <a:t>1.5dB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4156634" cy="311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2743200"/>
            <a:ext cx="4156634" cy="31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160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(improved) in all 160 MHz scenarios; below we show only the two worst-case scenarios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Here, max PAPR is reduced by ~1.5dB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4054921" cy="303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744" y="2730261"/>
            <a:ext cx="4072193" cy="30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As of 11be D0.3, the agreed U-SIG design for an MU PPDU is the following: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Similarly, for a TB PPDU the following is current design in D0.3: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New in this r2: updated results based on simulations, adding all non-OFDMA puncturing cases, also verified all fields contain valid values (including relationship between fields); added reference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04" y="2438400"/>
            <a:ext cx="7093743" cy="1102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04" y="4191000"/>
            <a:ext cx="7039396" cy="11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80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</a:t>
            </a:r>
            <a:br>
              <a:rPr lang="en-US" dirty="0" smtClean="0"/>
            </a:br>
            <a:r>
              <a:rPr lang="en-US" dirty="0" smtClean="0"/>
              <a:t>for all 80 MHz cases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Consistent reduction</a:t>
            </a:r>
            <a:br>
              <a:rPr lang="en-US" dirty="0" smtClean="0"/>
            </a:br>
            <a:r>
              <a:rPr lang="en-US" dirty="0" smtClean="0"/>
              <a:t>for both U-SIG</a:t>
            </a:r>
            <a:br>
              <a:rPr lang="en-US" dirty="0" smtClean="0"/>
            </a:br>
            <a:r>
              <a:rPr lang="en-US" dirty="0" smtClean="0"/>
              <a:t>symbols, and </a:t>
            </a:r>
            <a:br>
              <a:rPr lang="en-US" dirty="0" smtClean="0"/>
            </a:br>
            <a:r>
              <a:rPr lang="en-US" dirty="0" smtClean="0"/>
              <a:t>max PAPR reduction</a:t>
            </a:r>
            <a:br>
              <a:rPr lang="en-US" dirty="0" smtClean="0"/>
            </a:br>
            <a:r>
              <a:rPr lang="en-US" dirty="0" smtClean="0"/>
              <a:t>by ~1.5dB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1250900"/>
            <a:ext cx="5892404" cy="51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20/40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for both 20 MHz and 40 MHz</a:t>
            </a:r>
          </a:p>
          <a:p>
            <a:pPr marL="341313" lvl="1">
              <a:spcAft>
                <a:spcPts val="0"/>
              </a:spcAft>
            </a:pPr>
            <a:r>
              <a:rPr lang="en-US" dirty="0"/>
              <a:t>Consistent </a:t>
            </a:r>
            <a:r>
              <a:rPr lang="en-US" dirty="0" smtClean="0"/>
              <a:t>reduction for </a:t>
            </a:r>
            <a:r>
              <a:rPr lang="en-US" dirty="0"/>
              <a:t>both </a:t>
            </a:r>
            <a:r>
              <a:rPr lang="en-US" dirty="0" smtClean="0"/>
              <a:t>U-SIG symbols</a:t>
            </a:r>
            <a:r>
              <a:rPr lang="en-US" dirty="0"/>
              <a:t>, and </a:t>
            </a:r>
            <a:r>
              <a:rPr lang="en-US" dirty="0" smtClean="0"/>
              <a:t>max </a:t>
            </a:r>
            <a:r>
              <a:rPr lang="en-US" dirty="0"/>
              <a:t>PAPR </a:t>
            </a:r>
            <a:r>
              <a:rPr lang="en-US" dirty="0" smtClean="0"/>
              <a:t>reduction by </a:t>
            </a:r>
            <a:r>
              <a:rPr lang="en-US" dirty="0"/>
              <a:t>~</a:t>
            </a:r>
            <a:r>
              <a:rPr lang="en-US" dirty="0" smtClean="0"/>
              <a:t>1dB</a:t>
            </a: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3" y="2753400"/>
            <a:ext cx="4054921" cy="303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604" y="2806460"/>
            <a:ext cx="3934198" cy="29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Reduction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results show that setting the Disregard bits to ‘011110’ in the 1</a:t>
            </a:r>
            <a:r>
              <a:rPr lang="en-US" baseline="30000" dirty="0" smtClean="0"/>
              <a:t>st</a:t>
            </a:r>
            <a:r>
              <a:rPr lang="en-US" dirty="0" smtClean="0"/>
              <a:t> U-SIG symbol and ‘11011’ in the 2</a:t>
            </a:r>
            <a:r>
              <a:rPr lang="en-US" baseline="30000" dirty="0" smtClean="0"/>
              <a:t>nd</a:t>
            </a:r>
            <a:r>
              <a:rPr lang="en-US" dirty="0" smtClean="0"/>
              <a:t> U-SIG symbol leads to significant TB U-SIG PAPR reduction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This is consistent for all BW values and all puncturing cases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Requires zero effort</a:t>
            </a:r>
          </a:p>
        </p:txBody>
      </p:sp>
    </p:spTree>
    <p:extLst>
      <p:ext uri="{BB962C8B-B14F-4D97-AF65-F5344CB8AC3E}">
        <p14:creationId xmlns:p14="http://schemas.microsoft.com/office/powerpoint/2010/main" val="42584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651182"/>
            <a:ext cx="5120700" cy="3836243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w/o Puncturing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all cases when there is no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can see that 320 MHz yields highest PAPR, followed by 160 MHz and 40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80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80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can see that puncturing does indeed have a significant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629027"/>
            <a:ext cx="5122741" cy="38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35948"/>
            <a:ext cx="5436188" cy="40000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160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160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320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320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475709"/>
            <a:ext cx="5943600" cy="40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1" y="2485736"/>
            <a:ext cx="5486400" cy="3967026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320 MHz-2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320 MHz-2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results show that U-SIG PAPR is, in most cases, higher than the data PAPR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Puncturing has </a:t>
            </a:r>
            <a:r>
              <a:rPr lang="en-IL" dirty="0" smtClean="0"/>
              <a:t>–</a:t>
            </a:r>
            <a:r>
              <a:rPr lang="en-US" dirty="0" smtClean="0"/>
              <a:t> as expected </a:t>
            </a:r>
            <a:r>
              <a:rPr lang="en-IL" dirty="0" smtClean="0"/>
              <a:t>–</a:t>
            </a:r>
            <a:r>
              <a:rPr lang="en-US" dirty="0" smtClean="0"/>
              <a:t> an impact on the PAPR of the U-SIG signal, sometimes significant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Highest U-SIG PAPR is ~17.5-18dB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order to reduce the PAPR, we simulated all possible Disregard bit values and evaluated their impact</a:t>
            </a:r>
          </a:p>
        </p:txBody>
      </p:sp>
    </p:spTree>
    <p:extLst>
      <p:ext uri="{BB962C8B-B14F-4D97-AF65-F5344CB8AC3E}">
        <p14:creationId xmlns:p14="http://schemas.microsoft.com/office/powerpoint/2010/main" val="37083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Reducing MU U-SIG PAPR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There isn’t a single global </a:t>
            </a:r>
            <a:r>
              <a:rPr lang="en-US" dirty="0" smtClean="0"/>
              <a:t>Disregard value </a:t>
            </a:r>
            <a:r>
              <a:rPr lang="en-US" dirty="0"/>
              <a:t>which minimizes or even reduces the </a:t>
            </a:r>
            <a:r>
              <a:rPr lang="en-US" dirty="0" smtClean="0"/>
              <a:t>MU U-SIG PAPR for all cases (compared </a:t>
            </a:r>
            <a:r>
              <a:rPr lang="en-US" dirty="0"/>
              <a:t>with the all 1s case</a:t>
            </a:r>
            <a:r>
              <a:rPr lang="en-US" dirty="0" smtClean="0"/>
              <a:t>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One value which appears in many cases, especially in wide BW, is Disregard = 9 (binary ‘01001’)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slides, we show that this value reduces the PAPR for the majority of highest PAPR cases, and doesn’t lead to degradation in majority of other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‘Disregard’ bits are “don’t care” for an R1 device; they may be used to convey information to R2 devices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‘Validate’ bits are used by R1 devices to determine whether to terminate reception or not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Since it is used to determine PPDU type/BW/color/TXOP etc., the U-SIG detection performance has to be significantly better than the corresponding data detection rate</a:t>
            </a:r>
          </a:p>
        </p:txBody>
      </p:sp>
    </p:spTree>
    <p:extLst>
      <p:ext uri="{BB962C8B-B14F-4D97-AF65-F5344CB8AC3E}">
        <p14:creationId xmlns:p14="http://schemas.microsoft.com/office/powerpoint/2010/main" val="1020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worst-case 320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and improved in four worst-case 320 MHz scenarios (improves by ~0.5dB)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596" y="2209800"/>
            <a:ext cx="8986096" cy="45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worst-case 160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and improved in almost majority of worst-case 160 MHz scenarios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133600"/>
            <a:ext cx="9144000" cy="46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80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and improved in almost majority of 80 MHz cases (definitely reduces the worst-case scenario)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81200"/>
            <a:ext cx="9448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20/40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for 40 MHz and not degraded for 20 MHz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1" y="2438400"/>
            <a:ext cx="4873318" cy="2464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953000" cy="25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described the existing U-SIG design, in particular the fact that the Disregard bits are set to all 1s, and showed that this yields a high PAPR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Changing the value of the Disregard bits can reduce the PAPR and improve the performance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particular, we propose to change from all 1s (Disregard = </a:t>
            </a:r>
            <a:r>
              <a:rPr lang="en-IL" dirty="0" smtClean="0"/>
              <a:t>’</a:t>
            </a:r>
            <a:r>
              <a:rPr lang="en-US" dirty="0" smtClean="0"/>
              <a:t>31’ in the U-SIG for MU PPDU) to ‘9’ (01001)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Though the impact is not huge, it is very simple and requires zero effort and nothing in terms of complexity </a:t>
            </a:r>
            <a:r>
              <a:rPr lang="en-IL" dirty="0" smtClean="0"/>
              <a:t>–</a:t>
            </a:r>
            <a:r>
              <a:rPr lang="en-US" dirty="0" smtClean="0"/>
              <a:t> simply changing the default bits in the U-SIG field</a:t>
            </a:r>
          </a:p>
          <a:p>
            <a:pPr marL="341313" lvl="1">
              <a:spcAft>
                <a:spcPts val="0"/>
              </a:spcAft>
            </a:pPr>
            <a:r>
              <a:rPr lang="en-US" dirty="0"/>
              <a:t>A similar approach was presented during the discussions on HE-SIG-A in 11ax, see [1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References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[1] 11-16/0914r1: Bit Field Finalization of HE-SIG-A</a:t>
            </a:r>
          </a:p>
          <a:p>
            <a:pPr marL="341313" lvl="1">
              <a:spcAft>
                <a:spcPts val="0"/>
              </a:spcAft>
            </a:pPr>
            <a:r>
              <a:rPr lang="en-US" dirty="0"/>
              <a:t>[2] 11-20/1191r1: DUP Mode PAPR Reduction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[3] 11-20/1880r1: SR Field in TB PPDU</a:t>
            </a:r>
          </a:p>
        </p:txBody>
      </p:sp>
    </p:spTree>
    <p:extLst>
      <p:ext uri="{BB962C8B-B14F-4D97-AF65-F5344CB8AC3E}">
        <p14:creationId xmlns:p14="http://schemas.microsoft.com/office/powerpoint/2010/main" val="5498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</a:t>
            </a:r>
            <a:r>
              <a:rPr lang="en-US" sz="2800" dirty="0" smtClean="0"/>
              <a:t>#1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</a:t>
            </a:r>
            <a:r>
              <a:rPr lang="en-US" dirty="0" smtClean="0"/>
              <a:t>set </a:t>
            </a:r>
            <a:r>
              <a:rPr lang="en-US" dirty="0"/>
              <a:t>the </a:t>
            </a:r>
            <a:r>
              <a:rPr lang="en-US" dirty="0" smtClean="0"/>
              <a:t>default value </a:t>
            </a:r>
            <a:r>
              <a:rPr lang="en-US" dirty="0"/>
              <a:t>of the Disregard bits in an EHT </a:t>
            </a:r>
            <a:r>
              <a:rPr lang="en-US" dirty="0" smtClean="0"/>
              <a:t>TB </a:t>
            </a:r>
            <a:r>
              <a:rPr lang="en-US" dirty="0"/>
              <a:t>PPDU to </a:t>
            </a:r>
            <a:r>
              <a:rPr lang="en-US" dirty="0" smtClean="0"/>
              <a:t>‘0 1 1 1 1 0 1 1 0 1 1’?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The default value of the Disregard bits may be defined in the U-SIG field or 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</a:t>
            </a:r>
            <a:r>
              <a:rPr lang="en-US" sz="2800" dirty="0" smtClean="0"/>
              <a:t>#2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set the </a:t>
            </a:r>
            <a:r>
              <a:rPr lang="en-US" dirty="0" smtClean="0"/>
              <a:t>default value of the Disregard bits in an EHT MU PPDU to ‘0 1 0 0 1’ (‘9’ in decimal)?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</a:p>
        </p:txBody>
      </p:sp>
    </p:spTree>
    <p:extLst>
      <p:ext uri="{BB962C8B-B14F-4D97-AF65-F5344CB8AC3E}">
        <p14:creationId xmlns:p14="http://schemas.microsoft.com/office/powerpoint/2010/main" val="3222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Motion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Move to add the following to 9.3.1.22.1.3 (above Table 9-29j4</a:t>
            </a:r>
            <a:r>
              <a:rPr lang="en-US" dirty="0" smtClean="0"/>
              <a:t>):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Bits B25-B30, B32-B36 of the Special User Info field are </a:t>
            </a:r>
            <a:r>
              <a:rPr lang="en-US" dirty="0" smtClean="0"/>
              <a:t>set to ‘0 1 1 1 1 0 1 1 0 1 1’ if dot11EHTBaseLineFeaturesImplementedOnly equals to true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61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for 320MHz TB, no puncturing: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Disregard Bit Value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In </a:t>
            </a:r>
            <a:r>
              <a:rPr lang="en-US" dirty="0" smtClean="0"/>
              <a:t>an MU PPDU, the Disregard bits are currently defined as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a TB PPDU, the Disregard bits may be 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11ax, the reserved bits in HE-SIG-A are also copied from the Trigger frame and are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Validate bits are also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Many U-SIG options are not used </a:t>
            </a:r>
            <a:r>
              <a:rPr lang="en-IL" dirty="0" smtClean="0"/>
              <a:t>–</a:t>
            </a:r>
            <a:r>
              <a:rPr lang="en-US" dirty="0" smtClean="0"/>
              <a:t> for example, in a 20MHz PPDU, there are only 14 ‘free’ bits (out of 26 bits) in the 1</a:t>
            </a:r>
            <a:r>
              <a:rPr lang="en-US" baseline="30000" dirty="0" smtClean="0"/>
              <a:t>st</a:t>
            </a:r>
            <a:r>
              <a:rPr lang="en-US" dirty="0" smtClean="0"/>
              <a:t> U-SIG symbol of an MU PPDU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 we look at the impact on the U-SIG PAPR</a:t>
            </a:r>
          </a:p>
        </p:txBody>
      </p:sp>
    </p:spTree>
    <p:extLst>
      <p:ext uri="{BB962C8B-B14F-4D97-AF65-F5344CB8AC3E}">
        <p14:creationId xmlns:p14="http://schemas.microsoft.com/office/powerpoint/2010/main" val="3385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0011111111111111: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1100111111111111: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76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1111001111111111: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24696"/>
            <a:ext cx="5501700" cy="41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1111110011111111: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18075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1111111100111111: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17785"/>
            <a:ext cx="5644407" cy="42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1111111111001111: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057400"/>
            <a:ext cx="5654100" cy="42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1111111111110011: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53437"/>
            <a:ext cx="5730300" cy="42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1111111111111100: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15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0000111111111111: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46" y="2133600"/>
            <a:ext cx="5478908" cy="410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1111000011111111: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10523"/>
            <a:ext cx="5654100" cy="42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Motivation to Reduce U-SIG PAPR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Why is it important to reduce U-SIG PAPR?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Here we lay out several reasons: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The PAPR of the U-SIG field is in many cases significantly higher than that of other fields (e.g. payload, L-SIG), and can therefore determine the PA </a:t>
            </a:r>
            <a:r>
              <a:rPr lang="en-US" dirty="0" err="1" smtClean="0"/>
              <a:t>backoff</a:t>
            </a:r>
            <a:r>
              <a:rPr lang="en-US" dirty="0" smtClean="0"/>
              <a:t> (shown in later slides via simulations)</a:t>
            </a:r>
          </a:p>
          <a:p>
            <a:pPr marL="1025525" lvl="3">
              <a:spcAft>
                <a:spcPts val="0"/>
              </a:spcAft>
            </a:pPr>
            <a:r>
              <a:rPr lang="en-US" dirty="0" smtClean="0"/>
              <a:t>Using </a:t>
            </a:r>
            <a:r>
              <a:rPr lang="en-US" dirty="0" err="1" smtClean="0"/>
              <a:t>backoff</a:t>
            </a:r>
            <a:r>
              <a:rPr lang="en-US" dirty="0" smtClean="0"/>
              <a:t> based on other fields (e.g. payload) can lead to degraded U-SIG detection rate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We have spent much effort on reducing PAPR for other fields (e.g. phase rotations for the preamble, payload for the DUP mode [2</a:t>
            </a:r>
            <a:r>
              <a:rPr lang="en-US" dirty="0" smtClean="0"/>
              <a:t>]) and therefore should not overlook the U-SIG field</a:t>
            </a:r>
            <a:endParaRPr lang="en-US" dirty="0" smtClean="0"/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The U-SIG contents of a TB PPDU are important for an OBSS AP, since </a:t>
            </a:r>
            <a:r>
              <a:rPr lang="en-US" smtClean="0"/>
              <a:t>the </a:t>
            </a:r>
            <a:r>
              <a:rPr lang="en-US" smtClean="0"/>
              <a:t>U-SIG field </a:t>
            </a:r>
            <a:r>
              <a:rPr lang="en-US" dirty="0" smtClean="0"/>
              <a:t>contains important fields (e.g. SR [3]) and therefore cannot be ignored</a:t>
            </a:r>
          </a:p>
        </p:txBody>
      </p:sp>
    </p:spTree>
    <p:extLst>
      <p:ext uri="{BB962C8B-B14F-4D97-AF65-F5344CB8AC3E}">
        <p14:creationId xmlns:p14="http://schemas.microsoft.com/office/powerpoint/2010/main" val="13501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1111111100001111: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76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1111111111110000: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89" y="2057400"/>
            <a:ext cx="5580621" cy="41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320MHz-2 TB, </a:t>
            </a:r>
            <a:r>
              <a:rPr lang="en-US" dirty="0" smtClean="0"/>
              <a:t>no puncturing: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76" y="2031862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0011111111111111: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57400"/>
            <a:ext cx="5806500" cy="43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1100111111111111: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15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1111001111111111: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15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1111110011111111: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76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1111111100111111: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057400"/>
            <a:ext cx="5580621" cy="41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1111111111001111: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50" y="2002082"/>
            <a:ext cx="5798850" cy="43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1111111111110011: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06574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PAPR Observations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compare the PAPR CCDF of both U-SIG symbols for an MU PPDU with that of the data PAPR (assuming MCS 0), in 20MHz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Due to the large number of fixed U-SIG bits, the remaining number of possible combinations is small, and</a:t>
            </a:r>
            <a:br>
              <a:rPr lang="en-US" dirty="0" smtClean="0"/>
            </a:br>
            <a:r>
              <a:rPr lang="en-US" dirty="0" smtClean="0"/>
              <a:t>the PAPR curve is not smooth</a:t>
            </a:r>
            <a:br>
              <a:rPr lang="en-US" dirty="0" smtClean="0"/>
            </a:br>
            <a:r>
              <a:rPr lang="en-US" dirty="0" smtClean="0"/>
              <a:t>(CLT doesn’t apply)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Here, the PAPR of the 1</a:t>
            </a:r>
            <a:r>
              <a:rPr lang="en-US" baseline="30000" dirty="0" smtClean="0"/>
              <a:t>st</a:t>
            </a:r>
            <a:r>
              <a:rPr lang="en-US" dirty="0" smtClean="0"/>
              <a:t> U-SIG</a:t>
            </a:r>
            <a:br>
              <a:rPr lang="en-US" dirty="0" smtClean="0"/>
            </a:br>
            <a:r>
              <a:rPr lang="en-US" dirty="0" smtClean="0"/>
              <a:t>symbol exceeds that of the data</a:t>
            </a:r>
            <a:br>
              <a:rPr lang="en-US" dirty="0" smtClean="0"/>
            </a:br>
            <a:r>
              <a:rPr lang="en-US" dirty="0" smtClean="0"/>
              <a:t>PAPR in ~3-4% of the cases</a:t>
            </a:r>
            <a:br>
              <a:rPr lang="en-US" dirty="0" smtClean="0"/>
            </a:br>
            <a:r>
              <a:rPr lang="en-US" dirty="0" smtClean="0"/>
              <a:t>(on average)</a:t>
            </a:r>
          </a:p>
          <a:p>
            <a:pPr marL="341313" lvl="1">
              <a:spcAft>
                <a:spcPts val="0"/>
              </a:spcAft>
            </a:pPr>
            <a:r>
              <a:rPr lang="en-US" b="1" dirty="0" smtClean="0"/>
              <a:t>There are many cases for which</a:t>
            </a:r>
            <a:br>
              <a:rPr lang="en-US" b="1" dirty="0" smtClean="0"/>
            </a:br>
            <a:r>
              <a:rPr lang="en-US" b="1" dirty="0" smtClean="0"/>
              <a:t>U-SIG values will be fixed over</a:t>
            </a:r>
            <a:br>
              <a:rPr lang="en-US" b="1" dirty="0" smtClean="0"/>
            </a:br>
            <a:r>
              <a:rPr lang="en-US" b="1" dirty="0" smtClean="0"/>
              <a:t>time with high PAPR</a:t>
            </a:r>
            <a:r>
              <a:rPr lang="en-US" dirty="0" smtClean="0"/>
              <a:t>, for example</a:t>
            </a:r>
            <a:br>
              <a:rPr lang="en-US" dirty="0" smtClean="0"/>
            </a:br>
            <a:r>
              <a:rPr lang="en-US" dirty="0" smtClean="0"/>
              <a:t>DL+BSS Color=46+TXOP=127</a:t>
            </a:r>
            <a:br>
              <a:rPr lang="en-US" dirty="0" smtClean="0"/>
            </a:br>
            <a:r>
              <a:rPr lang="en-US" dirty="0" smtClean="0"/>
              <a:t>yields ~11dB PAPR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819400"/>
            <a:ext cx="5943600" cy="44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1111111111111100: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0000111111111111: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76" y="1977228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1111000011111111: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32" y="2073556"/>
            <a:ext cx="5682335" cy="42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1111111100001111: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50" y="1936607"/>
            <a:ext cx="5958900" cy="44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puncturing 1111111111110000: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50" y="1981200"/>
            <a:ext cx="5958900" cy="44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no puncturing: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76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01111111: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33600"/>
            <a:ext cx="5806500" cy="43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10111111: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81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11011111: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062" y="1981200"/>
            <a:ext cx="5987475" cy="44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11101111: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27" y="2057400"/>
            <a:ext cx="5872146" cy="43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Baseline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Based on comments related to revision 1, we started by looking at the worst-case scenarios in terms of PAPR, and finding the value of the Disregard bits which can assist in those cases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general, 160 MHz and 320 MHz (in particular some of the puncturing cases) yield highest PAPR, so we start by evaluating these cases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Preferably, value chosen should improve PAPR of 20/40/80 MHz, and definitely not degrade it</a:t>
            </a:r>
          </a:p>
        </p:txBody>
      </p:sp>
    </p:spTree>
    <p:extLst>
      <p:ext uri="{BB962C8B-B14F-4D97-AF65-F5344CB8AC3E}">
        <p14:creationId xmlns:p14="http://schemas.microsoft.com/office/powerpoint/2010/main" val="37996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11110111: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21797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11111011: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76" y="2036175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11111101: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389" y="1915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11111110: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262" y="1981200"/>
            <a:ext cx="5987475" cy="44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00111111: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11001111: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81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11110011: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81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11111100: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1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Backup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182563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How does the high PAPR impact the U-SIG PER?</a:t>
            </a:r>
          </a:p>
          <a:p>
            <a:pPr marL="182563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We evaluate the PER in </a:t>
            </a:r>
            <a:r>
              <a:rPr lang="en-US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TGn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-D NLOS, randomizing the ‘free’ U-SIG bits, and comparing between:</a:t>
            </a:r>
          </a:p>
          <a:p>
            <a:pPr marL="639763" lvl="1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U-SIG with </a:t>
            </a:r>
          </a:p>
          <a:p>
            <a:pPr marL="1096963" lvl="2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No PA modeling</a:t>
            </a:r>
          </a:p>
          <a:p>
            <a:pPr marL="1096963" lvl="2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PA, considering all ‘free’ U-SIG bits</a:t>
            </a:r>
          </a:p>
          <a:p>
            <a:pPr marL="1096963" lvl="2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PA, considering only ‘free’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U-SIG-1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bits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yield PAPR &gt; 10dB</a:t>
            </a:r>
          </a:p>
          <a:p>
            <a:pPr marL="639763" lvl="1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Data, 1000B with LDPC and with PA</a:t>
            </a:r>
          </a:p>
          <a:p>
            <a:pPr marL="182563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It is clear that for the ~5% cases where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PAPR&gt;10dB, performance is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severely</a:t>
            </a:r>
            <a:b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degraded </a:t>
            </a:r>
            <a:r>
              <a:rPr lang="en-IL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–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dangerously 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close to the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data</a:t>
            </a:r>
            <a:b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(payload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540" y="2514600"/>
            <a:ext cx="4526400" cy="33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Data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20, 40 and 80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Below is the CCDF of the Data PAPR for 20, 40 and 80 MHz (considering all puncturing cases)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23462"/>
            <a:ext cx="5517000" cy="41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Data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160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Below is the CCDF of the Data PAPR for 160 MHz (considering all puncturing cases)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0"/>
            <a:ext cx="5577900" cy="417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328927</TotalTime>
  <Words>3169</Words>
  <Application>Microsoft Office PowerPoint</Application>
  <PresentationFormat>On-screen Show (4:3)</PresentationFormat>
  <Paragraphs>552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 Unicode MS</vt:lpstr>
      <vt:lpstr>ＭＳ Ｐゴシック</vt:lpstr>
      <vt:lpstr>Arial</vt:lpstr>
      <vt:lpstr>Times New Roman</vt:lpstr>
      <vt:lpstr>802-11-Submission</vt:lpstr>
      <vt:lpstr>Reducing USIG PAPR via Disregard Bit Value</vt:lpstr>
      <vt:lpstr>Background</vt:lpstr>
      <vt:lpstr>Background</vt:lpstr>
      <vt:lpstr>Disregard Bit Value</vt:lpstr>
      <vt:lpstr>Motivation to Reduce U-SIG PAPR</vt:lpstr>
      <vt:lpstr>PAPR Observations</vt:lpstr>
      <vt:lpstr>Baseline</vt:lpstr>
      <vt:lpstr>Data PAPR – 20, 40 and 80 MHz</vt:lpstr>
      <vt:lpstr>Data PAPR – 160 MHz</vt:lpstr>
      <vt:lpstr>Data PAPR – 320 MHz</vt:lpstr>
      <vt:lpstr>Data PAPR – Summary</vt:lpstr>
      <vt:lpstr>TB U-SIG PAPR – w/o Puncturing</vt:lpstr>
      <vt:lpstr>TB U-SIG PAPR – 80 MHz</vt:lpstr>
      <vt:lpstr>TB U-SIG PAPR – 160 MHz</vt:lpstr>
      <vt:lpstr>TB U-SIG PAPR – 320 MHz</vt:lpstr>
      <vt:lpstr>TB U-SIG PAPR – Analyzing Results</vt:lpstr>
      <vt:lpstr>Reducing TB U-SIG PAPR</vt:lpstr>
      <vt:lpstr>Impact on 320 MHz cases</vt:lpstr>
      <vt:lpstr>Impact on 160 MHz cases</vt:lpstr>
      <vt:lpstr>Impact on 80 MHz cases</vt:lpstr>
      <vt:lpstr>Impact on 20/40 MHz cases</vt:lpstr>
      <vt:lpstr>TB U-SIG PAPR Reduction – Summary</vt:lpstr>
      <vt:lpstr>MU U-SIG PAPR – w/o Puncturing</vt:lpstr>
      <vt:lpstr>MU U-SIG PAPR – 80 MHz</vt:lpstr>
      <vt:lpstr>MU U-SIG PAPR – 160 MHz</vt:lpstr>
      <vt:lpstr>MU U-SIG PAPR – 320 MHz</vt:lpstr>
      <vt:lpstr>MU U-SIG PAPR – 320 MHz-2</vt:lpstr>
      <vt:lpstr>MU U-SIG PAPR – Summary</vt:lpstr>
      <vt:lpstr>Reducing MU U-SIG PAPR</vt:lpstr>
      <vt:lpstr>Impact on worst-case 320 MHz cases</vt:lpstr>
      <vt:lpstr>Impact on worst-case 160 MHz cases</vt:lpstr>
      <vt:lpstr>Impact on 80 MHz cases</vt:lpstr>
      <vt:lpstr>Impact on 20/40 MHz cases</vt:lpstr>
      <vt:lpstr>Summary</vt:lpstr>
      <vt:lpstr>References</vt:lpstr>
      <vt:lpstr>Straw Poll #1</vt:lpstr>
      <vt:lpstr>Straw Poll #2</vt:lpstr>
      <vt:lpstr>Motion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Backup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1293</cp:revision>
  <cp:lastPrinted>1998-02-10T13:28:06Z</cp:lastPrinted>
  <dcterms:created xsi:type="dcterms:W3CDTF">2013-11-12T18:41:50Z</dcterms:created>
  <dcterms:modified xsi:type="dcterms:W3CDTF">2021-05-17T08:58:25Z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(3)MOmzvMQgAee9iKKbzsLAO356lKKG7njne1WKUa9RH9TSr3ih/4XiQzsSxBO/yK/4+btPKpIe
VVjRUl1apCd70H1sV2FtZlaYyO1buCrGVrbFNbn5fL6Ym7M6BJpWVR4AvlbieyeHC2Y5ADh2
mxcbuWpRoJL2kun+HEhzUtHZ8vbQ1iyGSCj1nuZiSRWfcyhxD7Z3T2hIwgGWoGAdSZHC46j+
jdrBWlGDB1PbPtOITw</vt:lpwstr>
  </property>
  <property fmtid="{D5CDD505-2E9C-101B-9397-08002B2CF9AE}" pid="4" name="_2015_ms_pID_7253431">
    <vt:lpwstr>/YLJ2Q/ttkIA1zHqDsTmQIZrXZq5jAIfG4bbnhz6RYPBv/lrgVDIiT
r5W85uMDX+pLXXM3c5nDGhekaqYxl9UHVltv4YJoC3qGVyKAZ/Z51gPigmDTH7ScjaBnbSyL
wsFeS3H7XLlw6EzCTlmBZE5gnXd5oOVHs/GNbufb+s1L9YtvZwvZ7MMOSuozRV2x8WWBNrYm
59W4avUliaku8GePtKeGQzILGI4EBcVtc0rz</vt:lpwstr>
  </property>
  <property fmtid="{D5CDD505-2E9C-101B-9397-08002B2CF9AE}" pid="5" name="_2015_ms_pID_7253432">
    <vt:lpwstr>qg==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1599783767</vt:lpwstr>
  </property>
</Properties>
</file>