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69" r:id="rId2"/>
    <p:sldId id="428" r:id="rId3"/>
    <p:sldId id="447" r:id="rId4"/>
    <p:sldId id="429" r:id="rId5"/>
    <p:sldId id="430" r:id="rId6"/>
    <p:sldId id="431" r:id="rId7"/>
    <p:sldId id="465" r:id="rId8"/>
    <p:sldId id="466" r:id="rId9"/>
    <p:sldId id="467" r:id="rId10"/>
    <p:sldId id="468" r:id="rId11"/>
    <p:sldId id="469" r:id="rId12"/>
    <p:sldId id="470" r:id="rId13"/>
    <p:sldId id="471" r:id="rId14"/>
    <p:sldId id="472" r:id="rId15"/>
    <p:sldId id="474" r:id="rId16"/>
    <p:sldId id="475" r:id="rId17"/>
    <p:sldId id="487" r:id="rId18"/>
    <p:sldId id="488" r:id="rId19"/>
    <p:sldId id="489" r:id="rId20"/>
    <p:sldId id="490" r:id="rId21"/>
    <p:sldId id="491" r:id="rId22"/>
    <p:sldId id="480" r:id="rId23"/>
    <p:sldId id="481" r:id="rId24"/>
    <p:sldId id="482" r:id="rId25"/>
    <p:sldId id="483" r:id="rId26"/>
    <p:sldId id="484" r:id="rId27"/>
    <p:sldId id="485" r:id="rId28"/>
    <p:sldId id="486" r:id="rId29"/>
    <p:sldId id="476" r:id="rId30"/>
    <p:sldId id="477" r:id="rId31"/>
    <p:sldId id="478" r:id="rId32"/>
    <p:sldId id="479" r:id="rId33"/>
    <p:sldId id="438" r:id="rId34"/>
    <p:sldId id="492" r:id="rId35"/>
    <p:sldId id="462" r:id="rId36"/>
    <p:sldId id="439" r:id="rId37"/>
    <p:sldId id="493" r:id="rId38"/>
    <p:sldId id="495" r:id="rId39"/>
    <p:sldId id="496" r:id="rId40"/>
    <p:sldId id="497" r:id="rId41"/>
    <p:sldId id="498" r:id="rId42"/>
    <p:sldId id="499" r:id="rId43"/>
    <p:sldId id="500" r:id="rId44"/>
    <p:sldId id="501" r:id="rId45"/>
    <p:sldId id="511" r:id="rId46"/>
    <p:sldId id="512" r:id="rId47"/>
    <p:sldId id="513" r:id="rId48"/>
    <p:sldId id="514" r:id="rId49"/>
    <p:sldId id="515" r:id="rId50"/>
    <p:sldId id="503" r:id="rId51"/>
    <p:sldId id="504" r:id="rId52"/>
    <p:sldId id="505" r:id="rId53"/>
    <p:sldId id="506" r:id="rId54"/>
    <p:sldId id="507" r:id="rId55"/>
    <p:sldId id="508" r:id="rId56"/>
    <p:sldId id="509" r:id="rId57"/>
    <p:sldId id="510" r:id="rId58"/>
    <p:sldId id="502" r:id="rId59"/>
    <p:sldId id="516" r:id="rId60"/>
    <p:sldId id="517" r:id="rId61"/>
    <p:sldId id="518" r:id="rId62"/>
    <p:sldId id="519" r:id="rId63"/>
    <p:sldId id="494" r:id="rId64"/>
    <p:sldId id="520" r:id="rId65"/>
    <p:sldId id="521" r:id="rId66"/>
    <p:sldId id="522" r:id="rId67"/>
    <p:sldId id="523" r:id="rId68"/>
    <p:sldId id="524" r:id="rId69"/>
    <p:sldId id="525" r:id="rId70"/>
    <p:sldId id="526" r:id="rId71"/>
    <p:sldId id="527" r:id="rId72"/>
    <p:sldId id="528" r:id="rId73"/>
    <p:sldId id="529" r:id="rId74"/>
    <p:sldId id="530" r:id="rId75"/>
    <p:sldId id="531" r:id="rId76"/>
    <p:sldId id="532" r:id="rId77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x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1E1EFA"/>
    <a:srgbClr val="C2C2FE"/>
    <a:srgbClr val="FFABFF"/>
    <a:srgbClr val="CC00CC"/>
    <a:srgbClr val="DDDDDD"/>
    <a:srgbClr val="7A5646"/>
    <a:srgbClr val="DFB7D9"/>
    <a:srgbClr val="90FA93"/>
    <a:srgbClr val="F49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703" autoAdjust="0"/>
  </p:normalViewPr>
  <p:slideViewPr>
    <p:cSldViewPr>
      <p:cViewPr varScale="1">
        <p:scale>
          <a:sx n="111" d="100"/>
          <a:sy n="111" d="100"/>
        </p:scale>
        <p:origin x="7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1544" y="148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802.11-13/xxxxr0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Philip Levis, Stanford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7BB2AFA7-5586-BD46-B254-20B26FA49A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4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451921" y="79930"/>
            <a:ext cx="1910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200" b="1"/>
            </a:lvl1pPr>
            <a:lvl5pPr>
              <a:defRPr sz="1200" b="1"/>
            </a:lvl5pPr>
          </a:lstStyle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3B191D38-BDD1-6541-816B-CB820FB164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80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BDEF6872-0A84-C942-A3A2-ABF96B18CF88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8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03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65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54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62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29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55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00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41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88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7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73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04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75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88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67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720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98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83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549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00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0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77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445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80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032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75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941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869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521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756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163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6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764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346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351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014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596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345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534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624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674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835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89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608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705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787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57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606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502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692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786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330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083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05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620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6182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9429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279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7954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739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0053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738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9988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6473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7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4490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2626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7144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7766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2526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1061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046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64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10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6429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>
            <a:lvl2pPr marL="744538" indent="-287338" defTabSz="1084263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  <a:r>
              <a:rPr lang="en-US" dirty="0" err="1"/>
              <a:t>xhjgxs</a:t>
            </a:r>
            <a:r>
              <a:rPr lang="en-US" dirty="0"/>
              <a:t>  </a:t>
            </a:r>
            <a:r>
              <a:rPr lang="en-US" dirty="0" err="1"/>
              <a:t>hjx</a:t>
            </a:r>
            <a:r>
              <a:rPr lang="en-US" dirty="0"/>
              <a:t> </a:t>
            </a:r>
            <a:r>
              <a:rPr lang="en-US" dirty="0" err="1"/>
              <a:t>xsghjk</a:t>
            </a:r>
            <a:r>
              <a:rPr lang="en-US" dirty="0"/>
              <a:t> </a:t>
            </a:r>
            <a:r>
              <a:rPr lang="en-US" dirty="0" err="1"/>
              <a:t>xkjhg</a:t>
            </a:r>
            <a:r>
              <a:rPr lang="en-US" dirty="0"/>
              <a:t> </a:t>
            </a:r>
            <a:r>
              <a:rPr lang="en-US" dirty="0" err="1"/>
              <a:t>jh</a:t>
            </a:r>
            <a:r>
              <a:rPr lang="en-US" dirty="0"/>
              <a:t> </a:t>
            </a:r>
            <a:r>
              <a:rPr lang="en-US" dirty="0" err="1"/>
              <a:t>kxjhg</a:t>
            </a:r>
            <a:r>
              <a:rPr lang="en-US" dirty="0"/>
              <a:t> </a:t>
            </a:r>
            <a:r>
              <a:rPr lang="en-US" dirty="0" err="1"/>
              <a:t>kjxh</a:t>
            </a:r>
            <a:r>
              <a:rPr lang="en-US" dirty="0"/>
              <a:t> </a:t>
            </a:r>
            <a:r>
              <a:rPr lang="en-US" dirty="0" err="1"/>
              <a:t>gxkjhg</a:t>
            </a:r>
            <a:r>
              <a:rPr lang="en-US" dirty="0"/>
              <a:t> </a:t>
            </a:r>
            <a:r>
              <a:rPr lang="en-US" dirty="0" err="1"/>
              <a:t>kxjhg</a:t>
            </a:r>
            <a:r>
              <a:rPr lang="en-US" dirty="0"/>
              <a:t> </a:t>
            </a:r>
            <a:r>
              <a:rPr lang="en-US" dirty="0" err="1"/>
              <a:t>xkhg</a:t>
            </a:r>
            <a:r>
              <a:rPr lang="en-US" dirty="0"/>
              <a:t> x </a:t>
            </a:r>
            <a:r>
              <a:rPr lang="en-US" dirty="0" err="1"/>
              <a:t>jxkghkjxh</a:t>
            </a:r>
            <a:r>
              <a:rPr lang="en-US" dirty="0"/>
              <a:t> </a:t>
            </a:r>
            <a:r>
              <a:rPr lang="en-US" dirty="0" err="1"/>
              <a:t>xkjhgx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191000" y="6486525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/>
              <a:t>Slide </a:t>
            </a:r>
            <a:fld id="{8F543214-90B7-43C2-B225-75AD41D4B130}" type="slidenum">
              <a:rPr lang="en-US" baseline="0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47069" y="332601"/>
            <a:ext cx="33984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IEEE </a:t>
            </a:r>
            <a:r>
              <a:rPr lang="en-US" sz="18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802.11-21/0093r3</a:t>
            </a:r>
            <a:endParaRPr lang="en-US" sz="1800" b="1" kern="1200" dirty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73100" y="601785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685800" y="6475413"/>
            <a:ext cx="80010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762000" y="344083"/>
            <a:ext cx="9297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/>
              <a:t>April </a:t>
            </a:r>
            <a:r>
              <a:rPr lang="en-US" sz="1600" b="1" dirty="0" smtClean="0"/>
              <a:t>2021</a:t>
            </a:r>
            <a:endParaRPr lang="en-US" sz="1600" b="1" dirty="0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6858000" y="6477000"/>
            <a:ext cx="165429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/>
              <a:t>Shimi Shilo et al</a:t>
            </a:r>
            <a:r>
              <a:rPr lang="en-US" baseline="0" dirty="0"/>
              <a:t> (Huawei)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503" y="706306"/>
            <a:ext cx="7772400" cy="1066800"/>
          </a:xfrm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kern="1200" dirty="0">
                <a:solidFill>
                  <a:schemeClr val="tx1"/>
                </a:solidFill>
              </a:rPr>
              <a:t>Reducing USIG PAPR </a:t>
            </a:r>
            <a:r>
              <a:rPr lang="en-US" kern="1200" dirty="0" smtClean="0">
                <a:solidFill>
                  <a:schemeClr val="tx1"/>
                </a:solidFill>
              </a:rPr>
              <a:t>via</a:t>
            </a:r>
            <a:br>
              <a:rPr lang="en-US" kern="1200" dirty="0" smtClean="0">
                <a:solidFill>
                  <a:schemeClr val="tx1"/>
                </a:solidFill>
              </a:rPr>
            </a:br>
            <a:r>
              <a:rPr lang="en-US" kern="1200" dirty="0" smtClean="0">
                <a:solidFill>
                  <a:schemeClr val="tx1"/>
                </a:solidFill>
              </a:rPr>
              <a:t>Disregard </a:t>
            </a:r>
            <a:r>
              <a:rPr lang="en-US" kern="1200" dirty="0">
                <a:solidFill>
                  <a:schemeClr val="tx1"/>
                </a:solidFill>
              </a:rPr>
              <a:t>Bit Value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1905000"/>
            <a:ext cx="6400800" cy="4572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2021-04-29</a:t>
            </a:r>
            <a:endParaRPr lang="en-US" sz="2000" b="0" dirty="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62000" y="2438400"/>
            <a:ext cx="480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791243"/>
              </p:ext>
            </p:extLst>
          </p:nvPr>
        </p:nvGraphicFramePr>
        <p:xfrm>
          <a:off x="990903" y="3218522"/>
          <a:ext cx="7467600" cy="19168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Shimi Shilo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Huawei Technologies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1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Oded</a:t>
                      </a: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 Redlich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Genadiy</a:t>
                      </a: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Tsodik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Ross Jian Yu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Mengshi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Hu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Data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Summary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results show that there is </a:t>
            </a:r>
            <a:r>
              <a:rPr lang="en-IL" dirty="0" smtClean="0"/>
              <a:t>–</a:t>
            </a:r>
            <a:r>
              <a:rPr lang="en-US" dirty="0" smtClean="0"/>
              <a:t> as expected </a:t>
            </a:r>
            <a:r>
              <a:rPr lang="en-IL" dirty="0" smtClean="0"/>
              <a:t>–</a:t>
            </a:r>
            <a:r>
              <a:rPr lang="en-US" dirty="0" smtClean="0"/>
              <a:t> a small difference in PAPR between BW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Puncturing has little effect on the PAPR</a:t>
            </a:r>
            <a:endParaRPr lang="en-US" dirty="0" smtClean="0"/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Highest data PAPR is ~13dB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the next slides we analyze the U-SIG PAPR for all BW values including all puncturing cases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26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TB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w/o Puncturing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Below is the CCDF of the </a:t>
            </a:r>
            <a:r>
              <a:rPr lang="en-US" dirty="0" smtClean="0"/>
              <a:t>TB U-SIG </a:t>
            </a:r>
            <a:r>
              <a:rPr lang="en-US" dirty="0"/>
              <a:t>PAPR for </a:t>
            </a:r>
            <a:r>
              <a:rPr lang="en-US" dirty="0" smtClean="0"/>
              <a:t>all cases when there is no puncturing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We can see that 320 MHz yields highest PAPR, followed by 160 MHz and 40 MHz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034" y="2629619"/>
            <a:ext cx="4693830" cy="37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TB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80 MHz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Below is the CCDF of the </a:t>
            </a:r>
            <a:r>
              <a:rPr lang="en-US" dirty="0" smtClean="0"/>
              <a:t>TB U-SIG </a:t>
            </a:r>
            <a:r>
              <a:rPr lang="en-US" dirty="0"/>
              <a:t>PAPR for </a:t>
            </a:r>
            <a:r>
              <a:rPr lang="en-US" dirty="0" smtClean="0"/>
              <a:t>80 MHz considering puncturing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We can see that puncturing does indeed have a significant impact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2590800"/>
            <a:ext cx="5189743" cy="387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TB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160 MHz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Below is the CCDF of the </a:t>
            </a:r>
            <a:r>
              <a:rPr lang="en-US" dirty="0" smtClean="0"/>
              <a:t>TB U-SIG </a:t>
            </a:r>
            <a:r>
              <a:rPr lang="en-US" dirty="0"/>
              <a:t>PAPR for </a:t>
            </a:r>
            <a:r>
              <a:rPr lang="en-US" dirty="0" smtClean="0"/>
              <a:t>160 MHz considering puncturing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Again </a:t>
            </a:r>
            <a:r>
              <a:rPr lang="en-IL" dirty="0" smtClean="0"/>
              <a:t>–</a:t>
            </a:r>
            <a:r>
              <a:rPr lang="en-US" dirty="0" smtClean="0"/>
              <a:t> puncturing has a significant impact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4403" y="2438400"/>
            <a:ext cx="6035194" cy="402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TB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320 MHz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Below is the CCDF of the </a:t>
            </a:r>
            <a:r>
              <a:rPr lang="en-US" dirty="0" smtClean="0"/>
              <a:t>TB U-SIG </a:t>
            </a:r>
            <a:r>
              <a:rPr lang="en-US" dirty="0"/>
              <a:t>PAPR for </a:t>
            </a:r>
            <a:r>
              <a:rPr lang="en-US" dirty="0" smtClean="0"/>
              <a:t>320 MHz considering puncturing (results for 320-2 are very similar)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Again </a:t>
            </a:r>
            <a:r>
              <a:rPr lang="en-IL" dirty="0" smtClean="0"/>
              <a:t>–</a:t>
            </a:r>
            <a:r>
              <a:rPr lang="en-US" dirty="0" smtClean="0"/>
              <a:t> puncturing has a significant impact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2362200"/>
            <a:ext cx="6353269" cy="42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TB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Analyzing Results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results show that TB U-SIG PAPR is, in majority of cases, higher than the data PAPR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Puncturing has </a:t>
            </a:r>
            <a:r>
              <a:rPr lang="en-IL" dirty="0" smtClean="0"/>
              <a:t>–</a:t>
            </a:r>
            <a:r>
              <a:rPr lang="en-US" dirty="0" smtClean="0"/>
              <a:t> as expected </a:t>
            </a:r>
            <a:r>
              <a:rPr lang="en-IL" dirty="0" smtClean="0"/>
              <a:t>–</a:t>
            </a:r>
            <a:r>
              <a:rPr lang="en-US" dirty="0" smtClean="0"/>
              <a:t> an impact on the PAPR of the TB U-SIG signal, sometimes significant</a:t>
            </a:r>
            <a:endParaRPr lang="en-US" dirty="0" smtClean="0"/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Highest TB U-SIG PAPR is ~17.5-18dB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order to reduce the PAPR, we simulated possible Disregard bit values and evaluated their impact, considering every BW and puncturing scenario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51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Reducing TB U-SIG PAPR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Using value of ‘011110’ (</a:t>
            </a:r>
            <a:r>
              <a:rPr lang="en-IL" dirty="0" smtClean="0"/>
              <a:t>’</a:t>
            </a:r>
            <a:r>
              <a:rPr lang="en-US" dirty="0" smtClean="0"/>
              <a:t>30’ in decimal) in the first U-SIG symbol, and value of ‘11011’ (</a:t>
            </a:r>
            <a:r>
              <a:rPr lang="en-IL" dirty="0" smtClean="0"/>
              <a:t>’</a:t>
            </a:r>
            <a:r>
              <a:rPr lang="en-US" dirty="0" smtClean="0"/>
              <a:t>27’ in decimal) in the second U-SIG symbol leads to consistent PAPR reduction across all cases and for both U-SIG symbols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the next slides, we show simulation results which corroborate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Impact on 320 MHz cases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PAPR is reduced (improved) in </a:t>
            </a:r>
            <a:r>
              <a:rPr lang="en-US" dirty="0" smtClean="0"/>
              <a:t>all 320 </a:t>
            </a:r>
            <a:r>
              <a:rPr lang="en-US" dirty="0"/>
              <a:t>MHz scenarios; below we show only the two worst-case </a:t>
            </a:r>
            <a:r>
              <a:rPr lang="en-US" dirty="0" smtClean="0"/>
              <a:t>scenarios</a:t>
            </a:r>
          </a:p>
          <a:p>
            <a:pPr marL="341313" lvl="1">
              <a:spcAft>
                <a:spcPts val="0"/>
              </a:spcAft>
            </a:pPr>
            <a:r>
              <a:rPr lang="en-US" dirty="0"/>
              <a:t>Here, max PAPR is reduced by ~</a:t>
            </a:r>
            <a:r>
              <a:rPr lang="en-US" dirty="0" smtClean="0"/>
              <a:t>1.5dB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3200"/>
            <a:ext cx="4156634" cy="311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1" y="2743200"/>
            <a:ext cx="4156634" cy="31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Impact on 160 MHz cases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PAPR is reduced (improved) in all 160 MHz scenarios; below we show only the two worst-case scenarios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Here, max PAPR is reduced by ~1.5dB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3200"/>
            <a:ext cx="4054921" cy="303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744" y="2730261"/>
            <a:ext cx="4072193" cy="30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Impact on 80 MHz cases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PAPR is reduced</a:t>
            </a:r>
            <a:br>
              <a:rPr lang="en-US" dirty="0" smtClean="0"/>
            </a:br>
            <a:r>
              <a:rPr lang="en-US" dirty="0" smtClean="0"/>
              <a:t>for all 80 MHz cases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Consistent reduction</a:t>
            </a:r>
            <a:br>
              <a:rPr lang="en-US" dirty="0" smtClean="0"/>
            </a:br>
            <a:r>
              <a:rPr lang="en-US" dirty="0" smtClean="0"/>
              <a:t>for both U-SIG</a:t>
            </a:r>
            <a:br>
              <a:rPr lang="en-US" dirty="0" smtClean="0"/>
            </a:br>
            <a:r>
              <a:rPr lang="en-US" dirty="0" smtClean="0"/>
              <a:t>symbols, and </a:t>
            </a:r>
            <a:br>
              <a:rPr lang="en-US" dirty="0" smtClean="0"/>
            </a:br>
            <a:r>
              <a:rPr lang="en-US" dirty="0" smtClean="0"/>
              <a:t>max PAPR reduction</a:t>
            </a:r>
            <a:br>
              <a:rPr lang="en-US" dirty="0" smtClean="0"/>
            </a:br>
            <a:r>
              <a:rPr lang="en-US" dirty="0" smtClean="0"/>
              <a:t>by ~1.5dB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1250900"/>
            <a:ext cx="5892404" cy="51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Background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As of 11be D0.3, the agreed U-SIG design for an MU PPDU is the following:</a:t>
            </a:r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Similarly, for a TB PPDU the following is current design in D0.3</a:t>
            </a:r>
            <a:r>
              <a:rPr lang="en-US" dirty="0" smtClean="0"/>
              <a:t>:</a:t>
            </a:r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New in this r2: updated results based on simulations, adding all non-OFDMA puncturing cases, also verified all fields contain valid values (including relationship between fields); added reference</a:t>
            </a:r>
            <a:endParaRPr lang="en-US" dirty="0" smtClean="0"/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04" y="2438400"/>
            <a:ext cx="7093743" cy="1102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04" y="4191000"/>
            <a:ext cx="7039396" cy="115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Impact on 20/40 MHz cases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PAPR is reduced for both 20 MHz and 40 MHz</a:t>
            </a:r>
          </a:p>
          <a:p>
            <a:pPr marL="341313" lvl="1">
              <a:spcAft>
                <a:spcPts val="0"/>
              </a:spcAft>
            </a:pPr>
            <a:r>
              <a:rPr lang="en-US" dirty="0"/>
              <a:t>Consistent </a:t>
            </a:r>
            <a:r>
              <a:rPr lang="en-US" dirty="0" smtClean="0"/>
              <a:t>reduction for </a:t>
            </a:r>
            <a:r>
              <a:rPr lang="en-US" dirty="0"/>
              <a:t>both </a:t>
            </a:r>
            <a:r>
              <a:rPr lang="en-US" dirty="0" smtClean="0"/>
              <a:t>U-SIG symbols</a:t>
            </a:r>
            <a:r>
              <a:rPr lang="en-US" dirty="0"/>
              <a:t>, and </a:t>
            </a:r>
            <a:r>
              <a:rPr lang="en-US" dirty="0" smtClean="0"/>
              <a:t>max </a:t>
            </a:r>
            <a:r>
              <a:rPr lang="en-US" dirty="0"/>
              <a:t>PAPR </a:t>
            </a:r>
            <a:r>
              <a:rPr lang="en-US" dirty="0" smtClean="0"/>
              <a:t>reduction by </a:t>
            </a:r>
            <a:r>
              <a:rPr lang="en-US" dirty="0"/>
              <a:t>~</a:t>
            </a:r>
            <a:r>
              <a:rPr lang="en-US" dirty="0" smtClean="0"/>
              <a:t>1dB</a:t>
            </a: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23" y="2753400"/>
            <a:ext cx="4054921" cy="303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604" y="2806460"/>
            <a:ext cx="3934198" cy="29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TB U-SIG PAPR Reduction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Summary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results show that </a:t>
            </a:r>
            <a:r>
              <a:rPr lang="en-US" dirty="0" smtClean="0"/>
              <a:t>setting the Disregard bits to ‘011110’ in the 1</a:t>
            </a:r>
            <a:r>
              <a:rPr lang="en-US" baseline="30000" dirty="0" smtClean="0"/>
              <a:t>st</a:t>
            </a:r>
            <a:r>
              <a:rPr lang="en-US" dirty="0" smtClean="0"/>
              <a:t> U-SIG symbol and ‘11011’ in the 2</a:t>
            </a:r>
            <a:r>
              <a:rPr lang="en-US" baseline="30000" dirty="0" smtClean="0"/>
              <a:t>nd</a:t>
            </a:r>
            <a:r>
              <a:rPr lang="en-US" dirty="0" smtClean="0"/>
              <a:t> U-SIG symbol leads to significant </a:t>
            </a:r>
            <a:r>
              <a:rPr lang="en-US" dirty="0" smtClean="0"/>
              <a:t>TB U-SIG PAPR reduction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This is consistent for all BW values and all puncturing cases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Requires zero effort</a:t>
            </a:r>
          </a:p>
        </p:txBody>
      </p:sp>
    </p:spTree>
    <p:extLst>
      <p:ext uri="{BB962C8B-B14F-4D97-AF65-F5344CB8AC3E}">
        <p14:creationId xmlns:p14="http://schemas.microsoft.com/office/powerpoint/2010/main" val="42584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651182"/>
            <a:ext cx="5120700" cy="3836243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MU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w/o Puncturing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Below is the CCDF of the </a:t>
            </a:r>
            <a:r>
              <a:rPr lang="en-US" dirty="0" smtClean="0"/>
              <a:t>U-SIG </a:t>
            </a:r>
            <a:r>
              <a:rPr lang="en-US" dirty="0"/>
              <a:t>PAPR for </a:t>
            </a:r>
            <a:r>
              <a:rPr lang="en-US" dirty="0" smtClean="0"/>
              <a:t>all cases when there is no puncturing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We can see that 320 MHz yields highest PAPR, followed by 160 MHz and 40 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MU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80 MHz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Below is the CCDF of the </a:t>
            </a:r>
            <a:r>
              <a:rPr lang="en-US" dirty="0" smtClean="0"/>
              <a:t>U-SIG </a:t>
            </a:r>
            <a:r>
              <a:rPr lang="en-US" dirty="0"/>
              <a:t>PAPR for </a:t>
            </a:r>
            <a:r>
              <a:rPr lang="en-US" dirty="0" smtClean="0"/>
              <a:t>80 MHz considering puncturing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We can see that puncturing does indeed have a significant impact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629027"/>
            <a:ext cx="5122741" cy="38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535948"/>
            <a:ext cx="5436188" cy="4000000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MU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160 MHz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Below is the CCDF of the </a:t>
            </a:r>
            <a:r>
              <a:rPr lang="en-US" dirty="0" smtClean="0"/>
              <a:t>U-SIG </a:t>
            </a:r>
            <a:r>
              <a:rPr lang="en-US" dirty="0"/>
              <a:t>PAPR for </a:t>
            </a:r>
            <a:r>
              <a:rPr lang="en-US" dirty="0" smtClean="0"/>
              <a:t>160 MHz considering puncturing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Again </a:t>
            </a:r>
            <a:r>
              <a:rPr lang="en-IL" dirty="0" smtClean="0"/>
              <a:t>–</a:t>
            </a:r>
            <a:r>
              <a:rPr lang="en-US" dirty="0" smtClean="0"/>
              <a:t> puncturing has a significant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MU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320 MHz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Below is the CCDF of the </a:t>
            </a:r>
            <a:r>
              <a:rPr lang="en-US" dirty="0" smtClean="0"/>
              <a:t>U-SIG </a:t>
            </a:r>
            <a:r>
              <a:rPr lang="en-US" dirty="0"/>
              <a:t>PAPR for </a:t>
            </a:r>
            <a:r>
              <a:rPr lang="en-US" dirty="0" smtClean="0"/>
              <a:t>320 MHz considering puncturing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Again </a:t>
            </a:r>
            <a:r>
              <a:rPr lang="en-IL" dirty="0" smtClean="0"/>
              <a:t>–</a:t>
            </a:r>
            <a:r>
              <a:rPr lang="en-US" dirty="0" smtClean="0"/>
              <a:t> puncturing has a significant impact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2475709"/>
            <a:ext cx="5943600" cy="40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321" y="2485736"/>
            <a:ext cx="5486400" cy="3967026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MU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320 MHz-2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Below is the CCDF of the </a:t>
            </a:r>
            <a:r>
              <a:rPr lang="en-US" dirty="0" smtClean="0"/>
              <a:t>U-SIG </a:t>
            </a:r>
            <a:r>
              <a:rPr lang="en-US" dirty="0"/>
              <a:t>PAPR for </a:t>
            </a:r>
            <a:r>
              <a:rPr lang="en-US" dirty="0" smtClean="0"/>
              <a:t>320 MHz-2 considering puncturing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Again </a:t>
            </a:r>
            <a:r>
              <a:rPr lang="en-IL" dirty="0" smtClean="0"/>
              <a:t>–</a:t>
            </a:r>
            <a:r>
              <a:rPr lang="en-US" dirty="0" smtClean="0"/>
              <a:t> puncturing has a significant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MU U-SIG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Summary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results show that U-SIG PAPR is, in most cases, higher than the data PAPR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Puncturing has </a:t>
            </a:r>
            <a:r>
              <a:rPr lang="en-IL" dirty="0" smtClean="0"/>
              <a:t>–</a:t>
            </a:r>
            <a:r>
              <a:rPr lang="en-US" dirty="0" smtClean="0"/>
              <a:t> as expected </a:t>
            </a:r>
            <a:r>
              <a:rPr lang="en-IL" dirty="0" smtClean="0"/>
              <a:t>–</a:t>
            </a:r>
            <a:r>
              <a:rPr lang="en-US" dirty="0" smtClean="0"/>
              <a:t> an impact on the PAPR of the U-SIG signal, sometimes significant</a:t>
            </a:r>
            <a:endParaRPr lang="en-US" dirty="0" smtClean="0"/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Highest U-SIG PAPR is ~17.5-18dB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order to reduce the PAPR, we simulated all possible Disregard bit values and evaluated their impact</a:t>
            </a:r>
          </a:p>
        </p:txBody>
      </p:sp>
    </p:spTree>
    <p:extLst>
      <p:ext uri="{BB962C8B-B14F-4D97-AF65-F5344CB8AC3E}">
        <p14:creationId xmlns:p14="http://schemas.microsoft.com/office/powerpoint/2010/main" val="37083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Reducing MU U-SIG PAPR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There isn’t a single global </a:t>
            </a:r>
            <a:r>
              <a:rPr lang="en-US" dirty="0" smtClean="0"/>
              <a:t>Disregard value </a:t>
            </a:r>
            <a:r>
              <a:rPr lang="en-US" dirty="0"/>
              <a:t>which minimizes or even reduces the </a:t>
            </a:r>
            <a:r>
              <a:rPr lang="en-US" dirty="0" smtClean="0"/>
              <a:t>MU U-SIG PAPR for all cases (compared </a:t>
            </a:r>
            <a:r>
              <a:rPr lang="en-US" dirty="0"/>
              <a:t>with the all 1s case</a:t>
            </a:r>
            <a:r>
              <a:rPr lang="en-US" dirty="0" smtClean="0"/>
              <a:t>)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One value which appears in many cases, especially in wide BW, is Disregard = 9 (binary ‘01001’)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the next slides, we show that this value reduces the PAPR for the majority of highest PAPR cases, and doesn’t lead to degradation in majority of other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Impact on worst-case 320 MHz cases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PAPR is reduced and improved in four worst-case 320 MHz scenarios (improves by ~0.5dB)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596" y="2209800"/>
            <a:ext cx="8986096" cy="45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Background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3152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sz="1800" dirty="0" smtClean="0"/>
              <a:t>The ‘Disregard’ bits are “don’t care” for an R1 device; they may be used to convey information to R2 devices</a:t>
            </a:r>
          </a:p>
          <a:p>
            <a:pPr marL="341313" lvl="1">
              <a:spcAft>
                <a:spcPts val="0"/>
              </a:spcAft>
            </a:pPr>
            <a:r>
              <a:rPr lang="en-US" sz="1800" dirty="0" smtClean="0"/>
              <a:t>The ‘Validate’ bits are used by R1 devices to determine whether to terminate reception or not</a:t>
            </a:r>
          </a:p>
          <a:p>
            <a:pPr marL="341313" lvl="1">
              <a:spcAft>
                <a:spcPts val="0"/>
              </a:spcAft>
            </a:pPr>
            <a:r>
              <a:rPr lang="en-US" sz="1800" dirty="0" smtClean="0"/>
              <a:t>Since it is used to determine PPDU type/BW/color/TXOP etc., the U-SIG detection performance has to be significantly better than the corresponding data detection </a:t>
            </a:r>
            <a:r>
              <a:rPr lang="en-US" sz="1800" dirty="0" smtClean="0"/>
              <a:t>rate</a:t>
            </a:r>
          </a:p>
        </p:txBody>
      </p:sp>
    </p:spTree>
    <p:extLst>
      <p:ext uri="{BB962C8B-B14F-4D97-AF65-F5344CB8AC3E}">
        <p14:creationId xmlns:p14="http://schemas.microsoft.com/office/powerpoint/2010/main" val="10202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Impact on worst-case 160 MHz cases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PAPR is reduced and improved in almost majority of worst-case 160 MHz scenarios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133600"/>
            <a:ext cx="9144000" cy="462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Impact on 80 MHz cases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PAPR is reduced and improved in almost majority of 80 MHz cases (definitely reduces the worst-case scenario)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981200"/>
            <a:ext cx="9448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Impact on 20/40 MHz cases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PAPR is reduced for 40 MHz and not degraded for 20 MHz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1" y="2438400"/>
            <a:ext cx="4873318" cy="2464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438400"/>
            <a:ext cx="4953000" cy="250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Summary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We described the existing U-SIG design, in particular the fact that the Disregard bits are set to all 1s, and showed that this yields a high PAPR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Changing the value of the Disregard bits can reduce the PAPR and improve the </a:t>
            </a:r>
            <a:r>
              <a:rPr lang="en-US" dirty="0" smtClean="0"/>
              <a:t>performance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In particular, we propose to change from all 1s (Disregard = </a:t>
            </a:r>
            <a:r>
              <a:rPr lang="en-IL" dirty="0" smtClean="0"/>
              <a:t>’</a:t>
            </a:r>
            <a:r>
              <a:rPr lang="en-US" dirty="0" smtClean="0"/>
              <a:t>31’ in the U-SIG for MU PPDU) to ‘9’ (01001)</a:t>
            </a:r>
            <a:endParaRPr lang="en-US" dirty="0" smtClean="0"/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Though the impact is not huge, it is very simple and requires zero effort and nothing in terms of complexity </a:t>
            </a:r>
            <a:r>
              <a:rPr lang="en-IL" dirty="0" smtClean="0"/>
              <a:t>–</a:t>
            </a:r>
            <a:r>
              <a:rPr lang="en-US" dirty="0" smtClean="0"/>
              <a:t> simply changing the default bits in the U-SIG field</a:t>
            </a:r>
          </a:p>
          <a:p>
            <a:pPr marL="341313" lvl="1">
              <a:spcAft>
                <a:spcPts val="0"/>
              </a:spcAft>
            </a:pPr>
            <a:r>
              <a:rPr lang="en-US" dirty="0"/>
              <a:t>A similar approach was presented during the discussions on HE-SIG-A in 11ax, see [1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References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[1] 11-16/0914r1: Bit Field Finalization of HE-SIG-A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Straw Poll </a:t>
            </a:r>
            <a:r>
              <a:rPr lang="en-US" sz="2800" dirty="0" smtClean="0"/>
              <a:t>#1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Do you support to </a:t>
            </a:r>
            <a:r>
              <a:rPr lang="en-US" dirty="0" smtClean="0"/>
              <a:t>set </a:t>
            </a:r>
            <a:r>
              <a:rPr lang="en-US" dirty="0"/>
              <a:t>the </a:t>
            </a:r>
            <a:r>
              <a:rPr lang="en-US" dirty="0" smtClean="0"/>
              <a:t>default value </a:t>
            </a:r>
            <a:r>
              <a:rPr lang="en-US" dirty="0"/>
              <a:t>of the Disregard bits in an EHT </a:t>
            </a:r>
            <a:r>
              <a:rPr lang="en-US" dirty="0" smtClean="0"/>
              <a:t>TB </a:t>
            </a:r>
            <a:r>
              <a:rPr lang="en-US" dirty="0"/>
              <a:t>PPDU to </a:t>
            </a:r>
            <a:r>
              <a:rPr lang="en-US" dirty="0" smtClean="0"/>
              <a:t>‘0 1 1 1 1 0 1 1 </a:t>
            </a:r>
            <a:r>
              <a:rPr lang="en-US" dirty="0" smtClean="0"/>
              <a:t>0 1 1’?</a:t>
            </a:r>
            <a:endParaRPr lang="en-US" dirty="0" smtClean="0"/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The default value of the Disregard bits may be defined in the U-SIG field or copied from the Trigger Frame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This is for R1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Straw Poll </a:t>
            </a:r>
            <a:r>
              <a:rPr lang="en-US" sz="2800" dirty="0" smtClean="0"/>
              <a:t>#2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Do you support to set the </a:t>
            </a:r>
            <a:r>
              <a:rPr lang="en-US" dirty="0" smtClean="0"/>
              <a:t>default value of the Disregard bits in an EHT MU PPDU to ‘0 </a:t>
            </a:r>
            <a:r>
              <a:rPr lang="en-US" dirty="0" smtClean="0"/>
              <a:t>1 0 </a:t>
            </a:r>
            <a:r>
              <a:rPr lang="en-US" dirty="0" smtClean="0"/>
              <a:t>0 1’ </a:t>
            </a:r>
            <a:r>
              <a:rPr lang="en-US" dirty="0" smtClean="0"/>
              <a:t>(‘9’ </a:t>
            </a:r>
            <a:r>
              <a:rPr lang="en-US" dirty="0" smtClean="0"/>
              <a:t>in decimal)?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This is for R1</a:t>
            </a:r>
          </a:p>
        </p:txBody>
      </p:sp>
    </p:spTree>
    <p:extLst>
      <p:ext uri="{BB962C8B-B14F-4D97-AF65-F5344CB8AC3E}">
        <p14:creationId xmlns:p14="http://schemas.microsoft.com/office/powerpoint/2010/main" val="32229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for 320MHz TB, no puncturing: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13171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0011111111111111: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13171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1100111111111111: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776" y="2013171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Disregard Bit Value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In </a:t>
            </a:r>
            <a:r>
              <a:rPr lang="en-US" dirty="0" smtClean="0"/>
              <a:t>an MU PPDU, the Disregard bits are currently defined as set to ‘1’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a TB PPDU, the Disregard bits may be copied from the Trigger Frame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In 11ax, the reserved bits in HE-SIG-A are also copied from the Trigger frame and are set to ‘1’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Validate bits are also set to ‘1’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Many U-SIG options are not used </a:t>
            </a:r>
            <a:r>
              <a:rPr lang="en-IL" dirty="0" smtClean="0"/>
              <a:t>–</a:t>
            </a:r>
            <a:r>
              <a:rPr lang="en-US" dirty="0" smtClean="0"/>
              <a:t> for example, in a 20MHz PPDU, there are only 14 ‘free’ bits (out of 26 bits) in the 1</a:t>
            </a:r>
            <a:r>
              <a:rPr lang="en-US" baseline="30000" dirty="0" smtClean="0"/>
              <a:t>st</a:t>
            </a:r>
            <a:r>
              <a:rPr lang="en-US" dirty="0" smtClean="0"/>
              <a:t> U-SIG symbol of an MU PPDU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the next slide we look at the impact on the U-SIG PAPR</a:t>
            </a:r>
          </a:p>
        </p:txBody>
      </p:sp>
    </p:spTree>
    <p:extLst>
      <p:ext uri="{BB962C8B-B14F-4D97-AF65-F5344CB8AC3E}">
        <p14:creationId xmlns:p14="http://schemas.microsoft.com/office/powerpoint/2010/main" val="33859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1111001111111111: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224696"/>
            <a:ext cx="5501700" cy="412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1111110011111111: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89" y="1918075"/>
            <a:ext cx="5914822" cy="44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1111111100111111: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117785"/>
            <a:ext cx="5644407" cy="422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1111111111001111: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057400"/>
            <a:ext cx="5654100" cy="421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1111111111110011: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53437"/>
            <a:ext cx="5730300" cy="42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1111111111111100: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89" y="1915200"/>
            <a:ext cx="5914822" cy="44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0000111111111111: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546" y="2133600"/>
            <a:ext cx="5478908" cy="410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1111000011111111: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10523"/>
            <a:ext cx="5654100" cy="423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1111111100001111: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76" y="2013171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 TB, </a:t>
            </a:r>
            <a:r>
              <a:rPr lang="en-US" dirty="0" smtClean="0"/>
              <a:t>puncturing 1111111111110000: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489" y="2057400"/>
            <a:ext cx="5580621" cy="41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PAPR Observations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We compare the PAPR CCDF of both U-SIG symbols for an MU PPDU with that of the data PAPR (assuming MCS 0), in 20MHz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Due to the large number of fixed U-SIG bits, the remaining number of possible combinations is small, and</a:t>
            </a:r>
            <a:br>
              <a:rPr lang="en-US" dirty="0" smtClean="0"/>
            </a:br>
            <a:r>
              <a:rPr lang="en-US" dirty="0" smtClean="0"/>
              <a:t>the PAPR curve is not smooth</a:t>
            </a:r>
            <a:br>
              <a:rPr lang="en-US" dirty="0" smtClean="0"/>
            </a:br>
            <a:r>
              <a:rPr lang="en-US" dirty="0" smtClean="0"/>
              <a:t>(CLT doesn’t apply)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Here, the PAPR of the 1</a:t>
            </a:r>
            <a:r>
              <a:rPr lang="en-US" baseline="30000" dirty="0" smtClean="0"/>
              <a:t>st</a:t>
            </a:r>
            <a:r>
              <a:rPr lang="en-US" dirty="0" smtClean="0"/>
              <a:t> U-SIG</a:t>
            </a:r>
            <a:br>
              <a:rPr lang="en-US" dirty="0" smtClean="0"/>
            </a:br>
            <a:r>
              <a:rPr lang="en-US" dirty="0" smtClean="0"/>
              <a:t>symbol exceeds that of the data</a:t>
            </a:r>
            <a:br>
              <a:rPr lang="en-US" dirty="0" smtClean="0"/>
            </a:br>
            <a:r>
              <a:rPr lang="en-US" dirty="0" smtClean="0"/>
              <a:t>PAPR in ~3-4% of the cases</a:t>
            </a:r>
            <a:br>
              <a:rPr lang="en-US" dirty="0" smtClean="0"/>
            </a:br>
            <a:r>
              <a:rPr lang="en-US" dirty="0" smtClean="0"/>
              <a:t>(on average)</a:t>
            </a:r>
          </a:p>
          <a:p>
            <a:pPr marL="341313" lvl="1">
              <a:spcAft>
                <a:spcPts val="0"/>
              </a:spcAft>
            </a:pPr>
            <a:r>
              <a:rPr lang="en-US" b="1" dirty="0" smtClean="0"/>
              <a:t>There are many cases for which</a:t>
            </a:r>
            <a:br>
              <a:rPr lang="en-US" b="1" dirty="0" smtClean="0"/>
            </a:br>
            <a:r>
              <a:rPr lang="en-US" b="1" dirty="0" smtClean="0"/>
              <a:t>U-SIG values will be fixed over</a:t>
            </a:r>
            <a:br>
              <a:rPr lang="en-US" b="1" dirty="0" smtClean="0"/>
            </a:br>
            <a:r>
              <a:rPr lang="en-US" b="1" dirty="0" smtClean="0"/>
              <a:t>time with high PAPR</a:t>
            </a:r>
            <a:r>
              <a:rPr lang="en-US" dirty="0" smtClean="0"/>
              <a:t>, for example</a:t>
            </a:r>
            <a:br>
              <a:rPr lang="en-US" dirty="0" smtClean="0"/>
            </a:br>
            <a:r>
              <a:rPr lang="en-US" dirty="0" smtClean="0"/>
              <a:t>DL+BSS Color=46+TXOP=127</a:t>
            </a:r>
            <a:br>
              <a:rPr lang="en-US" dirty="0" smtClean="0"/>
            </a:br>
            <a:r>
              <a:rPr lang="en-US" dirty="0" smtClean="0"/>
              <a:t>yields ~11dB PAPR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819400"/>
            <a:ext cx="5943600" cy="44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320MHz-2 TB, </a:t>
            </a:r>
            <a:r>
              <a:rPr lang="en-US" dirty="0" smtClean="0"/>
              <a:t>no puncturing: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76" y="2031862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</a:t>
            </a:r>
            <a:r>
              <a:rPr lang="en-US" dirty="0" smtClean="0"/>
              <a:t>puncturing 0011111111111111: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057400"/>
            <a:ext cx="5806500" cy="43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3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</a:t>
            </a:r>
            <a:r>
              <a:rPr lang="en-US" dirty="0" smtClean="0"/>
              <a:t>puncturing 1100111111111111: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89" y="1915200"/>
            <a:ext cx="5914822" cy="44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</a:t>
            </a:r>
            <a:r>
              <a:rPr lang="en-US" dirty="0" smtClean="0"/>
              <a:t>puncturing 1111001111111111: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89" y="1915200"/>
            <a:ext cx="5914822" cy="44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</a:t>
            </a:r>
            <a:r>
              <a:rPr lang="en-US" dirty="0" smtClean="0"/>
              <a:t>puncturing 1111110011111111: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776" y="2013171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</a:t>
            </a:r>
            <a:r>
              <a:rPr lang="en-US" dirty="0" smtClean="0"/>
              <a:t>puncturing 1111111100111111: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057400"/>
            <a:ext cx="5580621" cy="41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</a:t>
            </a:r>
            <a:r>
              <a:rPr lang="en-US" dirty="0" smtClean="0"/>
              <a:t>puncturing 1111111111001111: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950" y="2002082"/>
            <a:ext cx="5798850" cy="43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</a:t>
            </a:r>
            <a:r>
              <a:rPr lang="en-US" dirty="0" smtClean="0"/>
              <a:t>puncturing 1111111111110011: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906574"/>
            <a:ext cx="5914822" cy="44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</a:t>
            </a:r>
            <a:r>
              <a:rPr lang="en-US" dirty="0" smtClean="0"/>
              <a:t>puncturing 1111111111111100: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013171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</a:t>
            </a:r>
            <a:r>
              <a:rPr lang="en-US" dirty="0" smtClean="0"/>
              <a:t>puncturing 0000111111111111: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76" y="1977228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Baseline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Based on comments related to revision 1, we started by looking at the worst-case scenarios in terms of PAPR, and finding the value of the Disregard bits which can assist in those cases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general, 160 MHz and 320 MHz (in particular some of the puncturing cases) yield highest PAPR, so we start by evaluating these cases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Preferably, value chosen </a:t>
            </a:r>
            <a:r>
              <a:rPr lang="en-US" dirty="0" smtClean="0"/>
              <a:t>should improve</a:t>
            </a:r>
            <a:r>
              <a:rPr lang="en-US" dirty="0" smtClean="0"/>
              <a:t> PAPR of 20/40/80 MHz, and definitely not degrade 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96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</a:t>
            </a:r>
            <a:r>
              <a:rPr lang="en-US" dirty="0" smtClean="0"/>
              <a:t>puncturing 1111000011111111: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32" y="2073556"/>
            <a:ext cx="5682335" cy="42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</a:t>
            </a:r>
            <a:r>
              <a:rPr lang="en-US" dirty="0" smtClean="0"/>
              <a:t>puncturing 1111111100001111: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50" y="1936607"/>
            <a:ext cx="5958900" cy="44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</a:t>
            </a:r>
            <a:r>
              <a:rPr lang="en-US" dirty="0" smtClean="0"/>
              <a:t>320MHz-2</a:t>
            </a:r>
            <a:r>
              <a:rPr lang="en-US" dirty="0"/>
              <a:t> TB</a:t>
            </a:r>
            <a:r>
              <a:rPr lang="en-US" dirty="0" smtClean="0"/>
              <a:t>, </a:t>
            </a:r>
            <a:r>
              <a:rPr lang="en-US" dirty="0" smtClean="0"/>
              <a:t>puncturing 1111111111110000: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550" y="1981200"/>
            <a:ext cx="5958900" cy="44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no puncturing: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776" y="2013171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01111111: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133600"/>
            <a:ext cx="5806500" cy="43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10111111: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89" y="1981200"/>
            <a:ext cx="5914822" cy="44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11011111: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062" y="1981200"/>
            <a:ext cx="5987475" cy="44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11101111: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727" y="2057400"/>
            <a:ext cx="5872146" cy="43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11110111: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021797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11111011: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76" y="2036175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Data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20, 40 and 80 MHz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Below is the CCDF of the Data PAPR for 20, 40 and 80 MHz (considering all puncturing cases)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323462"/>
            <a:ext cx="5517000" cy="41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11111101: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389" y="1915200"/>
            <a:ext cx="5914822" cy="44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11111110: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262" y="1981200"/>
            <a:ext cx="5987475" cy="44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00111111: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13171"/>
            <a:ext cx="5784048" cy="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11001111: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89" y="1981200"/>
            <a:ext cx="5914822" cy="44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11110011: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981200"/>
            <a:ext cx="5914822" cy="44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Results </a:t>
            </a:r>
            <a:r>
              <a:rPr lang="en-US" dirty="0"/>
              <a:t>for 160MHz TB, </a:t>
            </a:r>
            <a:r>
              <a:rPr lang="en-US" dirty="0" smtClean="0"/>
              <a:t>puncturing 11111100: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81200"/>
            <a:ext cx="5914822" cy="44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Backup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182563" indent="-182563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How does the high PAPR impact the U-SIG PER?</a:t>
            </a:r>
          </a:p>
          <a:p>
            <a:pPr marL="182563" indent="-182563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We evaluate the PER in </a:t>
            </a:r>
            <a:r>
              <a:rPr lang="en-US" sz="18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TGn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-D NLOS, randomizing the ‘free’ U-SIG bits, and comparing between:</a:t>
            </a:r>
          </a:p>
          <a:p>
            <a:pPr marL="639763" lvl="1" indent="-182563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U-SIG with </a:t>
            </a:r>
          </a:p>
          <a:p>
            <a:pPr marL="1096963" lvl="2" indent="-182563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No PA modeling</a:t>
            </a:r>
          </a:p>
          <a:p>
            <a:pPr marL="1096963" lvl="2" indent="-182563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PA, considering all ‘free’ U-SIG bits</a:t>
            </a:r>
          </a:p>
          <a:p>
            <a:pPr marL="1096963" lvl="2" indent="-182563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PA, considering only ‘free’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U-SIG-1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bits that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yield PAPR &gt; 10dB</a:t>
            </a:r>
          </a:p>
          <a:p>
            <a:pPr marL="639763" lvl="1" indent="-182563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Data, 1000B with LDPC and with PA</a:t>
            </a:r>
          </a:p>
          <a:p>
            <a:pPr marL="182563" indent="-182563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It is clear that for the ~5% cases where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PAPR&gt;10dB, performance is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severely</a:t>
            </a:r>
            <a:b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degraded </a:t>
            </a:r>
            <a:r>
              <a:rPr lang="en-IL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–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dangerously 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close to the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data</a:t>
            </a:r>
            <a:b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(payload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performance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0540" y="2514600"/>
            <a:ext cx="4526400" cy="33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Data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160 MHz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Below is the CCDF of the Data PAPR for 160 MHz (considering all puncturing cases)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0"/>
            <a:ext cx="5577900" cy="417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09800"/>
            <a:ext cx="5557772" cy="4212771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Data PAPR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320 MHz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Below is the CCDF of the Data PAPR for 320 MHz (considering all puncturing cases)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3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328891</TotalTime>
  <Words>2964</Words>
  <Application>Microsoft Office PowerPoint</Application>
  <PresentationFormat>On-screen Show (4:3)</PresentationFormat>
  <Paragraphs>533</Paragraphs>
  <Slides>76</Slides>
  <Notes>76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Arial Unicode MS</vt:lpstr>
      <vt:lpstr>ＭＳ Ｐゴシック</vt:lpstr>
      <vt:lpstr>Arial</vt:lpstr>
      <vt:lpstr>Times New Roman</vt:lpstr>
      <vt:lpstr>802-11-Submission</vt:lpstr>
      <vt:lpstr>Reducing USIG PAPR via Disregard Bit Value</vt:lpstr>
      <vt:lpstr>Background</vt:lpstr>
      <vt:lpstr>Background</vt:lpstr>
      <vt:lpstr>Disregard Bit Value</vt:lpstr>
      <vt:lpstr>PAPR Observations</vt:lpstr>
      <vt:lpstr>Baseline</vt:lpstr>
      <vt:lpstr>Data PAPR – 20, 40 and 80 MHz</vt:lpstr>
      <vt:lpstr>Data PAPR – 160 MHz</vt:lpstr>
      <vt:lpstr>Data PAPR – 320 MHz</vt:lpstr>
      <vt:lpstr>Data PAPR – Summary</vt:lpstr>
      <vt:lpstr>TB U-SIG PAPR – w/o Puncturing</vt:lpstr>
      <vt:lpstr>TB U-SIG PAPR – 80 MHz</vt:lpstr>
      <vt:lpstr>TB U-SIG PAPR – 160 MHz</vt:lpstr>
      <vt:lpstr>TB U-SIG PAPR – 320 MHz</vt:lpstr>
      <vt:lpstr>TB U-SIG PAPR – Analyzing Results</vt:lpstr>
      <vt:lpstr>Reducing TB U-SIG PAPR</vt:lpstr>
      <vt:lpstr>Impact on 320 MHz cases</vt:lpstr>
      <vt:lpstr>Impact on 160 MHz cases</vt:lpstr>
      <vt:lpstr>Impact on 80 MHz cases</vt:lpstr>
      <vt:lpstr>Impact on 20/40 MHz cases</vt:lpstr>
      <vt:lpstr>TB U-SIG PAPR Reduction – Summary</vt:lpstr>
      <vt:lpstr>MU U-SIG PAPR – w/o Puncturing</vt:lpstr>
      <vt:lpstr>MU U-SIG PAPR – 80 MHz</vt:lpstr>
      <vt:lpstr>MU U-SIG PAPR – 160 MHz</vt:lpstr>
      <vt:lpstr>MU U-SIG PAPR – 320 MHz</vt:lpstr>
      <vt:lpstr>MU U-SIG PAPR – 320 MHz-2</vt:lpstr>
      <vt:lpstr>MU U-SIG PAPR – Summary</vt:lpstr>
      <vt:lpstr>Reducing MU U-SIG PAPR</vt:lpstr>
      <vt:lpstr>Impact on worst-case 320 MHz cases</vt:lpstr>
      <vt:lpstr>Impact on worst-case 160 MHz cases</vt:lpstr>
      <vt:lpstr>Impact on 80 MHz cases</vt:lpstr>
      <vt:lpstr>Impact on 20/40 MHz cases</vt:lpstr>
      <vt:lpstr>Summary</vt:lpstr>
      <vt:lpstr>References</vt:lpstr>
      <vt:lpstr>Straw Poll #1</vt:lpstr>
      <vt:lpstr>Straw Poll #2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Backup</vt:lpstr>
    </vt:vector>
  </TitlesOfParts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Duplex Wireless</dc:title>
  <dc:creator>Shimi Shilo</dc:creator>
  <cp:lastModifiedBy>Shimi Shilo (TRC)</cp:lastModifiedBy>
  <cp:revision>1286</cp:revision>
  <cp:lastPrinted>1998-02-10T13:28:06Z</cp:lastPrinted>
  <dcterms:created xsi:type="dcterms:W3CDTF">2013-11-12T18:41:50Z</dcterms:created>
  <dcterms:modified xsi:type="dcterms:W3CDTF">2021-04-29T13:36:58Z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(1)O48q+nWDiKNAVXoAwq58w6onvO4eaK+wzpVW8jJCkaAk5P9kKngByeTmJxmoV2pCi42L9Tdp_x000d_
SdaonAmUIS8vKo/eqcHwCuE1YjVPXt4H6YHsSuVJYzAQCkNZjIaFaF2CAfHMCVDwVEjuHrGa_x000d_
v9XKxleKuDbPp4L/H3+OgJ2liFm+Un0d5QoNNoAKdv3/4Lf3KJItI74i5cTCkBD8XLCg4g==</vt:lpwstr>
  </property>
  <property fmtid="{D5CDD505-2E9C-101B-9397-08002B2CF9AE}" pid="3" name="_2015_ms_pID_725343">
    <vt:lpwstr>(3)MOmzvMQgAee9iKKbzsLAO356lKKG7njne1WKUa9RH9TSr3ih/4XiQzsSxBO/yK/4+btPKpIe
VVjRUl1apCd70H1sV2FtZlaYyO1buCrGVrbFNbn5fL6Ym7M6BJpWVR4AvlbieyeHC2Y5ADh2
mxcbuWpRoJL2kun+HEhzUtHZ8vbQ1iyGSCj1nuZiSRWfcyhxD7Z3T2hIwgGWoGAdSZHC46j+
jdrBWlGDB1PbPtOITw</vt:lpwstr>
  </property>
  <property fmtid="{D5CDD505-2E9C-101B-9397-08002B2CF9AE}" pid="4" name="_2015_ms_pID_7253431">
    <vt:lpwstr>/YLJ2Q/ttkIA1zHqDsTmQIZrXZq5jAIfG4bbnhz6RYPBv/lrgVDIiT
r5W85uMDX+pLXXM3c5nDGhekaqYxl9UHVltv4YJoC3qGVyKAZ/Z51gPigmDTH7ScjaBnbSyL
wsFeS3H7XLlw6EzCTlmBZE5gnXd5oOVHs/GNbufb+s1L9YtvZwvZ7MMOSuozRV2x8WWBNrYm
59W4avUliaku8GePtKeGQzILGI4EBcVtc0rz</vt:lpwstr>
  </property>
  <property fmtid="{D5CDD505-2E9C-101B-9397-08002B2CF9AE}" pid="5" name="_2015_ms_pID_7253432">
    <vt:lpwstr>qg==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1599783767</vt:lpwstr>
  </property>
</Properties>
</file>