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428" r:id="rId3"/>
    <p:sldId id="447" r:id="rId4"/>
    <p:sldId id="429" r:id="rId5"/>
    <p:sldId id="430" r:id="rId6"/>
    <p:sldId id="431" r:id="rId7"/>
    <p:sldId id="448" r:id="rId8"/>
    <p:sldId id="449" r:id="rId9"/>
    <p:sldId id="450" r:id="rId10"/>
    <p:sldId id="438" r:id="rId11"/>
    <p:sldId id="439" r:id="rId12"/>
    <p:sldId id="462" r:id="rId13"/>
    <p:sldId id="451" r:id="rId14"/>
    <p:sldId id="453" r:id="rId15"/>
    <p:sldId id="452" r:id="rId16"/>
    <p:sldId id="454" r:id="rId17"/>
    <p:sldId id="455" r:id="rId18"/>
    <p:sldId id="463" r:id="rId19"/>
    <p:sldId id="456" r:id="rId20"/>
    <p:sldId id="457" r:id="rId21"/>
    <p:sldId id="458" r:id="rId22"/>
    <p:sldId id="459" r:id="rId23"/>
    <p:sldId id="460" r:id="rId24"/>
    <p:sldId id="464" r:id="rId2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1E1EFA"/>
    <a:srgbClr val="C2C2FE"/>
    <a:srgbClr val="FFABFF"/>
    <a:srgbClr val="CC00CC"/>
    <a:srgbClr val="DDDDDD"/>
    <a:srgbClr val="7A5646"/>
    <a:srgbClr val="DFB7D9"/>
    <a:srgbClr val="90FA93"/>
    <a:srgbClr val="F4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703" autoAdjust="0"/>
  </p:normalViewPr>
  <p:slideViewPr>
    <p:cSldViewPr>
      <p:cViewPr varScale="1">
        <p:scale>
          <a:sx n="85" d="100"/>
          <a:sy n="85" d="100"/>
        </p:scale>
        <p:origin x="128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1544" y="14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7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8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7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55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44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87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38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76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2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77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13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90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12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2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7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7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6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9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6429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>
            <a:lvl2pPr marL="744538" indent="-287338" defTabSz="1084263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  <a:r>
              <a:rPr lang="en-US" dirty="0" err="1"/>
              <a:t>xhjgxs</a:t>
            </a:r>
            <a:r>
              <a:rPr lang="en-US" dirty="0"/>
              <a:t>  </a:t>
            </a:r>
            <a:r>
              <a:rPr lang="en-US" dirty="0" err="1"/>
              <a:t>hjx</a:t>
            </a:r>
            <a:r>
              <a:rPr lang="en-US" dirty="0"/>
              <a:t> </a:t>
            </a:r>
            <a:r>
              <a:rPr lang="en-US" dirty="0" err="1"/>
              <a:t>xsghjk</a:t>
            </a:r>
            <a:r>
              <a:rPr lang="en-US" dirty="0"/>
              <a:t> </a:t>
            </a:r>
            <a:r>
              <a:rPr lang="en-US" dirty="0" err="1"/>
              <a:t>xkjhg</a:t>
            </a:r>
            <a:r>
              <a:rPr lang="en-US" dirty="0"/>
              <a:t> </a:t>
            </a:r>
            <a:r>
              <a:rPr lang="en-US" dirty="0" err="1"/>
              <a:t>jh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kjxh</a:t>
            </a:r>
            <a:r>
              <a:rPr lang="en-US" dirty="0"/>
              <a:t> </a:t>
            </a:r>
            <a:r>
              <a:rPr lang="en-US" dirty="0" err="1"/>
              <a:t>gxkjhg</a:t>
            </a:r>
            <a:r>
              <a:rPr lang="en-US" dirty="0"/>
              <a:t> </a:t>
            </a:r>
            <a:r>
              <a:rPr lang="en-US" dirty="0" err="1"/>
              <a:t>kxjhg</a:t>
            </a:r>
            <a:r>
              <a:rPr lang="en-US" dirty="0"/>
              <a:t> </a:t>
            </a:r>
            <a:r>
              <a:rPr lang="en-US" dirty="0" err="1"/>
              <a:t>xkhg</a:t>
            </a:r>
            <a:r>
              <a:rPr lang="en-US" dirty="0"/>
              <a:t> x </a:t>
            </a:r>
            <a:r>
              <a:rPr lang="en-US" dirty="0" err="1"/>
              <a:t>jxkghkjxh</a:t>
            </a:r>
            <a:r>
              <a:rPr lang="en-US" dirty="0"/>
              <a:t> </a:t>
            </a:r>
            <a:r>
              <a:rPr lang="en-US" dirty="0" err="1"/>
              <a:t>xkjhgx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191000" y="6486525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Slide </a:t>
            </a:r>
            <a:fld id="{8F543214-90B7-43C2-B225-75AD41D4B130}" type="slidenum">
              <a:rPr lang="en-US" baseline="0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802.11-21/0093r1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178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685800" y="6475413"/>
            <a:ext cx="8001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762000" y="344083"/>
            <a:ext cx="11910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January 2021</a:t>
            </a:r>
            <a:endParaRPr lang="en-US" sz="1600" b="1" dirty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858000" y="6477000"/>
            <a:ext cx="16542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Shimi Shilo et al</a:t>
            </a:r>
            <a:r>
              <a:rPr lang="en-US" baseline="0" dirty="0"/>
              <a:t> (Huawei)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503" y="706306"/>
            <a:ext cx="7772400" cy="10668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kern="1200" dirty="0">
                <a:solidFill>
                  <a:schemeClr val="tx1"/>
                </a:solidFill>
              </a:rPr>
              <a:t>Reducing USIG PAPR </a:t>
            </a:r>
            <a:r>
              <a:rPr lang="en-US" kern="1200" dirty="0" smtClean="0">
                <a:solidFill>
                  <a:schemeClr val="tx1"/>
                </a:solidFill>
              </a:rPr>
              <a:t>via</a:t>
            </a:r>
            <a:br>
              <a:rPr lang="en-US" kern="1200" dirty="0" smtClean="0">
                <a:solidFill>
                  <a:schemeClr val="tx1"/>
                </a:solidFill>
              </a:rPr>
            </a:br>
            <a:r>
              <a:rPr lang="en-US" kern="1200" dirty="0" smtClean="0">
                <a:solidFill>
                  <a:schemeClr val="tx1"/>
                </a:solidFill>
              </a:rPr>
              <a:t>Disregard </a:t>
            </a:r>
            <a:r>
              <a:rPr lang="en-US" kern="1200" dirty="0">
                <a:solidFill>
                  <a:schemeClr val="tx1"/>
                </a:solidFill>
              </a:rPr>
              <a:t>Bit Value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905000"/>
            <a:ext cx="6400800" cy="457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2021-01-12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4384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91243"/>
              </p:ext>
            </p:extLst>
          </p:nvPr>
        </p:nvGraphicFramePr>
        <p:xfrm>
          <a:off x="990903" y="3218522"/>
          <a:ext cx="7467600" cy="1916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Shimi Shilo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Huawei Technologies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Oded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Redlich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Genadiy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Tsodik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Ross Jian Yu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Mengshi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Hu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Summary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described the existing U-SIG design, in particular the fact that the Disregard bits are set to all 1s, and showed that this yields a high PAPR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Changing the value of the Disregard bits can reduce the PAPR and improve the performance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We outlined two simple solutions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Our preference is solution #2 </a:t>
            </a:r>
            <a:r>
              <a:rPr lang="en-IL" dirty="0" smtClean="0"/>
              <a:t>–</a:t>
            </a:r>
            <a:r>
              <a:rPr lang="en-US" dirty="0" smtClean="0"/>
              <a:t> defining a single Disregard bits value for each PPDU type</a:t>
            </a:r>
          </a:p>
        </p:txBody>
      </p:sp>
    </p:spTree>
    <p:extLst>
      <p:ext uri="{BB962C8B-B14F-4D97-AF65-F5344CB8AC3E}">
        <p14:creationId xmlns:p14="http://schemas.microsoft.com/office/powerpoint/2010/main" val="42359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Straw Poll #1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Do you support to set the </a:t>
            </a:r>
            <a:r>
              <a:rPr lang="en-US" dirty="0" smtClean="0"/>
              <a:t>default value of the Disregard bits in an EHT MU PPDU to ‘0 0 1 0 1’ (‘5’ in decimal)?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This is for R1</a:t>
            </a:r>
          </a:p>
        </p:txBody>
      </p:sp>
    </p:spTree>
    <p:extLst>
      <p:ext uri="{BB962C8B-B14F-4D97-AF65-F5344CB8AC3E}">
        <p14:creationId xmlns:p14="http://schemas.microsoft.com/office/powerpoint/2010/main" val="3222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Straw Poll </a:t>
            </a:r>
            <a:r>
              <a:rPr lang="en-US" sz="2800" dirty="0" smtClean="0"/>
              <a:t>#2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Do you support to </a:t>
            </a:r>
            <a:r>
              <a:rPr lang="en-US" dirty="0" smtClean="0"/>
              <a:t>set </a:t>
            </a:r>
            <a:r>
              <a:rPr lang="en-US" dirty="0"/>
              <a:t>the </a:t>
            </a:r>
            <a:r>
              <a:rPr lang="en-US" dirty="0" smtClean="0"/>
              <a:t>default value </a:t>
            </a:r>
            <a:r>
              <a:rPr lang="en-US" dirty="0"/>
              <a:t>of the Disregard bits in an EHT </a:t>
            </a:r>
            <a:r>
              <a:rPr lang="en-US" dirty="0" smtClean="0"/>
              <a:t>TB </a:t>
            </a:r>
            <a:r>
              <a:rPr lang="en-US" dirty="0"/>
              <a:t>PPDU to </a:t>
            </a:r>
            <a:r>
              <a:rPr lang="en-US" dirty="0" smtClean="0"/>
              <a:t>‘0 1 1 1 1 0 1 1 1 1 0’?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The default value of the Disregard bits may be defined in the U-SIG field or copied from the Trigger Frame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This is for 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752600"/>
            <a:ext cx="6279000" cy="47040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20MHz MU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47" y="1752600"/>
            <a:ext cx="6990506" cy="4700463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40MHz MU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50" y="1981200"/>
            <a:ext cx="6634100" cy="4536025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an 80MHz MU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06" y="1905000"/>
            <a:ext cx="6980494" cy="4514898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160MHz MU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12" y="1757088"/>
            <a:ext cx="6648694" cy="4616177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</a:t>
            </a:r>
            <a:r>
              <a:rPr lang="en-US" dirty="0" smtClean="0"/>
              <a:t>320MHz </a:t>
            </a:r>
            <a:r>
              <a:rPr lang="en-US" dirty="0" smtClean="0"/>
              <a:t>(320-1) </a:t>
            </a:r>
            <a:r>
              <a:rPr lang="en-US" dirty="0" smtClean="0"/>
              <a:t>MU </a:t>
            </a:r>
            <a:r>
              <a:rPr lang="en-US" dirty="0" smtClean="0"/>
              <a:t>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52600"/>
            <a:ext cx="6383099" cy="4700792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</a:t>
            </a:r>
            <a:r>
              <a:rPr lang="en-US" dirty="0" smtClean="0"/>
              <a:t>320MHz </a:t>
            </a:r>
            <a:r>
              <a:rPr lang="en-US" dirty="0" smtClean="0"/>
              <a:t>(320-2) </a:t>
            </a:r>
            <a:r>
              <a:rPr lang="en-US" dirty="0" smtClean="0"/>
              <a:t>MU </a:t>
            </a:r>
            <a:r>
              <a:rPr lang="en-US" dirty="0" smtClean="0"/>
              <a:t>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38529"/>
            <a:ext cx="6311172" cy="4507842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20MHz 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As of 11be </a:t>
            </a:r>
            <a:r>
              <a:rPr lang="en-US" dirty="0" smtClean="0"/>
              <a:t>D0.3, </a:t>
            </a:r>
            <a:r>
              <a:rPr lang="en-US" dirty="0" smtClean="0"/>
              <a:t>the agreed U-SIG design for an MU PPDU is the following:</a:t>
            </a:r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Similarly, for a TB PPDU the following is current design in </a:t>
            </a:r>
            <a:r>
              <a:rPr lang="en-US" dirty="0" smtClean="0"/>
              <a:t>D0.3:</a:t>
            </a: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  <a:p>
            <a:pPr marL="341313" lvl="1">
              <a:spcAft>
                <a:spcPts val="0"/>
              </a:spcAft>
            </a:pPr>
            <a:endParaRPr lang="en-US" dirty="0"/>
          </a:p>
          <a:p>
            <a:pPr marL="341313" lvl="1"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04" y="2438400"/>
            <a:ext cx="7093743" cy="1102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04" y="4191000"/>
            <a:ext cx="7039396" cy="11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</a:t>
            </a:r>
            <a:r>
              <a:rPr lang="en-US" dirty="0"/>
              <a:t>4</a:t>
            </a:r>
            <a:r>
              <a:rPr lang="en-US" dirty="0" smtClean="0"/>
              <a:t>0MHz TB PPDU: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34" y="1981200"/>
            <a:ext cx="6655366" cy="4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82721"/>
            <a:ext cx="6720269" cy="446365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80MHz 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988" y="1905000"/>
            <a:ext cx="6507623" cy="4541473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160MHz 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175" y="1893560"/>
            <a:ext cx="6331425" cy="4537822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</a:t>
            </a:r>
            <a:r>
              <a:rPr lang="en-US" dirty="0" smtClean="0"/>
              <a:t>320MHz (320-1) </a:t>
            </a:r>
            <a:r>
              <a:rPr lang="en-US" dirty="0" smtClean="0"/>
              <a:t>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59" y="1828800"/>
            <a:ext cx="6666441" cy="4619800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Appendix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The figure below shows the PAPR CCDF for a </a:t>
            </a:r>
            <a:r>
              <a:rPr lang="en-US" dirty="0" smtClean="0"/>
              <a:t>320MHz </a:t>
            </a:r>
            <a:r>
              <a:rPr lang="en-US" smtClean="0"/>
              <a:t>(320-2) </a:t>
            </a:r>
            <a:r>
              <a:rPr lang="en-US" dirty="0" smtClean="0"/>
              <a:t>TB PPDU: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Background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sz="1800" dirty="0" smtClean="0"/>
              <a:t>The ‘Disregard’ bits are “don’t care” for an R1 device; they may be used to convey information to R2 devices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The ‘Validate’ bits are used by R1 devices to determine whether to terminate reception or not</a:t>
            </a:r>
          </a:p>
          <a:p>
            <a:pPr marL="341313" lvl="1">
              <a:spcAft>
                <a:spcPts val="0"/>
              </a:spcAft>
            </a:pPr>
            <a:r>
              <a:rPr lang="en-US" sz="1800" dirty="0" smtClean="0"/>
              <a:t>Since it is used to determine PPDU type/BW/color/TXOP etc., the U-SIG detection performance has to be significantly better than the corresponding data detection rate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0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Disregard Bit Value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/>
              <a:t>In </a:t>
            </a:r>
            <a:r>
              <a:rPr lang="en-US" dirty="0" smtClean="0"/>
              <a:t>an MU PPDU, the Disregard bits are currently defined as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a TB PPDU, the Disregard bits </a:t>
            </a:r>
            <a:r>
              <a:rPr lang="en-US" dirty="0" smtClean="0"/>
              <a:t>may be </a:t>
            </a:r>
            <a:r>
              <a:rPr lang="en-US" dirty="0" smtClean="0"/>
              <a:t>copied from the Trigger Frame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In 11ax, the reserved bits in HE-SIG-A are </a:t>
            </a:r>
            <a:r>
              <a:rPr lang="en-US" dirty="0" smtClean="0"/>
              <a:t>also copied </a:t>
            </a:r>
            <a:r>
              <a:rPr lang="en-US" dirty="0" smtClean="0"/>
              <a:t>from the Trigger frame and are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Validate bits are also set to ‘1’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Many U-SIG options are not used </a:t>
            </a:r>
            <a:r>
              <a:rPr lang="en-IL" dirty="0" smtClean="0"/>
              <a:t>–</a:t>
            </a:r>
            <a:r>
              <a:rPr lang="en-US" dirty="0" smtClean="0"/>
              <a:t> for example, in a 20MHz PPDU, there are only 14 ‘free’ bits (out of 26 bits) in the 1</a:t>
            </a:r>
            <a:r>
              <a:rPr lang="en-US" baseline="30000" dirty="0" smtClean="0"/>
              <a:t>st</a:t>
            </a:r>
            <a:r>
              <a:rPr lang="en-US" dirty="0" smtClean="0"/>
              <a:t> U-SIG symbol of an MU PPDU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 we look at the impact on the U-SIG PAPR</a:t>
            </a:r>
          </a:p>
        </p:txBody>
      </p:sp>
    </p:spTree>
    <p:extLst>
      <p:ext uri="{BB962C8B-B14F-4D97-AF65-F5344CB8AC3E}">
        <p14:creationId xmlns:p14="http://schemas.microsoft.com/office/powerpoint/2010/main" val="3385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PAPR Observations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compare the PAPR CCDF of both U-SIG symbols for an MU PPDU with that of the data PAPR (assuming MCS 0), in 20MHz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Due to the large number of fixed U-SIG bits, the remaining number of possible combinations is small, and</a:t>
            </a:r>
            <a:br>
              <a:rPr lang="en-US" dirty="0" smtClean="0"/>
            </a:br>
            <a:r>
              <a:rPr lang="en-US" dirty="0" smtClean="0"/>
              <a:t>the PAPR curve is not smooth</a:t>
            </a:r>
            <a:br>
              <a:rPr lang="en-US" dirty="0" smtClean="0"/>
            </a:br>
            <a:r>
              <a:rPr lang="en-US" dirty="0" smtClean="0"/>
              <a:t>(CLT doesn’t apply)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Here, the PAPR of the 1</a:t>
            </a:r>
            <a:r>
              <a:rPr lang="en-US" baseline="30000" dirty="0" smtClean="0"/>
              <a:t>st</a:t>
            </a:r>
            <a:r>
              <a:rPr lang="en-US" dirty="0" smtClean="0"/>
              <a:t> U-SIG</a:t>
            </a:r>
            <a:br>
              <a:rPr lang="en-US" dirty="0" smtClean="0"/>
            </a:br>
            <a:r>
              <a:rPr lang="en-US" dirty="0" smtClean="0"/>
              <a:t>symbol exceeds that of the data</a:t>
            </a:r>
            <a:br>
              <a:rPr lang="en-US" dirty="0" smtClean="0"/>
            </a:br>
            <a:r>
              <a:rPr lang="en-US" dirty="0" smtClean="0"/>
              <a:t>PAPR in ~3-4% of the cases</a:t>
            </a:r>
            <a:br>
              <a:rPr lang="en-US" dirty="0" smtClean="0"/>
            </a:br>
            <a:r>
              <a:rPr lang="en-US" dirty="0" smtClean="0"/>
              <a:t>(on average)</a:t>
            </a:r>
          </a:p>
          <a:p>
            <a:pPr marL="341313" lvl="1">
              <a:spcAft>
                <a:spcPts val="0"/>
              </a:spcAft>
            </a:pPr>
            <a:r>
              <a:rPr lang="en-US" b="1" dirty="0" smtClean="0"/>
              <a:t>There are many cases for which</a:t>
            </a:r>
            <a:br>
              <a:rPr lang="en-US" b="1" dirty="0" smtClean="0"/>
            </a:br>
            <a:r>
              <a:rPr lang="en-US" b="1" dirty="0" smtClean="0"/>
              <a:t>U-SIG values will be fixed over</a:t>
            </a:r>
            <a:br>
              <a:rPr lang="en-US" b="1" dirty="0" smtClean="0"/>
            </a:br>
            <a:r>
              <a:rPr lang="en-US" b="1" dirty="0" smtClean="0"/>
              <a:t>time with high PAPR</a:t>
            </a:r>
            <a:r>
              <a:rPr lang="en-US" dirty="0" smtClean="0"/>
              <a:t>, for example</a:t>
            </a:r>
            <a:br>
              <a:rPr lang="en-US" dirty="0" smtClean="0"/>
            </a:br>
            <a:r>
              <a:rPr lang="en-US" dirty="0" smtClean="0"/>
              <a:t>DL+BSS Color=46+TXOP=127</a:t>
            </a:r>
            <a:br>
              <a:rPr lang="en-US" dirty="0" smtClean="0"/>
            </a:br>
            <a:r>
              <a:rPr lang="en-US" dirty="0" smtClean="0"/>
              <a:t>yields ~11dB PAPR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819400"/>
            <a:ext cx="5943600" cy="44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Potential Solutions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We consider here two solutions: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Solution #1: Choosing the value of the Disregard bits for each BW and PPDU type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Solution #2: Choosing the value of the Disregard bits for each PPDU type (single value for all BW)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For the TB PPDU, the single Validate bit can also be copied from the Trigger Frame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In the next slides we give more details</a:t>
            </a:r>
          </a:p>
        </p:txBody>
      </p:sp>
    </p:spTree>
    <p:extLst>
      <p:ext uri="{BB962C8B-B14F-4D97-AF65-F5344CB8AC3E}">
        <p14:creationId xmlns:p14="http://schemas.microsoft.com/office/powerpoint/2010/main" val="37996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12" y="2818607"/>
            <a:ext cx="4804666" cy="3599482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Solution #1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For each PPDU type and BW, we find the Disregard bit sequence that minimizes the PAPR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For example, for an MU PPDU and 20MHz BW, choosing a value of ‘0 0 1 0 1’ reduces the PAPR consistently</a:t>
            </a:r>
          </a:p>
        </p:txBody>
      </p:sp>
    </p:spTree>
    <p:extLst>
      <p:ext uri="{BB962C8B-B14F-4D97-AF65-F5344CB8AC3E}">
        <p14:creationId xmlns:p14="http://schemas.microsoft.com/office/powerpoint/2010/main" val="31213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488469"/>
            <a:ext cx="5486400" cy="3918737"/>
          </a:xfrm>
          <a:prstGeom prst="rect">
            <a:avLst/>
          </a:prstGeom>
        </p:spPr>
      </p:pic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Solution #1 </a:t>
            </a:r>
            <a:r>
              <a:rPr lang="en-IL" altLang="zh-CN" sz="2800" dirty="0" smtClean="0"/>
              <a:t>–</a:t>
            </a:r>
            <a:r>
              <a:rPr lang="en-US" altLang="zh-CN" sz="2800" dirty="0" smtClean="0"/>
              <a:t> cont.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For a TB PPDU and 20MHz BW</a:t>
            </a:r>
            <a:r>
              <a:rPr lang="en-US" dirty="0"/>
              <a:t>, </a:t>
            </a:r>
            <a:r>
              <a:rPr lang="en-US" dirty="0" smtClean="0"/>
              <a:t>choosing </a:t>
            </a:r>
            <a:r>
              <a:rPr lang="en-US" dirty="0"/>
              <a:t>a value </a:t>
            </a:r>
            <a:r>
              <a:rPr lang="en-US" dirty="0" smtClean="0"/>
              <a:t>of ‘0 1 1 1 1 0’ to be used in the first U-SIG symbol and ‘1 1 1 1 0’ to be used in the second U-SIG symbol leads to lowest PAPR</a:t>
            </a:r>
          </a:p>
          <a:p>
            <a:pPr marL="682625" lvl="2">
              <a:spcAft>
                <a:spcPts val="0"/>
              </a:spcAft>
            </a:pPr>
            <a:r>
              <a:rPr lang="en-US" dirty="0" smtClean="0"/>
              <a:t>In this case, Validate</a:t>
            </a:r>
            <a:br>
              <a:rPr lang="en-US" dirty="0" smtClean="0"/>
            </a:br>
            <a:r>
              <a:rPr lang="en-US" dirty="0" smtClean="0"/>
              <a:t>bit is set to ‘1’</a:t>
            </a:r>
            <a:br>
              <a:rPr lang="en-US" dirty="0" smtClean="0"/>
            </a:br>
            <a:r>
              <a:rPr lang="en-US" dirty="0" smtClean="0"/>
              <a:t>(here value of ‘1’ yields</a:t>
            </a:r>
            <a:br>
              <a:rPr lang="en-US" dirty="0" smtClean="0"/>
            </a:br>
            <a:r>
              <a:rPr lang="en-US" dirty="0" smtClean="0"/>
              <a:t>lowest PAPR)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A similar approach can</a:t>
            </a:r>
            <a:br>
              <a:rPr lang="en-US" dirty="0" smtClean="0"/>
            </a:br>
            <a:r>
              <a:rPr lang="en-US" dirty="0" smtClean="0"/>
              <a:t>be applied to every BW</a:t>
            </a:r>
          </a:p>
        </p:txBody>
      </p:sp>
    </p:spTree>
    <p:extLst>
      <p:ext uri="{BB962C8B-B14F-4D97-AF65-F5344CB8AC3E}">
        <p14:creationId xmlns:p14="http://schemas.microsoft.com/office/powerpoint/2010/main" val="8291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Solution #2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495800"/>
          </a:xfrm>
        </p:spPr>
        <p:txBody>
          <a:bodyPr/>
          <a:lstStyle/>
          <a:p>
            <a:pPr marL="341313" lvl="1">
              <a:spcAft>
                <a:spcPts val="0"/>
              </a:spcAft>
            </a:pPr>
            <a:r>
              <a:rPr lang="en-US" dirty="0" smtClean="0"/>
              <a:t>Instead of defining a different Disregard sequence for each BW, set a universal sequence for all BW values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Simulations show that for an MU PPDU, value of binary ‘0 0 1 0 1’ (decimal ‘5’) is a good solution for all BW values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For a TB PPDU, value of binary ‘0 1 1 1 1 0’ (decimal </a:t>
            </a:r>
            <a:r>
              <a:rPr lang="en-IL" dirty="0" smtClean="0"/>
              <a:t>’</a:t>
            </a:r>
            <a:r>
              <a:rPr lang="en-US" dirty="0" smtClean="0"/>
              <a:t>30’) for both first and second U-SIG symbols is a good solution for all BW values</a:t>
            </a:r>
          </a:p>
          <a:p>
            <a:pPr marL="341313" lvl="1">
              <a:spcAft>
                <a:spcPts val="0"/>
              </a:spcAft>
            </a:pPr>
            <a:r>
              <a:rPr lang="en-US" dirty="0" smtClean="0"/>
              <a:t>See appendix for more 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14657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322803</TotalTime>
  <Words>1222</Words>
  <Application>Microsoft Office PowerPoint</Application>
  <PresentationFormat>On-screen Show (4:3)</PresentationFormat>
  <Paragraphs>189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Times New Roman</vt:lpstr>
      <vt:lpstr>802-11-Submission</vt:lpstr>
      <vt:lpstr>Reducing USIG PAPR via Disregard Bit Value</vt:lpstr>
      <vt:lpstr>Background</vt:lpstr>
      <vt:lpstr>Background</vt:lpstr>
      <vt:lpstr>Disregard Bit Value</vt:lpstr>
      <vt:lpstr>PAPR Observations</vt:lpstr>
      <vt:lpstr>Potential Solutions</vt:lpstr>
      <vt:lpstr>Solution #1</vt:lpstr>
      <vt:lpstr>Solution #1 – cont.</vt:lpstr>
      <vt:lpstr>Solution #2</vt:lpstr>
      <vt:lpstr>Summary</vt:lpstr>
      <vt:lpstr>Straw Poll #1</vt:lpstr>
      <vt:lpstr>Straw Poll #2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1193</cp:revision>
  <cp:lastPrinted>1998-02-10T13:28:06Z</cp:lastPrinted>
  <dcterms:created xsi:type="dcterms:W3CDTF">2013-11-12T18:41:50Z</dcterms:created>
  <dcterms:modified xsi:type="dcterms:W3CDTF">2021-01-25T12:40:06Z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(3)MOmzvMQgAee9iKKbzsLAO356lKKG7njne1WKUa9RH9TSr3ih/4XiQzsSxBO/yK/4+btPKpIe
VVjRUl1apCd70H1sV2FtZlaYyO1buCrGVrbFNbn5fL6Ym7M6BJpWVR4AvlbieyeHC2Y5ADh2
mxcbuWpRoJL2kun+HEhzUtHZ8vbQ1iyGSCj1nuZiSRWfcyhxD7Z3T2hIwgGWoGAdSZHC46j+
jdrBWlGDB1PbPtOITw</vt:lpwstr>
  </property>
  <property fmtid="{D5CDD505-2E9C-101B-9397-08002B2CF9AE}" pid="4" name="_2015_ms_pID_7253431">
    <vt:lpwstr>/YLJ2Q/ttkIA1zHqDsTmQIZrXZq5jAIfG4bbnhz6RYPBv/lrgVDIiT
r5W85uMDX+pLXXM3c5nDGhekaqYxl9UHVltv4YJoC3qGVyKAZ/Z51gPigmDTH7ScjaBnbSyL
wsFeS3H7XLlw6EzCTlmBZE5gnXd5oOVHs/GNbufb+s1L9YtvZwvZ7MMOSuozRV2x8WWBNrYm
59W4avUliaku8GePtKeGQzILGI4EBcVtc0rz</vt:lpwstr>
  </property>
  <property fmtid="{D5CDD505-2E9C-101B-9397-08002B2CF9AE}" pid="5" name="_2015_ms_pID_7253432">
    <vt:lpwstr>qg==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1599783767</vt:lpwstr>
  </property>
</Properties>
</file>