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52" r:id="rId3"/>
    <p:sldId id="594" r:id="rId4"/>
    <p:sldId id="599" r:id="rId5"/>
    <p:sldId id="600" r:id="rId6"/>
    <p:sldId id="596" r:id="rId7"/>
    <p:sldId id="602" r:id="rId8"/>
    <p:sldId id="598" r:id="rId9"/>
    <p:sldId id="601" r:id="rId10"/>
    <p:sldId id="31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0043</a:t>
            </a:r>
            <a:r>
              <a:rPr lang="en-US" altLang="en-US" sz="1800" b="1" dirty="0"/>
              <a:t>r</a:t>
            </a:r>
            <a:r>
              <a:rPr lang="en-US" altLang="zh-CN" sz="1800" b="1" dirty="0"/>
              <a:t>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EHT-LTF Related Signaling in Enhanced Trigger Frame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2021-01-</a:t>
            </a:r>
            <a:r>
              <a:rPr lang="en-US" altLang="zh-CN" sz="2000" b="0" dirty="0">
                <a:cs typeface="Arial" panose="020B0604020202020204" pitchFamily="34" charset="0"/>
              </a:rPr>
              <a:t>08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37062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04047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Aiguo Yan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10668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11-20-1429-04-00be-enhanced-trigger-frame-for-eht-support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11-20-1808-04-00be-backward-compatible-eht-trigger-frame-follow-up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11-20-1927-01-00be-clean UL BW signaling in enhanced trigger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752600"/>
            <a:ext cx="7934325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A</a:t>
            </a:r>
            <a:r>
              <a:rPr lang="en-US" sz="2000" b="0" kern="0" dirty="0">
                <a:cs typeface="Arial" panose="020B0604020202020204" pitchFamily="34" charset="0"/>
              </a:rPr>
              <a:t>n enhanced Trigger frame can be used to solicit HE TB PPDU transmission, EHT TB PPDU transmission or TB A-PPDU transmission.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Several contributions [1-3] have addressed the design of enhanced Trigger frame.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According to the existing designs, when the enhanced Trigger frame is used to solicit TB A-PPDU transmission, number of EHT-LTF symbols in EHT TB PPDU is assumed to be the same as number of HE-LTF symbols in HE TB PPDU, which may pose unnecessary limitation on scheduling flexibility of TB A-PPDU.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457200" y="1779588"/>
            <a:ext cx="82295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2000" dirty="0"/>
              <a:t>Number of HE-LTF symbols and number of EHT-LTF symbols in a TB A-PPDU can be different if 4x HE-LTF and 4x EHT-LTF are used.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2000" dirty="0"/>
              <a:t>Frequency domain orthogonality can be kept symbol-by-symbol.</a:t>
            </a:r>
          </a:p>
          <a:p>
            <a:pPr marL="287338" indent="-287338">
              <a:buFont typeface="Wingdings" panose="05000000000000000000" pitchFamily="2" charset="2"/>
              <a:buChar char="q"/>
            </a:pPr>
            <a:endParaRPr lang="en-SG" sz="2000" dirty="0"/>
          </a:p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2000" dirty="0"/>
              <a:t>Therefore, it may</a:t>
            </a:r>
            <a:r>
              <a:rPr lang="zh-CN" altLang="en-US" sz="2000" dirty="0"/>
              <a:t> </a:t>
            </a:r>
            <a:r>
              <a:rPr lang="en-SG" altLang="zh-CN" sz="2000" dirty="0"/>
              <a:t>be</a:t>
            </a:r>
            <a:r>
              <a:rPr lang="zh-CN" altLang="en-US" sz="2000" dirty="0"/>
              <a:t> </a:t>
            </a:r>
            <a:r>
              <a:rPr lang="en-SG" sz="2000" dirty="0"/>
              <a:t>unnecessary to make number of E</a:t>
            </a:r>
            <a:r>
              <a:rPr lang="en-US" altLang="zh-CN" sz="2000" dirty="0"/>
              <a:t>HT</a:t>
            </a:r>
            <a:r>
              <a:rPr lang="en-SG" sz="2000" dirty="0"/>
              <a:t>-LTF symbols equal to number of HE-LTF symbols in a TB-A-PPDU.</a:t>
            </a:r>
          </a:p>
          <a:p>
            <a:pPr marL="287338" indent="-287338">
              <a:buFont typeface="Wingdings" panose="05000000000000000000" pitchFamily="2" charset="2"/>
              <a:buChar char="q"/>
            </a:pPr>
            <a:endParaRPr lang="en-SG" sz="2000" dirty="0"/>
          </a:p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2000" dirty="0"/>
              <a:t>In addition, it is desirable for an EHT STA to process a received enhanced Trigger frame used to solicit EHT TB PPDU or TB A-PPDU transmission in a similar manner.</a:t>
            </a:r>
            <a:endParaRPr lang="en-US" sz="2000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402A088-1A54-4DB2-9DDE-FD58403571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5373"/>
              </p:ext>
            </p:extLst>
          </p:nvPr>
        </p:nvGraphicFramePr>
        <p:xfrm>
          <a:off x="-46854" y="4949687"/>
          <a:ext cx="9199563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Visio" r:id="rId3" imgW="8981941" imgH="1152422" progId="Visio.Drawing.15">
                  <p:embed/>
                </p:oleObj>
              </mc:Choice>
              <mc:Fallback>
                <p:oleObj name="Visio" r:id="rId3" imgW="8981941" imgH="1152422" progId="Visio.Drawing.15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8BAA9FEB-EA5C-4A04-8133-F261CFFEB0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6854" y="4949687"/>
                        <a:ext cx="9199563" cy="1282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097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99" y="773022"/>
            <a:ext cx="8496301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Signaling Support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457200" y="1947160"/>
            <a:ext cx="830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Wingdings" panose="05000000000000000000" pitchFamily="2" charset="2"/>
              <a:buChar char="q"/>
            </a:pPr>
            <a:r>
              <a:rPr lang="en-SG" sz="1800" dirty="0"/>
              <a:t>In order to support different number of HE-LTF and EHT-LTF symbols in a TB </a:t>
            </a:r>
            <a:r>
              <a:rPr lang="en-US" altLang="zh-CN" sz="1800" dirty="0"/>
              <a:t>A-PPDU, we propose to add a 3-bit new subfield (e.g. Number Of EHT-LTF Symbols subfield) into the common info field to indicate number of EHT-LTF symbols in EHT TB PPDU. </a:t>
            </a:r>
          </a:p>
          <a:p>
            <a:pPr marL="739775" lvl="2" indent="-282575">
              <a:buFont typeface="Wingdings" panose="05000000000000000000" pitchFamily="2" charset="2"/>
              <a:buChar char="§"/>
            </a:pPr>
            <a:r>
              <a:rPr lang="en-SG" sz="1800" dirty="0"/>
              <a:t>The new subfield may use 3 reserved bits of UL HE-SIG-A2 Reserved subfield.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4033E5-9860-4B45-B0A2-9C8F53CFE0C9}"/>
              </a:ext>
            </a:extLst>
          </p:cNvPr>
          <p:cNvSpPr txBox="1"/>
          <p:nvPr/>
        </p:nvSpPr>
        <p:spPr>
          <a:xfrm>
            <a:off x="4509858" y="5898212"/>
            <a:ext cx="449722" cy="2494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E83B5A6-61F5-4EEC-AFA2-75932AAE8E89}"/>
              </a:ext>
            </a:extLst>
          </p:cNvPr>
          <p:cNvSpPr txBox="1"/>
          <p:nvPr/>
        </p:nvSpPr>
        <p:spPr>
          <a:xfrm>
            <a:off x="5360917" y="5912355"/>
            <a:ext cx="449722" cy="2494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0D51AAB-F8F6-4AC0-BC98-21FF18DECDD3}"/>
              </a:ext>
            </a:extLst>
          </p:cNvPr>
          <p:cNvSpPr txBox="1"/>
          <p:nvPr/>
        </p:nvSpPr>
        <p:spPr>
          <a:xfrm>
            <a:off x="7280838" y="5923774"/>
            <a:ext cx="127980" cy="1612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3B2B482-A0B7-464D-961E-3DEC02DE1E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792410"/>
              </p:ext>
            </p:extLst>
          </p:nvPr>
        </p:nvGraphicFramePr>
        <p:xfrm>
          <a:off x="962192" y="3801758"/>
          <a:ext cx="7095331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Visio" r:id="rId3" imgW="5038743" imgH="2133510" progId="Visio.Drawing.15">
                  <p:embed/>
                </p:oleObj>
              </mc:Choice>
              <mc:Fallback>
                <p:oleObj name="Visio" r:id="rId3" imgW="5038743" imgH="213351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C71A3B3-093B-4117-A9E7-45E2461C95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192" y="3801758"/>
                        <a:ext cx="7095331" cy="2590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35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99" y="773022"/>
            <a:ext cx="8496301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Signaling Support (cont.)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4033E5-9860-4B45-B0A2-9C8F53CFE0C9}"/>
              </a:ext>
            </a:extLst>
          </p:cNvPr>
          <p:cNvSpPr txBox="1"/>
          <p:nvPr/>
        </p:nvSpPr>
        <p:spPr>
          <a:xfrm>
            <a:off x="4509858" y="5898212"/>
            <a:ext cx="449722" cy="2494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E83B5A6-61F5-4EEC-AFA2-75932AAE8E89}"/>
              </a:ext>
            </a:extLst>
          </p:cNvPr>
          <p:cNvSpPr txBox="1"/>
          <p:nvPr/>
        </p:nvSpPr>
        <p:spPr>
          <a:xfrm>
            <a:off x="5360917" y="5912355"/>
            <a:ext cx="449722" cy="2494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0D51AAB-F8F6-4AC0-BC98-21FF18DECDD3}"/>
              </a:ext>
            </a:extLst>
          </p:cNvPr>
          <p:cNvSpPr txBox="1"/>
          <p:nvPr/>
        </p:nvSpPr>
        <p:spPr>
          <a:xfrm>
            <a:off x="7280838" y="5923774"/>
            <a:ext cx="127980" cy="1612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6CB23F-8C2F-4C38-8EB1-8E881A4CB261}"/>
              </a:ext>
            </a:extLst>
          </p:cNvPr>
          <p:cNvSpPr txBox="1"/>
          <p:nvPr/>
        </p:nvSpPr>
        <p:spPr>
          <a:xfrm>
            <a:off x="533400" y="2036745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Wingdings" panose="05000000000000000000" pitchFamily="2" charset="2"/>
              <a:buChar char="q"/>
            </a:pPr>
            <a:r>
              <a:rPr lang="en-SG" sz="1800" dirty="0"/>
              <a:t>Number of EHT-LTF Symbols subfield can be defined below in R1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6086DA-2086-40C8-9B7F-1C6AEAC4A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885956"/>
              </p:ext>
            </p:extLst>
          </p:nvPr>
        </p:nvGraphicFramePr>
        <p:xfrm>
          <a:off x="2057400" y="2900444"/>
          <a:ext cx="4325122" cy="3261360"/>
        </p:xfrm>
        <a:graphic>
          <a:graphicData uri="http://schemas.openxmlformats.org/drawingml/2006/table">
            <a:tbl>
              <a:tblPr firstRow="1" bandRow="1"/>
              <a:tblGrid>
                <a:gridCol w="2162561">
                  <a:extLst>
                    <a:ext uri="{9D8B030D-6E8A-4147-A177-3AD203B41FA5}">
                      <a16:colId xmlns:a16="http://schemas.microsoft.com/office/drawing/2014/main" val="3382923396"/>
                    </a:ext>
                  </a:extLst>
                </a:gridCol>
                <a:gridCol w="2162561">
                  <a:extLst>
                    <a:ext uri="{9D8B030D-6E8A-4147-A177-3AD203B41FA5}">
                      <a16:colId xmlns:a16="http://schemas.microsoft.com/office/drawing/2014/main" val="1854111011"/>
                    </a:ext>
                  </a:extLst>
                </a:gridCol>
              </a:tblGrid>
              <a:tr h="4559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MS Gothic"/>
                          <a:cs typeface="Calibri" panose="020F0502020204030204" pitchFamily="34" charset="0"/>
                        </a:rPr>
                        <a:t>Number of EHT-LTF Symbols subfield value 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63828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30936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47956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3760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16702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208865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49598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4875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322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23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2000" dirty="0"/>
              <a:t>We propose to add a 3-bit new subfield into common info field of enhanced Trigger frame to indicate the number of EHT-LTF symbols in EHT TB PPDU in R1.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675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number of EHT-LTF symbols and number of HE-LTF symbols in a TB A-PPDU may be different?</a:t>
            </a:r>
          </a:p>
        </p:txBody>
      </p:sp>
    </p:spTree>
    <p:extLst>
      <p:ext uri="{BB962C8B-B14F-4D97-AF65-F5344CB8AC3E}">
        <p14:creationId xmlns:p14="http://schemas.microsoft.com/office/powerpoint/2010/main" val="163430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to add a 3-bit Number Of EHT-LTF Symbols subfield into common info field of enhanced Trigger frame to indicate the number of EHT-LTF symbols in EHT TB PPDU in R1?</a:t>
            </a:r>
          </a:p>
        </p:txBody>
      </p:sp>
    </p:spTree>
    <p:extLst>
      <p:ext uri="{BB962C8B-B14F-4D97-AF65-F5344CB8AC3E}">
        <p14:creationId xmlns:p14="http://schemas.microsoft.com/office/powerpoint/2010/main" val="283026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to define the 3-bit Number Of EHT-LTF Symbols subfield as below in R1?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8B7BEE-474A-4585-ABFC-6E295E34A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60662"/>
              </p:ext>
            </p:extLst>
          </p:nvPr>
        </p:nvGraphicFramePr>
        <p:xfrm>
          <a:off x="2366575" y="2590800"/>
          <a:ext cx="4325122" cy="3261360"/>
        </p:xfrm>
        <a:graphic>
          <a:graphicData uri="http://schemas.openxmlformats.org/drawingml/2006/table">
            <a:tbl>
              <a:tblPr firstRow="1" bandRow="1"/>
              <a:tblGrid>
                <a:gridCol w="2162561">
                  <a:extLst>
                    <a:ext uri="{9D8B030D-6E8A-4147-A177-3AD203B41FA5}">
                      <a16:colId xmlns:a16="http://schemas.microsoft.com/office/drawing/2014/main" val="3382923396"/>
                    </a:ext>
                  </a:extLst>
                </a:gridCol>
                <a:gridCol w="2162561">
                  <a:extLst>
                    <a:ext uri="{9D8B030D-6E8A-4147-A177-3AD203B41FA5}">
                      <a16:colId xmlns:a16="http://schemas.microsoft.com/office/drawing/2014/main" val="1854111011"/>
                    </a:ext>
                  </a:extLst>
                </a:gridCol>
              </a:tblGrid>
              <a:tr h="4559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MS Gothic"/>
                          <a:cs typeface="Calibri" panose="020F0502020204030204" pitchFamily="34" charset="0"/>
                        </a:rPr>
                        <a:t>Number of EHT-LTF Symbols subfield value 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63828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30936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47956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3760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16702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208865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49598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4875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322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9740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44651</TotalTime>
  <Words>558</Words>
  <Application>Microsoft Office PowerPoint</Application>
  <PresentationFormat>On-screen Show (4:3)</PresentationFormat>
  <Paragraphs>108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802-11-Submission</vt:lpstr>
      <vt:lpstr>Visio</vt:lpstr>
      <vt:lpstr>EHT-LTF Related Signaling in Enhanced Trigger Frame</vt:lpstr>
      <vt:lpstr>Background</vt:lpstr>
      <vt:lpstr>Discussion</vt:lpstr>
      <vt:lpstr>Signaling Support</vt:lpstr>
      <vt:lpstr>Signaling Support (cont.)</vt:lpstr>
      <vt:lpstr>Summary</vt:lpstr>
      <vt:lpstr>SP 1</vt:lpstr>
      <vt:lpstr>SP 2</vt:lpstr>
      <vt:lpstr>SP 3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 LEI</cp:lastModifiedBy>
  <cp:revision>2998</cp:revision>
  <cp:lastPrinted>2014-11-04T15:04:57Z</cp:lastPrinted>
  <dcterms:created xsi:type="dcterms:W3CDTF">2007-04-17T18:10:23Z</dcterms:created>
  <dcterms:modified xsi:type="dcterms:W3CDTF">2021-01-08T06:12:42Z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